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840" r:id="rId2"/>
  </p:sldMasterIdLst>
  <p:notesMasterIdLst>
    <p:notesMasterId r:id="rId54"/>
  </p:notesMasterIdLst>
  <p:handoutMasterIdLst>
    <p:handoutMasterId r:id="rId55"/>
  </p:handoutMasterIdLst>
  <p:sldIdLst>
    <p:sldId id="256" r:id="rId3"/>
    <p:sldId id="287" r:id="rId4"/>
    <p:sldId id="286" r:id="rId5"/>
    <p:sldId id="288" r:id="rId6"/>
    <p:sldId id="289" r:id="rId7"/>
    <p:sldId id="257" r:id="rId8"/>
    <p:sldId id="319" r:id="rId9"/>
    <p:sldId id="320" r:id="rId10"/>
    <p:sldId id="321" r:id="rId11"/>
    <p:sldId id="322" r:id="rId12"/>
    <p:sldId id="290" r:id="rId13"/>
    <p:sldId id="300" r:id="rId14"/>
    <p:sldId id="302" r:id="rId15"/>
    <p:sldId id="304" r:id="rId16"/>
    <p:sldId id="291" r:id="rId17"/>
    <p:sldId id="298" r:id="rId18"/>
    <p:sldId id="299" r:id="rId19"/>
    <p:sldId id="293" r:id="rId20"/>
    <p:sldId id="266" r:id="rId21"/>
    <p:sldId id="267" r:id="rId22"/>
    <p:sldId id="268" r:id="rId23"/>
    <p:sldId id="269" r:id="rId24"/>
    <p:sldId id="285" r:id="rId25"/>
    <p:sldId id="271" r:id="rId26"/>
    <p:sldId id="282" r:id="rId27"/>
    <p:sldId id="294" r:id="rId28"/>
    <p:sldId id="305" r:id="rId29"/>
    <p:sldId id="306" r:id="rId30"/>
    <p:sldId id="307" r:id="rId31"/>
    <p:sldId id="308" r:id="rId32"/>
    <p:sldId id="309" r:id="rId33"/>
    <p:sldId id="310" r:id="rId34"/>
    <p:sldId id="311" r:id="rId35"/>
    <p:sldId id="295" r:id="rId36"/>
    <p:sldId id="312" r:id="rId37"/>
    <p:sldId id="259" r:id="rId38"/>
    <p:sldId id="263" r:id="rId39"/>
    <p:sldId id="313" r:id="rId40"/>
    <p:sldId id="260" r:id="rId41"/>
    <p:sldId id="265" r:id="rId42"/>
    <p:sldId id="264" r:id="rId43"/>
    <p:sldId id="296" r:id="rId44"/>
    <p:sldId id="314" r:id="rId45"/>
    <p:sldId id="315" r:id="rId46"/>
    <p:sldId id="316" r:id="rId47"/>
    <p:sldId id="317" r:id="rId48"/>
    <p:sldId id="297" r:id="rId49"/>
    <p:sldId id="323" r:id="rId50"/>
    <p:sldId id="272" r:id="rId51"/>
    <p:sldId id="325" r:id="rId52"/>
    <p:sldId id="258" r:id="rId53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7512"/>
    <a:srgbClr val="2D6236"/>
    <a:srgbClr val="6BB919"/>
    <a:srgbClr val="679D3F"/>
    <a:srgbClr val="7B8C00"/>
    <a:srgbClr val="E2BB0D"/>
    <a:srgbClr val="2F6437"/>
    <a:srgbClr val="FFFFFF"/>
    <a:srgbClr val="FCFEFC"/>
    <a:srgbClr val="FFE2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/>
    <p:restoredTop sz="94626"/>
  </p:normalViewPr>
  <p:slideViewPr>
    <p:cSldViewPr snapToGrid="0">
      <p:cViewPr varScale="1">
        <p:scale>
          <a:sx n="116" d="100"/>
          <a:sy n="116" d="100"/>
        </p:scale>
        <p:origin x="42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380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C92-4D35-971B-A876764C1C7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C92-4D35-971B-A876764C1C7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C92-4D35-971B-A876764C1C7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C92-4D35-971B-A876764C1C7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C92-4D35-971B-A876764C1C7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C92-4D35-971B-A876764C1C71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0C92-4D35-971B-A876764C1C71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0C92-4D35-971B-A876764C1C71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0C92-4D35-971B-A876764C1C71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0C92-4D35-971B-A876764C1C71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0C92-4D35-971B-A876764C1C71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0C92-4D35-971B-A876764C1C71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0C92-4D35-971B-A876764C1C71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0C92-4D35-971B-A876764C1C71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0C92-4D35-971B-A876764C1C71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0C92-4D35-971B-A876764C1C71}"/>
              </c:ext>
            </c:extLst>
          </c:dPt>
          <c:dLbls>
            <c:dLbl>
              <c:idx val="0"/>
              <c:layout>
                <c:manualLayout>
                  <c:x val="-6.0066543209876602E-2"/>
                  <c:y val="5.863971628830733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C92-4D35-971B-A876764C1C71}"/>
                </c:ext>
              </c:extLst>
            </c:dLbl>
            <c:dLbl>
              <c:idx val="1"/>
              <c:layout>
                <c:manualLayout>
                  <c:x val="-0.12055141975308642"/>
                  <c:y val="0.1205580351625816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C92-4D35-971B-A876764C1C71}"/>
                </c:ext>
              </c:extLst>
            </c:dLbl>
            <c:dLbl>
              <c:idx val="2"/>
              <c:layout>
                <c:manualLayout>
                  <c:x val="-0.18373604938271604"/>
                  <c:y val="0.1130875213577083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588969135802467"/>
                      <c:h val="5.141337600489861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0C92-4D35-971B-A876764C1C71}"/>
                </c:ext>
              </c:extLst>
            </c:dLbl>
            <c:dLbl>
              <c:idx val="3"/>
              <c:layout>
                <c:manualLayout>
                  <c:x val="-0.20342506172839506"/>
                  <c:y val="4.684962339473350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C92-4D35-971B-A876764C1C71}"/>
                </c:ext>
              </c:extLst>
            </c:dLbl>
            <c:dLbl>
              <c:idx val="4"/>
              <c:layout>
                <c:manualLayout>
                  <c:x val="-0.20282037037037048"/>
                  <c:y val="-4.016913551012532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C92-4D35-971B-A876764C1C71}"/>
                </c:ext>
              </c:extLst>
            </c:dLbl>
            <c:dLbl>
              <c:idx val="5"/>
              <c:layout>
                <c:manualLayout>
                  <c:x val="-0.16672555555555554"/>
                  <c:y val="-0.10929027427961835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C92-4D35-971B-A876764C1C71}"/>
                </c:ext>
              </c:extLst>
            </c:dLbl>
            <c:dLbl>
              <c:idx val="6"/>
              <c:layout>
                <c:manualLayout>
                  <c:x val="-0.14213913580246926"/>
                  <c:y val="-0.1426447759623227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C92-4D35-971B-A876764C1C71}"/>
                </c:ext>
              </c:extLst>
            </c:dLbl>
            <c:dLbl>
              <c:idx val="7"/>
              <c:layout>
                <c:manualLayout>
                  <c:x val="-6.6355123456790122E-2"/>
                  <c:y val="-0.1067369168837320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0C92-4D35-971B-A876764C1C71}"/>
                </c:ext>
              </c:extLst>
            </c:dLbl>
            <c:dLbl>
              <c:idx val="9"/>
              <c:layout>
                <c:manualLayout>
                  <c:x val="0.16060672839506174"/>
                  <c:y val="-0.1534665464336315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0C92-4D35-971B-A876764C1C71}"/>
                </c:ext>
              </c:extLst>
            </c:dLbl>
            <c:dLbl>
              <c:idx val="10"/>
              <c:layout>
                <c:manualLayout>
                  <c:x val="0.20760679012345679"/>
                  <c:y val="-9.392966686360017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0C92-4D35-971B-A876764C1C71}"/>
                </c:ext>
              </c:extLst>
            </c:dLbl>
            <c:dLbl>
              <c:idx val="13"/>
              <c:layout>
                <c:manualLayout>
                  <c:x val="0.1944703703703704"/>
                  <c:y val="9.013251944817182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0C92-4D35-971B-A876764C1C71}"/>
                </c:ext>
              </c:extLst>
            </c:dLbl>
            <c:dLbl>
              <c:idx val="14"/>
              <c:layout>
                <c:manualLayout>
                  <c:x val="0.12754049382716048"/>
                  <c:y val="0.1299876179108951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0C92-4D35-971B-A876764C1C71}"/>
                </c:ext>
              </c:extLst>
            </c:dLbl>
            <c:dLbl>
              <c:idx val="15"/>
              <c:layout>
                <c:manualLayout>
                  <c:x val="7.3614074074074068E-2"/>
                  <c:y val="0.1206597907403022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0C92-4D35-971B-A876764C1C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Hoja1!$A$2:$A$17</c:f>
              <c:strCache>
                <c:ptCount val="16"/>
                <c:pt idx="0">
                  <c:v>1. ¿El indicador sigue reflejando el propósito y la visión del proceso?</c:v>
                </c:pt>
                <c:pt idx="1">
                  <c:v>2. ¿Se ha producido algún cambio en la estrategia de la organización que requiera ajustes en las métricas?</c:v>
                </c:pt>
                <c:pt idx="2">
                  <c:v>3. ¿El indicador contribuye a la toma de decisiones efectivas o solo genera datos sin impacto real?</c:v>
                </c:pt>
                <c:pt idx="3">
                  <c:v>4. ¿El indicador sigue siendo útil para medir el desempeño del proceso?</c:v>
                </c:pt>
                <c:pt idx="4">
                  <c:v>5. ¿Los datos que proporciona el indicador son accionables o solo sirven para reportes?</c:v>
                </c:pt>
                <c:pt idx="5">
                  <c:v>6. ¿Los datos para calcular el indicador siguen siendo accesibles, confiables y oportunos?</c:v>
                </c:pt>
                <c:pt idx="6">
                  <c:v>7. ¿Se ha identificado alguna inconsistencia o dificultad en la medición?</c:v>
                </c:pt>
                <c:pt idx="7">
                  <c:v>8. ¿El esfuerzo necesario para recolectar los datos es proporcional al valor que aporta el indicador?</c:v>
                </c:pt>
                <c:pt idx="8">
                  <c:v>9. ¿El indicador genera incentivos adecuados o promueve prácticas contraproducentes?</c:v>
                </c:pt>
                <c:pt idx="9">
                  <c:v>10. ¿Se han identificado comportamientos no deseados debido a la forma en que se mide el desempeño?</c:v>
                </c:pt>
                <c:pt idx="10">
                  <c:v>11. ¿El equipo entiende el propósito del indicador y lo percibe como justo y útil?</c:v>
                </c:pt>
                <c:pt idx="11">
                  <c:v>12. ¿El indicador sigue estando alineado con las mejores prácticas para el tipo de proceso?</c:v>
                </c:pt>
                <c:pt idx="12">
                  <c:v>13. ¿Existen nuevos estándares o benchmarking que sugieren una mejor forma de medir el desempeño?</c:v>
                </c:pt>
                <c:pt idx="13">
                  <c:v>14. ¿El indicador ha permitido mejorar el proceso de manera significativa?</c:v>
                </c:pt>
                <c:pt idx="14">
                  <c:v>15. ¿Se han logrado los resultados esperados con la medición actual?</c:v>
                </c:pt>
                <c:pt idx="15">
                  <c:v>16. ¿Existen otros indicadores más efectivos para evaluar el desempeño del proceso?</c:v>
                </c:pt>
              </c:strCache>
            </c:strRef>
          </c:cat>
          <c:val>
            <c:numRef>
              <c:f>Hoja1!$B$2:$B$17</c:f>
              <c:numCache>
                <c:formatCode>General</c:formatCode>
                <c:ptCount val="1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AE-4FC6-84CB-7FF45F7C8C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ECD0F2-D8EF-4262-9434-C16E84A14425}" type="doc">
      <dgm:prSet loTypeId="urn:microsoft.com/office/officeart/2005/8/layout/default" loCatId="list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D200F06E-6B19-477B-92B6-C0182B7FEE8D}">
      <dgm:prSet phldrT="[Texto]"/>
      <dgm:spPr>
        <a:solidFill>
          <a:srgbClr val="92D050"/>
        </a:solidFill>
      </dgm:spPr>
      <dgm:t>
        <a:bodyPr/>
        <a:lstStyle/>
        <a:p>
          <a:r>
            <a:rPr lang="es-MX" dirty="0"/>
            <a:t>Entradas</a:t>
          </a:r>
          <a:endParaRPr lang="es-CO" dirty="0"/>
        </a:p>
      </dgm:t>
    </dgm:pt>
    <dgm:pt modelId="{EE3ACD14-A711-4418-861A-2E9B163B98B6}" type="parTrans" cxnId="{D4704C38-B784-4039-98EC-7AE2D7683491}">
      <dgm:prSet/>
      <dgm:spPr/>
      <dgm:t>
        <a:bodyPr/>
        <a:lstStyle/>
        <a:p>
          <a:endParaRPr lang="es-CO"/>
        </a:p>
      </dgm:t>
    </dgm:pt>
    <dgm:pt modelId="{6273AEC5-C218-4DDA-B367-44CD2BDFDEE1}" type="sibTrans" cxnId="{D4704C38-B784-4039-98EC-7AE2D7683491}">
      <dgm:prSet/>
      <dgm:spPr/>
      <dgm:t>
        <a:bodyPr/>
        <a:lstStyle/>
        <a:p>
          <a:endParaRPr lang="es-CO"/>
        </a:p>
      </dgm:t>
    </dgm:pt>
    <dgm:pt modelId="{C301B157-BB94-445F-963C-593612A2E09B}">
      <dgm:prSet phldrT="[Texto]"/>
      <dgm:spPr>
        <a:solidFill>
          <a:srgbClr val="7B8C00"/>
        </a:solidFill>
      </dgm:spPr>
      <dgm:t>
        <a:bodyPr/>
        <a:lstStyle/>
        <a:p>
          <a:r>
            <a:rPr lang="es-MX" dirty="0"/>
            <a:t>Salidas</a:t>
          </a:r>
          <a:endParaRPr lang="es-CO" dirty="0"/>
        </a:p>
      </dgm:t>
    </dgm:pt>
    <dgm:pt modelId="{BFC2AE04-5DDC-4570-A293-5458F5E807B2}" type="parTrans" cxnId="{047E7D6E-D2A4-4D23-BE6B-F6CE3B59F93F}">
      <dgm:prSet/>
      <dgm:spPr/>
      <dgm:t>
        <a:bodyPr/>
        <a:lstStyle/>
        <a:p>
          <a:endParaRPr lang="es-CO"/>
        </a:p>
      </dgm:t>
    </dgm:pt>
    <dgm:pt modelId="{44380F05-03AD-4E71-A0D6-D1226237FFB0}" type="sibTrans" cxnId="{047E7D6E-D2A4-4D23-BE6B-F6CE3B59F93F}">
      <dgm:prSet/>
      <dgm:spPr/>
      <dgm:t>
        <a:bodyPr/>
        <a:lstStyle/>
        <a:p>
          <a:endParaRPr lang="es-CO"/>
        </a:p>
      </dgm:t>
    </dgm:pt>
    <dgm:pt modelId="{449A3EF3-E30A-4E42-B1CE-8110227ECDC6}">
      <dgm:prSet phldrT="[Texto]"/>
      <dgm:spPr>
        <a:solidFill>
          <a:srgbClr val="E2BB0D"/>
        </a:solidFill>
      </dgm:spPr>
      <dgm:t>
        <a:bodyPr/>
        <a:lstStyle/>
        <a:p>
          <a:r>
            <a:rPr lang="es-MX" dirty="0"/>
            <a:t>Tiempo de Respuesta</a:t>
          </a:r>
          <a:endParaRPr lang="es-CO" dirty="0"/>
        </a:p>
      </dgm:t>
    </dgm:pt>
    <dgm:pt modelId="{A34E9D3C-6EFF-43AF-A740-725707BDE3FD}" type="parTrans" cxnId="{3E5E0B5E-79E6-4B45-A5F5-D6FF83A80FBA}">
      <dgm:prSet/>
      <dgm:spPr/>
      <dgm:t>
        <a:bodyPr/>
        <a:lstStyle/>
        <a:p>
          <a:endParaRPr lang="es-CO"/>
        </a:p>
      </dgm:t>
    </dgm:pt>
    <dgm:pt modelId="{C42966C7-4DE1-4A82-AFE4-217D930548F6}" type="sibTrans" cxnId="{3E5E0B5E-79E6-4B45-A5F5-D6FF83A80FBA}">
      <dgm:prSet/>
      <dgm:spPr/>
      <dgm:t>
        <a:bodyPr/>
        <a:lstStyle/>
        <a:p>
          <a:endParaRPr lang="es-CO"/>
        </a:p>
      </dgm:t>
    </dgm:pt>
    <dgm:pt modelId="{696B905A-DE4A-4617-B484-3BE0C88A0A84}">
      <dgm:prSet phldrT="[Texto]"/>
      <dgm:spPr>
        <a:solidFill>
          <a:srgbClr val="679D3F"/>
        </a:solidFill>
      </dgm:spPr>
      <dgm:t>
        <a:bodyPr/>
        <a:lstStyle/>
        <a:p>
          <a:r>
            <a:rPr lang="es-MX" dirty="0"/>
            <a:t>Capacidad</a:t>
          </a:r>
          <a:endParaRPr lang="es-CO" dirty="0"/>
        </a:p>
      </dgm:t>
    </dgm:pt>
    <dgm:pt modelId="{AF722DA6-5406-4E0B-BD81-6F304ECAB92A}" type="parTrans" cxnId="{992346D2-ED42-488E-91AB-AFAC596A8AA5}">
      <dgm:prSet/>
      <dgm:spPr/>
      <dgm:t>
        <a:bodyPr/>
        <a:lstStyle/>
        <a:p>
          <a:endParaRPr lang="es-CO"/>
        </a:p>
      </dgm:t>
    </dgm:pt>
    <dgm:pt modelId="{4323E5F6-8904-4A22-91C8-29A950665863}" type="sibTrans" cxnId="{992346D2-ED42-488E-91AB-AFAC596A8AA5}">
      <dgm:prSet/>
      <dgm:spPr/>
      <dgm:t>
        <a:bodyPr/>
        <a:lstStyle/>
        <a:p>
          <a:endParaRPr lang="es-CO"/>
        </a:p>
      </dgm:t>
    </dgm:pt>
    <dgm:pt modelId="{F37379A3-0F4D-4637-AFC8-635CF5161D20}">
      <dgm:prSet phldrT="[Texto]"/>
      <dgm:spPr>
        <a:solidFill>
          <a:schemeClr val="accent2"/>
        </a:solidFill>
      </dgm:spPr>
      <dgm:t>
        <a:bodyPr/>
        <a:lstStyle/>
        <a:p>
          <a:r>
            <a:rPr lang="es-MX" dirty="0"/>
            <a:t>Satisfacción del usuario</a:t>
          </a:r>
          <a:endParaRPr lang="es-CO" dirty="0"/>
        </a:p>
      </dgm:t>
    </dgm:pt>
    <dgm:pt modelId="{CF13CD03-D5A5-4361-B8C7-1A44047BFC91}" type="parTrans" cxnId="{EC13831D-49B3-42B2-9210-0EAD408AA64F}">
      <dgm:prSet/>
      <dgm:spPr/>
      <dgm:t>
        <a:bodyPr/>
        <a:lstStyle/>
        <a:p>
          <a:endParaRPr lang="es-CO"/>
        </a:p>
      </dgm:t>
    </dgm:pt>
    <dgm:pt modelId="{F372EFC0-1E2A-4D62-AD45-E6551FE166C0}" type="sibTrans" cxnId="{EC13831D-49B3-42B2-9210-0EAD408AA64F}">
      <dgm:prSet/>
      <dgm:spPr/>
      <dgm:t>
        <a:bodyPr/>
        <a:lstStyle/>
        <a:p>
          <a:endParaRPr lang="es-CO"/>
        </a:p>
      </dgm:t>
    </dgm:pt>
    <dgm:pt modelId="{83B26AFA-B642-4327-BA12-E054E70E8B1C}">
      <dgm:prSet phldrT="[Texto]"/>
      <dgm:spPr>
        <a:solidFill>
          <a:srgbClr val="6BB919"/>
        </a:solidFill>
      </dgm:spPr>
      <dgm:t>
        <a:bodyPr/>
        <a:lstStyle/>
        <a:p>
          <a:r>
            <a:rPr lang="es-MX" dirty="0"/>
            <a:t>Tasa de errores</a:t>
          </a:r>
          <a:endParaRPr lang="es-CO" dirty="0"/>
        </a:p>
      </dgm:t>
    </dgm:pt>
    <dgm:pt modelId="{C7E2D358-A7F8-42E4-97ED-46DF92F0332B}" type="parTrans" cxnId="{77CB3312-7C82-4B76-80CA-11AC52CC7208}">
      <dgm:prSet/>
      <dgm:spPr/>
      <dgm:t>
        <a:bodyPr/>
        <a:lstStyle/>
        <a:p>
          <a:endParaRPr lang="es-CO"/>
        </a:p>
      </dgm:t>
    </dgm:pt>
    <dgm:pt modelId="{C0429BFF-F4D0-4BC7-AF82-E87296B544C7}" type="sibTrans" cxnId="{77CB3312-7C82-4B76-80CA-11AC52CC7208}">
      <dgm:prSet/>
      <dgm:spPr/>
      <dgm:t>
        <a:bodyPr/>
        <a:lstStyle/>
        <a:p>
          <a:endParaRPr lang="es-CO"/>
        </a:p>
      </dgm:t>
    </dgm:pt>
    <dgm:pt modelId="{81542E1E-2DE1-4DAF-9041-87F49F338FE3}">
      <dgm:prSet phldrT="[Texto]"/>
      <dgm:spPr/>
      <dgm:t>
        <a:bodyPr/>
        <a:lstStyle/>
        <a:p>
          <a:r>
            <a:rPr lang="es-MX" dirty="0"/>
            <a:t>Carga de trabajo</a:t>
          </a:r>
          <a:endParaRPr lang="es-CO" dirty="0"/>
        </a:p>
      </dgm:t>
    </dgm:pt>
    <dgm:pt modelId="{475B608D-03A5-49A1-9C15-26D7310443DC}" type="parTrans" cxnId="{37C9A5B4-7B9A-45D3-93CE-0CD8742FF78A}">
      <dgm:prSet/>
      <dgm:spPr/>
      <dgm:t>
        <a:bodyPr/>
        <a:lstStyle/>
        <a:p>
          <a:endParaRPr lang="es-CO"/>
        </a:p>
      </dgm:t>
    </dgm:pt>
    <dgm:pt modelId="{A1244F35-8F60-49DB-9A86-A093826EE44B}" type="sibTrans" cxnId="{37C9A5B4-7B9A-45D3-93CE-0CD8742FF78A}">
      <dgm:prSet/>
      <dgm:spPr/>
      <dgm:t>
        <a:bodyPr/>
        <a:lstStyle/>
        <a:p>
          <a:endParaRPr lang="es-CO"/>
        </a:p>
      </dgm:t>
    </dgm:pt>
    <dgm:pt modelId="{2A0A5F86-5C70-4D8E-91C6-697BC8EF50A8}" type="pres">
      <dgm:prSet presAssocID="{61ECD0F2-D8EF-4262-9434-C16E84A14425}" presName="diagram" presStyleCnt="0">
        <dgm:presLayoutVars>
          <dgm:dir/>
          <dgm:resizeHandles val="exact"/>
        </dgm:presLayoutVars>
      </dgm:prSet>
      <dgm:spPr/>
    </dgm:pt>
    <dgm:pt modelId="{F30BF5AC-7E5C-47A5-B92E-C817FE1C1A85}" type="pres">
      <dgm:prSet presAssocID="{D200F06E-6B19-477B-92B6-C0182B7FEE8D}" presName="node" presStyleLbl="node1" presStyleIdx="0" presStyleCnt="7">
        <dgm:presLayoutVars>
          <dgm:bulletEnabled val="1"/>
        </dgm:presLayoutVars>
      </dgm:prSet>
      <dgm:spPr/>
    </dgm:pt>
    <dgm:pt modelId="{13842B8A-62AA-4E9C-A055-2D8EDD1F7F2F}" type="pres">
      <dgm:prSet presAssocID="{6273AEC5-C218-4DDA-B367-44CD2BDFDEE1}" presName="sibTrans" presStyleCnt="0"/>
      <dgm:spPr/>
    </dgm:pt>
    <dgm:pt modelId="{8320F686-6059-44F6-83F3-BC87BC2F7166}" type="pres">
      <dgm:prSet presAssocID="{C301B157-BB94-445F-963C-593612A2E09B}" presName="node" presStyleLbl="node1" presStyleIdx="1" presStyleCnt="7">
        <dgm:presLayoutVars>
          <dgm:bulletEnabled val="1"/>
        </dgm:presLayoutVars>
      </dgm:prSet>
      <dgm:spPr/>
    </dgm:pt>
    <dgm:pt modelId="{7FE4443B-6B10-4B13-8619-A635A3E2C8F5}" type="pres">
      <dgm:prSet presAssocID="{44380F05-03AD-4E71-A0D6-D1226237FFB0}" presName="sibTrans" presStyleCnt="0"/>
      <dgm:spPr/>
    </dgm:pt>
    <dgm:pt modelId="{7A992D33-2DB4-49F7-BA1D-6B782B6809C7}" type="pres">
      <dgm:prSet presAssocID="{449A3EF3-E30A-4E42-B1CE-8110227ECDC6}" presName="node" presStyleLbl="node1" presStyleIdx="2" presStyleCnt="7">
        <dgm:presLayoutVars>
          <dgm:bulletEnabled val="1"/>
        </dgm:presLayoutVars>
      </dgm:prSet>
      <dgm:spPr/>
    </dgm:pt>
    <dgm:pt modelId="{CB09D3A1-0CE3-48E6-A622-70907D7B17CD}" type="pres">
      <dgm:prSet presAssocID="{C42966C7-4DE1-4A82-AFE4-217D930548F6}" presName="sibTrans" presStyleCnt="0"/>
      <dgm:spPr/>
    </dgm:pt>
    <dgm:pt modelId="{F39A12C4-72EB-4BF8-B28B-3733519EE1F9}" type="pres">
      <dgm:prSet presAssocID="{696B905A-DE4A-4617-B484-3BE0C88A0A84}" presName="node" presStyleLbl="node1" presStyleIdx="3" presStyleCnt="7">
        <dgm:presLayoutVars>
          <dgm:bulletEnabled val="1"/>
        </dgm:presLayoutVars>
      </dgm:prSet>
      <dgm:spPr/>
    </dgm:pt>
    <dgm:pt modelId="{E6C26A39-97DC-4635-AF93-16EF3F87BB25}" type="pres">
      <dgm:prSet presAssocID="{4323E5F6-8904-4A22-91C8-29A950665863}" presName="sibTrans" presStyleCnt="0"/>
      <dgm:spPr/>
    </dgm:pt>
    <dgm:pt modelId="{EEFCF64C-68CC-4DB5-AFD2-50EAC412C50F}" type="pres">
      <dgm:prSet presAssocID="{F37379A3-0F4D-4637-AFC8-635CF5161D20}" presName="node" presStyleLbl="node1" presStyleIdx="4" presStyleCnt="7">
        <dgm:presLayoutVars>
          <dgm:bulletEnabled val="1"/>
        </dgm:presLayoutVars>
      </dgm:prSet>
      <dgm:spPr/>
    </dgm:pt>
    <dgm:pt modelId="{DE5D885B-17B4-4BCE-AF56-8D4D7B26DE3F}" type="pres">
      <dgm:prSet presAssocID="{F372EFC0-1E2A-4D62-AD45-E6551FE166C0}" presName="sibTrans" presStyleCnt="0"/>
      <dgm:spPr/>
    </dgm:pt>
    <dgm:pt modelId="{9127E00D-0AEA-4E44-98D9-6E841A98DC57}" type="pres">
      <dgm:prSet presAssocID="{83B26AFA-B642-4327-BA12-E054E70E8B1C}" presName="node" presStyleLbl="node1" presStyleIdx="5" presStyleCnt="7">
        <dgm:presLayoutVars>
          <dgm:bulletEnabled val="1"/>
        </dgm:presLayoutVars>
      </dgm:prSet>
      <dgm:spPr/>
    </dgm:pt>
    <dgm:pt modelId="{9FB863EF-52A4-41EA-9C2F-1D2B058DD6C6}" type="pres">
      <dgm:prSet presAssocID="{C0429BFF-F4D0-4BC7-AF82-E87296B544C7}" presName="sibTrans" presStyleCnt="0"/>
      <dgm:spPr/>
    </dgm:pt>
    <dgm:pt modelId="{38C0CAD3-509A-414E-9B3A-87580ECBBC23}" type="pres">
      <dgm:prSet presAssocID="{81542E1E-2DE1-4DAF-9041-87F49F338FE3}" presName="node" presStyleLbl="node1" presStyleIdx="6" presStyleCnt="7">
        <dgm:presLayoutVars>
          <dgm:bulletEnabled val="1"/>
        </dgm:presLayoutVars>
      </dgm:prSet>
      <dgm:spPr/>
    </dgm:pt>
  </dgm:ptLst>
  <dgm:cxnLst>
    <dgm:cxn modelId="{77CB3312-7C82-4B76-80CA-11AC52CC7208}" srcId="{61ECD0F2-D8EF-4262-9434-C16E84A14425}" destId="{83B26AFA-B642-4327-BA12-E054E70E8B1C}" srcOrd="5" destOrd="0" parTransId="{C7E2D358-A7F8-42E4-97ED-46DF92F0332B}" sibTransId="{C0429BFF-F4D0-4BC7-AF82-E87296B544C7}"/>
    <dgm:cxn modelId="{EC13831D-49B3-42B2-9210-0EAD408AA64F}" srcId="{61ECD0F2-D8EF-4262-9434-C16E84A14425}" destId="{F37379A3-0F4D-4637-AFC8-635CF5161D20}" srcOrd="4" destOrd="0" parTransId="{CF13CD03-D5A5-4361-B8C7-1A44047BFC91}" sibTransId="{F372EFC0-1E2A-4D62-AD45-E6551FE166C0}"/>
    <dgm:cxn modelId="{8A34E735-359C-4A6C-9D67-52A1CDAF0536}" type="presOf" srcId="{D200F06E-6B19-477B-92B6-C0182B7FEE8D}" destId="{F30BF5AC-7E5C-47A5-B92E-C817FE1C1A85}" srcOrd="0" destOrd="0" presId="urn:microsoft.com/office/officeart/2005/8/layout/default"/>
    <dgm:cxn modelId="{D4704C38-B784-4039-98EC-7AE2D7683491}" srcId="{61ECD0F2-D8EF-4262-9434-C16E84A14425}" destId="{D200F06E-6B19-477B-92B6-C0182B7FEE8D}" srcOrd="0" destOrd="0" parTransId="{EE3ACD14-A711-4418-861A-2E9B163B98B6}" sibTransId="{6273AEC5-C218-4DDA-B367-44CD2BDFDEE1}"/>
    <dgm:cxn modelId="{29E6D840-143B-4004-BF9E-7ABC65D8D2AB}" type="presOf" srcId="{C301B157-BB94-445F-963C-593612A2E09B}" destId="{8320F686-6059-44F6-83F3-BC87BC2F7166}" srcOrd="0" destOrd="0" presId="urn:microsoft.com/office/officeart/2005/8/layout/default"/>
    <dgm:cxn modelId="{D612F541-29F0-401E-BC6B-54BB7D481027}" type="presOf" srcId="{81542E1E-2DE1-4DAF-9041-87F49F338FE3}" destId="{38C0CAD3-509A-414E-9B3A-87580ECBBC23}" srcOrd="0" destOrd="0" presId="urn:microsoft.com/office/officeart/2005/8/layout/default"/>
    <dgm:cxn modelId="{3E5E0B5E-79E6-4B45-A5F5-D6FF83A80FBA}" srcId="{61ECD0F2-D8EF-4262-9434-C16E84A14425}" destId="{449A3EF3-E30A-4E42-B1CE-8110227ECDC6}" srcOrd="2" destOrd="0" parTransId="{A34E9D3C-6EFF-43AF-A740-725707BDE3FD}" sibTransId="{C42966C7-4DE1-4A82-AFE4-217D930548F6}"/>
    <dgm:cxn modelId="{8DBF076B-21F6-4CED-A683-3C7859EBC227}" type="presOf" srcId="{83B26AFA-B642-4327-BA12-E054E70E8B1C}" destId="{9127E00D-0AEA-4E44-98D9-6E841A98DC57}" srcOrd="0" destOrd="0" presId="urn:microsoft.com/office/officeart/2005/8/layout/default"/>
    <dgm:cxn modelId="{047E7D6E-D2A4-4D23-BE6B-F6CE3B59F93F}" srcId="{61ECD0F2-D8EF-4262-9434-C16E84A14425}" destId="{C301B157-BB94-445F-963C-593612A2E09B}" srcOrd="1" destOrd="0" parTransId="{BFC2AE04-5DDC-4570-A293-5458F5E807B2}" sibTransId="{44380F05-03AD-4E71-A0D6-D1226237FFB0}"/>
    <dgm:cxn modelId="{5623BE93-1868-4BA7-80E5-4339DF22BA5B}" type="presOf" srcId="{449A3EF3-E30A-4E42-B1CE-8110227ECDC6}" destId="{7A992D33-2DB4-49F7-BA1D-6B782B6809C7}" srcOrd="0" destOrd="0" presId="urn:microsoft.com/office/officeart/2005/8/layout/default"/>
    <dgm:cxn modelId="{93DBD7AF-44F0-4D17-86D8-049F7E12405D}" type="presOf" srcId="{696B905A-DE4A-4617-B484-3BE0C88A0A84}" destId="{F39A12C4-72EB-4BF8-B28B-3733519EE1F9}" srcOrd="0" destOrd="0" presId="urn:microsoft.com/office/officeart/2005/8/layout/default"/>
    <dgm:cxn modelId="{37C9A5B4-7B9A-45D3-93CE-0CD8742FF78A}" srcId="{61ECD0F2-D8EF-4262-9434-C16E84A14425}" destId="{81542E1E-2DE1-4DAF-9041-87F49F338FE3}" srcOrd="6" destOrd="0" parTransId="{475B608D-03A5-49A1-9C15-26D7310443DC}" sibTransId="{A1244F35-8F60-49DB-9A86-A093826EE44B}"/>
    <dgm:cxn modelId="{992346D2-ED42-488E-91AB-AFAC596A8AA5}" srcId="{61ECD0F2-D8EF-4262-9434-C16E84A14425}" destId="{696B905A-DE4A-4617-B484-3BE0C88A0A84}" srcOrd="3" destOrd="0" parTransId="{AF722DA6-5406-4E0B-BD81-6F304ECAB92A}" sibTransId="{4323E5F6-8904-4A22-91C8-29A950665863}"/>
    <dgm:cxn modelId="{052277D6-B38C-46C5-B529-53F51694C834}" type="presOf" srcId="{F37379A3-0F4D-4637-AFC8-635CF5161D20}" destId="{EEFCF64C-68CC-4DB5-AFD2-50EAC412C50F}" srcOrd="0" destOrd="0" presId="urn:microsoft.com/office/officeart/2005/8/layout/default"/>
    <dgm:cxn modelId="{4718B1F9-6DDC-4C04-86A0-3432995F51B1}" type="presOf" srcId="{61ECD0F2-D8EF-4262-9434-C16E84A14425}" destId="{2A0A5F86-5C70-4D8E-91C6-697BC8EF50A8}" srcOrd="0" destOrd="0" presId="urn:microsoft.com/office/officeart/2005/8/layout/default"/>
    <dgm:cxn modelId="{3F6394C5-7340-40B8-8783-D1EF112F072C}" type="presParOf" srcId="{2A0A5F86-5C70-4D8E-91C6-697BC8EF50A8}" destId="{F30BF5AC-7E5C-47A5-B92E-C817FE1C1A85}" srcOrd="0" destOrd="0" presId="urn:microsoft.com/office/officeart/2005/8/layout/default"/>
    <dgm:cxn modelId="{28DB1B25-2EF0-40C0-A0B4-B92D3964DB38}" type="presParOf" srcId="{2A0A5F86-5C70-4D8E-91C6-697BC8EF50A8}" destId="{13842B8A-62AA-4E9C-A055-2D8EDD1F7F2F}" srcOrd="1" destOrd="0" presId="urn:microsoft.com/office/officeart/2005/8/layout/default"/>
    <dgm:cxn modelId="{393E80B1-3297-44B7-8BF7-E7C2B4E5E9CB}" type="presParOf" srcId="{2A0A5F86-5C70-4D8E-91C6-697BC8EF50A8}" destId="{8320F686-6059-44F6-83F3-BC87BC2F7166}" srcOrd="2" destOrd="0" presId="urn:microsoft.com/office/officeart/2005/8/layout/default"/>
    <dgm:cxn modelId="{C8EAAD15-09B6-4DE5-87E5-576DCB554877}" type="presParOf" srcId="{2A0A5F86-5C70-4D8E-91C6-697BC8EF50A8}" destId="{7FE4443B-6B10-4B13-8619-A635A3E2C8F5}" srcOrd="3" destOrd="0" presId="urn:microsoft.com/office/officeart/2005/8/layout/default"/>
    <dgm:cxn modelId="{EB9D9DC7-552F-4B75-98CB-C8383A21D82F}" type="presParOf" srcId="{2A0A5F86-5C70-4D8E-91C6-697BC8EF50A8}" destId="{7A992D33-2DB4-49F7-BA1D-6B782B6809C7}" srcOrd="4" destOrd="0" presId="urn:microsoft.com/office/officeart/2005/8/layout/default"/>
    <dgm:cxn modelId="{35983B08-2174-483F-B79B-45C69D070CB5}" type="presParOf" srcId="{2A0A5F86-5C70-4D8E-91C6-697BC8EF50A8}" destId="{CB09D3A1-0CE3-48E6-A622-70907D7B17CD}" srcOrd="5" destOrd="0" presId="urn:microsoft.com/office/officeart/2005/8/layout/default"/>
    <dgm:cxn modelId="{C0443A67-395D-4052-B2A5-934E4C82E623}" type="presParOf" srcId="{2A0A5F86-5C70-4D8E-91C6-697BC8EF50A8}" destId="{F39A12C4-72EB-4BF8-B28B-3733519EE1F9}" srcOrd="6" destOrd="0" presId="urn:microsoft.com/office/officeart/2005/8/layout/default"/>
    <dgm:cxn modelId="{7F878371-C40F-440A-9359-9BD04EA838F4}" type="presParOf" srcId="{2A0A5F86-5C70-4D8E-91C6-697BC8EF50A8}" destId="{E6C26A39-97DC-4635-AF93-16EF3F87BB25}" srcOrd="7" destOrd="0" presId="urn:microsoft.com/office/officeart/2005/8/layout/default"/>
    <dgm:cxn modelId="{EF7A2FDB-F1F2-4243-8B0E-784E63ACEE82}" type="presParOf" srcId="{2A0A5F86-5C70-4D8E-91C6-697BC8EF50A8}" destId="{EEFCF64C-68CC-4DB5-AFD2-50EAC412C50F}" srcOrd="8" destOrd="0" presId="urn:microsoft.com/office/officeart/2005/8/layout/default"/>
    <dgm:cxn modelId="{4BA2E4ED-578C-44E3-9924-A6151062EB58}" type="presParOf" srcId="{2A0A5F86-5C70-4D8E-91C6-697BC8EF50A8}" destId="{DE5D885B-17B4-4BCE-AF56-8D4D7B26DE3F}" srcOrd="9" destOrd="0" presId="urn:microsoft.com/office/officeart/2005/8/layout/default"/>
    <dgm:cxn modelId="{14C847B4-CD02-4F8F-9166-34F258B29988}" type="presParOf" srcId="{2A0A5F86-5C70-4D8E-91C6-697BC8EF50A8}" destId="{9127E00D-0AEA-4E44-98D9-6E841A98DC57}" srcOrd="10" destOrd="0" presId="urn:microsoft.com/office/officeart/2005/8/layout/default"/>
    <dgm:cxn modelId="{ADE47022-67D8-451F-A2BF-56F73B754E68}" type="presParOf" srcId="{2A0A5F86-5C70-4D8E-91C6-697BC8EF50A8}" destId="{9FB863EF-52A4-41EA-9C2F-1D2B058DD6C6}" srcOrd="11" destOrd="0" presId="urn:microsoft.com/office/officeart/2005/8/layout/default"/>
    <dgm:cxn modelId="{416343FD-2F62-4369-87F6-20122A5B4F29}" type="presParOf" srcId="{2A0A5F86-5C70-4D8E-91C6-697BC8EF50A8}" destId="{38C0CAD3-509A-414E-9B3A-87580ECBBC23}" srcOrd="12" destOrd="0" presId="urn:microsoft.com/office/officeart/2005/8/layout/default"/>
  </dgm:cxnLst>
  <dgm:bg>
    <a:noFill/>
  </dgm:bg>
  <dgm:whole>
    <a:ln>
      <a:solidFill>
        <a:schemeClr val="accent1">
          <a:alpha val="24000"/>
        </a:schemeClr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755AEFC-92FF-42E6-9DA3-0FF7731EF563}" type="doc">
      <dgm:prSet loTypeId="urn:microsoft.com/office/officeart/2005/8/layout/chevron2" loCatId="process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es-CO"/>
        </a:p>
      </dgm:t>
    </dgm:pt>
    <dgm:pt modelId="{05AAA084-273C-4194-890C-2841B98B4098}">
      <dgm:prSet phldrT="[Texto]"/>
      <dgm:spPr>
        <a:solidFill>
          <a:srgbClr val="9F9E31">
            <a:alpha val="90000"/>
          </a:srgbClr>
        </a:solidFill>
        <a:ln>
          <a:noFill/>
        </a:ln>
      </dgm:spPr>
      <dgm:t>
        <a:bodyPr/>
        <a:lstStyle/>
        <a:p>
          <a:r>
            <a:rPr lang="es-MX" dirty="0"/>
            <a:t>Eficiencia</a:t>
          </a:r>
          <a:endParaRPr lang="es-CO" dirty="0"/>
        </a:p>
      </dgm:t>
    </dgm:pt>
    <dgm:pt modelId="{F498B399-2685-483E-A7DA-94F676607593}" type="parTrans" cxnId="{FEB61698-734C-4C75-A8C2-1CEAC7D1FE70}">
      <dgm:prSet/>
      <dgm:spPr/>
      <dgm:t>
        <a:bodyPr/>
        <a:lstStyle/>
        <a:p>
          <a:endParaRPr lang="es-CO"/>
        </a:p>
      </dgm:t>
    </dgm:pt>
    <dgm:pt modelId="{1C7D76D7-7C7B-4E9D-8093-619CE420662E}" type="sibTrans" cxnId="{FEB61698-734C-4C75-A8C2-1CEAC7D1FE70}">
      <dgm:prSet/>
      <dgm:spPr/>
      <dgm:t>
        <a:bodyPr/>
        <a:lstStyle/>
        <a:p>
          <a:endParaRPr lang="es-CO"/>
        </a:p>
      </dgm:t>
    </dgm:pt>
    <dgm:pt modelId="{1BBFE905-10E9-4AD6-8097-05AB130B381C}">
      <dgm:prSet phldrT="[Texto]"/>
      <dgm:spPr>
        <a:ln>
          <a:noFill/>
        </a:ln>
      </dgm:spPr>
      <dgm:t>
        <a:bodyPr/>
        <a:lstStyle/>
        <a:p>
          <a:pPr algn="just">
            <a:buNone/>
          </a:pPr>
          <a:r>
            <a:rPr lang="es-MX" dirty="0"/>
            <a:t>    Uso racional de los recursos disponibles para el logro de resultados, esto implica que se utilice solo lo necesario para un producto u objetivo en particular.</a:t>
          </a:r>
          <a:endParaRPr lang="es-CO" dirty="0"/>
        </a:p>
      </dgm:t>
    </dgm:pt>
    <dgm:pt modelId="{D8C389F6-A1F4-4BBE-8A49-1EAA9BB134ED}" type="parTrans" cxnId="{2B93E737-7CA9-4B58-AB90-B25439BCD2B9}">
      <dgm:prSet/>
      <dgm:spPr/>
      <dgm:t>
        <a:bodyPr/>
        <a:lstStyle/>
        <a:p>
          <a:endParaRPr lang="es-CO"/>
        </a:p>
      </dgm:t>
    </dgm:pt>
    <dgm:pt modelId="{BC5A4E06-4988-4BE6-A16A-F63D8FDC822B}" type="sibTrans" cxnId="{2B93E737-7CA9-4B58-AB90-B25439BCD2B9}">
      <dgm:prSet/>
      <dgm:spPr/>
      <dgm:t>
        <a:bodyPr/>
        <a:lstStyle/>
        <a:p>
          <a:endParaRPr lang="es-CO"/>
        </a:p>
      </dgm:t>
    </dgm:pt>
    <dgm:pt modelId="{C3B68FCF-A67A-4C2C-B16F-D97725464ABE}">
      <dgm:prSet phldrT="[Texto]"/>
      <dgm:spPr>
        <a:solidFill>
          <a:srgbClr val="CCCC00">
            <a:alpha val="70000"/>
          </a:srgbClr>
        </a:solidFill>
        <a:ln>
          <a:noFill/>
        </a:ln>
      </dgm:spPr>
      <dgm:t>
        <a:bodyPr/>
        <a:lstStyle/>
        <a:p>
          <a:r>
            <a:rPr lang="es-MX" dirty="0"/>
            <a:t>Eficacia</a:t>
          </a:r>
          <a:endParaRPr lang="es-CO" dirty="0"/>
        </a:p>
      </dgm:t>
    </dgm:pt>
    <dgm:pt modelId="{63154CDF-AEE4-4E08-A64A-5496D21FBB5E}" type="parTrans" cxnId="{8D299F4E-EBC0-4A56-AC90-C0CC81718814}">
      <dgm:prSet/>
      <dgm:spPr/>
      <dgm:t>
        <a:bodyPr/>
        <a:lstStyle/>
        <a:p>
          <a:endParaRPr lang="es-CO"/>
        </a:p>
      </dgm:t>
    </dgm:pt>
    <dgm:pt modelId="{BE568FD5-1642-462E-A5DC-E430117F6AA5}" type="sibTrans" cxnId="{8D299F4E-EBC0-4A56-AC90-C0CC81718814}">
      <dgm:prSet/>
      <dgm:spPr/>
      <dgm:t>
        <a:bodyPr/>
        <a:lstStyle/>
        <a:p>
          <a:endParaRPr lang="es-CO"/>
        </a:p>
      </dgm:t>
    </dgm:pt>
    <dgm:pt modelId="{C1F7CBD2-7B5D-44AA-9835-6583B9094FB0}">
      <dgm:prSet phldrT="[Texto]"/>
      <dgm:spPr>
        <a:ln>
          <a:noFill/>
        </a:ln>
      </dgm:spPr>
      <dgm:t>
        <a:bodyPr/>
        <a:lstStyle/>
        <a:p>
          <a:pPr algn="just">
            <a:buNone/>
          </a:pPr>
          <a:r>
            <a:rPr lang="es-MX" dirty="0"/>
            <a:t>    Grado de logro de objetivos y resultados planificados que cumplen con las expectativas de los grupos de valor e interés y las características planificadas del producto o servicio.</a:t>
          </a:r>
          <a:endParaRPr lang="es-CO" dirty="0"/>
        </a:p>
      </dgm:t>
    </dgm:pt>
    <dgm:pt modelId="{65AFA052-7682-43E9-856B-3311CE3CA08C}" type="parTrans" cxnId="{21387E7B-9C37-430E-8321-76ADAD8E10D8}">
      <dgm:prSet/>
      <dgm:spPr/>
      <dgm:t>
        <a:bodyPr/>
        <a:lstStyle/>
        <a:p>
          <a:endParaRPr lang="es-CO"/>
        </a:p>
      </dgm:t>
    </dgm:pt>
    <dgm:pt modelId="{CE4E5F68-8CDE-4DC9-A99C-9246DB03265E}" type="sibTrans" cxnId="{21387E7B-9C37-430E-8321-76ADAD8E10D8}">
      <dgm:prSet/>
      <dgm:spPr/>
      <dgm:t>
        <a:bodyPr/>
        <a:lstStyle/>
        <a:p>
          <a:endParaRPr lang="es-CO"/>
        </a:p>
      </dgm:t>
    </dgm:pt>
    <dgm:pt modelId="{257DDA38-7A83-4520-8CDE-56B2BB09741F}">
      <dgm:prSet phldrT="[Texto]"/>
      <dgm:spPr>
        <a:solidFill>
          <a:srgbClr val="438403">
            <a:alpha val="50000"/>
          </a:srgbClr>
        </a:solidFill>
        <a:ln>
          <a:noFill/>
        </a:ln>
      </dgm:spPr>
      <dgm:t>
        <a:bodyPr/>
        <a:lstStyle/>
        <a:p>
          <a:r>
            <a:rPr lang="es-MX" dirty="0"/>
            <a:t>Efectividad</a:t>
          </a:r>
          <a:endParaRPr lang="es-CO" dirty="0"/>
        </a:p>
      </dgm:t>
    </dgm:pt>
    <dgm:pt modelId="{BAAF8E8C-B608-47F0-97D4-9FD275081437}" type="parTrans" cxnId="{B417AD63-C624-455F-8DEC-D462D069FD38}">
      <dgm:prSet/>
      <dgm:spPr/>
      <dgm:t>
        <a:bodyPr/>
        <a:lstStyle/>
        <a:p>
          <a:endParaRPr lang="es-CO"/>
        </a:p>
      </dgm:t>
    </dgm:pt>
    <dgm:pt modelId="{19804E85-7AA6-49F6-B256-82D31335DAE5}" type="sibTrans" cxnId="{B417AD63-C624-455F-8DEC-D462D069FD38}">
      <dgm:prSet/>
      <dgm:spPr/>
      <dgm:t>
        <a:bodyPr/>
        <a:lstStyle/>
        <a:p>
          <a:endParaRPr lang="es-CO"/>
        </a:p>
      </dgm:t>
    </dgm:pt>
    <dgm:pt modelId="{3E597F0B-0C04-4E19-B551-72D585E15369}">
      <dgm:prSet phldrT="[Texto]"/>
      <dgm:spPr>
        <a:ln>
          <a:noFill/>
        </a:ln>
      </dgm:spPr>
      <dgm:t>
        <a:bodyPr/>
        <a:lstStyle/>
        <a:p>
          <a:pPr algn="just">
            <a:buNone/>
          </a:pPr>
          <a:r>
            <a:rPr lang="es-MX" dirty="0"/>
            <a:t>    Grado de impacto o mejora que genera el logro del objetivo o resultado en los grupos de valor o partes interesadas.</a:t>
          </a:r>
          <a:endParaRPr lang="es-CO" dirty="0"/>
        </a:p>
      </dgm:t>
    </dgm:pt>
    <dgm:pt modelId="{778813FE-CC61-48A6-BFC4-C60B4F581D7B}" type="parTrans" cxnId="{F1F2ABC5-E587-4B5A-B0DD-6CEC1FC51E94}">
      <dgm:prSet/>
      <dgm:spPr/>
      <dgm:t>
        <a:bodyPr/>
        <a:lstStyle/>
        <a:p>
          <a:endParaRPr lang="es-CO"/>
        </a:p>
      </dgm:t>
    </dgm:pt>
    <dgm:pt modelId="{9AEB30CF-6682-4E9F-8CF8-4F84470102F9}" type="sibTrans" cxnId="{F1F2ABC5-E587-4B5A-B0DD-6CEC1FC51E94}">
      <dgm:prSet/>
      <dgm:spPr/>
      <dgm:t>
        <a:bodyPr/>
        <a:lstStyle/>
        <a:p>
          <a:endParaRPr lang="es-CO"/>
        </a:p>
      </dgm:t>
    </dgm:pt>
    <dgm:pt modelId="{11B8DC76-7898-443A-B14B-9D582C6E8FF7}" type="pres">
      <dgm:prSet presAssocID="{6755AEFC-92FF-42E6-9DA3-0FF7731EF563}" presName="linearFlow" presStyleCnt="0">
        <dgm:presLayoutVars>
          <dgm:dir/>
          <dgm:animLvl val="lvl"/>
          <dgm:resizeHandles val="exact"/>
        </dgm:presLayoutVars>
      </dgm:prSet>
      <dgm:spPr/>
    </dgm:pt>
    <dgm:pt modelId="{C2AB1BC1-652A-4147-95BF-8D5C0D93E6C4}" type="pres">
      <dgm:prSet presAssocID="{05AAA084-273C-4194-890C-2841B98B4098}" presName="composite" presStyleCnt="0"/>
      <dgm:spPr/>
    </dgm:pt>
    <dgm:pt modelId="{1C5B1031-27EB-490A-8D03-39A049154555}" type="pres">
      <dgm:prSet presAssocID="{05AAA084-273C-4194-890C-2841B98B4098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969A413B-0D33-4E70-B831-AF5BBFEFEF10}" type="pres">
      <dgm:prSet presAssocID="{05AAA084-273C-4194-890C-2841B98B4098}" presName="descendantText" presStyleLbl="alignAcc1" presStyleIdx="0" presStyleCnt="3">
        <dgm:presLayoutVars>
          <dgm:bulletEnabled val="1"/>
        </dgm:presLayoutVars>
      </dgm:prSet>
      <dgm:spPr/>
    </dgm:pt>
    <dgm:pt modelId="{89E93FD4-31EC-4380-A9FE-5A30FC73BD1B}" type="pres">
      <dgm:prSet presAssocID="{1C7D76D7-7C7B-4E9D-8093-619CE420662E}" presName="sp" presStyleCnt="0"/>
      <dgm:spPr/>
    </dgm:pt>
    <dgm:pt modelId="{00B760DA-7B64-469B-89EC-01F27F53ABF0}" type="pres">
      <dgm:prSet presAssocID="{C3B68FCF-A67A-4C2C-B16F-D97725464ABE}" presName="composite" presStyleCnt="0"/>
      <dgm:spPr/>
    </dgm:pt>
    <dgm:pt modelId="{C794A3D7-325D-436E-BAD8-427C267A1864}" type="pres">
      <dgm:prSet presAssocID="{C3B68FCF-A67A-4C2C-B16F-D97725464ABE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3C63ABD6-78FA-4B01-A024-BB4CC5C7FD24}" type="pres">
      <dgm:prSet presAssocID="{C3B68FCF-A67A-4C2C-B16F-D97725464ABE}" presName="descendantText" presStyleLbl="alignAcc1" presStyleIdx="1" presStyleCnt="3">
        <dgm:presLayoutVars>
          <dgm:bulletEnabled val="1"/>
        </dgm:presLayoutVars>
      </dgm:prSet>
      <dgm:spPr/>
    </dgm:pt>
    <dgm:pt modelId="{6E4D8C61-55DC-4E3B-A56D-B8E43A8EE9E8}" type="pres">
      <dgm:prSet presAssocID="{BE568FD5-1642-462E-A5DC-E430117F6AA5}" presName="sp" presStyleCnt="0"/>
      <dgm:spPr/>
    </dgm:pt>
    <dgm:pt modelId="{F98E230C-CAA2-41CB-90DB-1BAD7860C63D}" type="pres">
      <dgm:prSet presAssocID="{257DDA38-7A83-4520-8CDE-56B2BB09741F}" presName="composite" presStyleCnt="0"/>
      <dgm:spPr/>
    </dgm:pt>
    <dgm:pt modelId="{F7D2EDD4-E613-4A6C-8D18-E42B44B3CE2A}" type="pres">
      <dgm:prSet presAssocID="{257DDA38-7A83-4520-8CDE-56B2BB09741F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F53DE366-5CA2-4FA6-8A75-5964802C3F33}" type="pres">
      <dgm:prSet presAssocID="{257DDA38-7A83-4520-8CDE-56B2BB09741F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433DFD1F-ED16-43C2-990F-48EFE29BC4C4}" type="presOf" srcId="{C3B68FCF-A67A-4C2C-B16F-D97725464ABE}" destId="{C794A3D7-325D-436E-BAD8-427C267A1864}" srcOrd="0" destOrd="0" presId="urn:microsoft.com/office/officeart/2005/8/layout/chevron2"/>
    <dgm:cxn modelId="{66843127-938A-4204-BBC3-8DE59C83A949}" type="presOf" srcId="{05AAA084-273C-4194-890C-2841B98B4098}" destId="{1C5B1031-27EB-490A-8D03-39A049154555}" srcOrd="0" destOrd="0" presId="urn:microsoft.com/office/officeart/2005/8/layout/chevron2"/>
    <dgm:cxn modelId="{2B93E737-7CA9-4B58-AB90-B25439BCD2B9}" srcId="{05AAA084-273C-4194-890C-2841B98B4098}" destId="{1BBFE905-10E9-4AD6-8097-05AB130B381C}" srcOrd="0" destOrd="0" parTransId="{D8C389F6-A1F4-4BBE-8A49-1EAA9BB134ED}" sibTransId="{BC5A4E06-4988-4BE6-A16A-F63D8FDC822B}"/>
    <dgm:cxn modelId="{8D299F4E-EBC0-4A56-AC90-C0CC81718814}" srcId="{6755AEFC-92FF-42E6-9DA3-0FF7731EF563}" destId="{C3B68FCF-A67A-4C2C-B16F-D97725464ABE}" srcOrd="1" destOrd="0" parTransId="{63154CDF-AEE4-4E08-A64A-5496D21FBB5E}" sibTransId="{BE568FD5-1642-462E-A5DC-E430117F6AA5}"/>
    <dgm:cxn modelId="{F95A4F63-A871-44DD-B59B-D4482BD6EF1E}" type="presOf" srcId="{257DDA38-7A83-4520-8CDE-56B2BB09741F}" destId="{F7D2EDD4-E613-4A6C-8D18-E42B44B3CE2A}" srcOrd="0" destOrd="0" presId="urn:microsoft.com/office/officeart/2005/8/layout/chevron2"/>
    <dgm:cxn modelId="{B417AD63-C624-455F-8DEC-D462D069FD38}" srcId="{6755AEFC-92FF-42E6-9DA3-0FF7731EF563}" destId="{257DDA38-7A83-4520-8CDE-56B2BB09741F}" srcOrd="2" destOrd="0" parTransId="{BAAF8E8C-B608-47F0-97D4-9FD275081437}" sibTransId="{19804E85-7AA6-49F6-B256-82D31335DAE5}"/>
    <dgm:cxn modelId="{21387E7B-9C37-430E-8321-76ADAD8E10D8}" srcId="{C3B68FCF-A67A-4C2C-B16F-D97725464ABE}" destId="{C1F7CBD2-7B5D-44AA-9835-6583B9094FB0}" srcOrd="0" destOrd="0" parTransId="{65AFA052-7682-43E9-856B-3311CE3CA08C}" sibTransId="{CE4E5F68-8CDE-4DC9-A99C-9246DB03265E}"/>
    <dgm:cxn modelId="{58BC7A8A-B075-4B8A-8EBA-309BA3C27911}" type="presOf" srcId="{3E597F0B-0C04-4E19-B551-72D585E15369}" destId="{F53DE366-5CA2-4FA6-8A75-5964802C3F33}" srcOrd="0" destOrd="0" presId="urn:microsoft.com/office/officeart/2005/8/layout/chevron2"/>
    <dgm:cxn modelId="{FEB61698-734C-4C75-A8C2-1CEAC7D1FE70}" srcId="{6755AEFC-92FF-42E6-9DA3-0FF7731EF563}" destId="{05AAA084-273C-4194-890C-2841B98B4098}" srcOrd="0" destOrd="0" parTransId="{F498B399-2685-483E-A7DA-94F676607593}" sibTransId="{1C7D76D7-7C7B-4E9D-8093-619CE420662E}"/>
    <dgm:cxn modelId="{F1F2ABC5-E587-4B5A-B0DD-6CEC1FC51E94}" srcId="{257DDA38-7A83-4520-8CDE-56B2BB09741F}" destId="{3E597F0B-0C04-4E19-B551-72D585E15369}" srcOrd="0" destOrd="0" parTransId="{778813FE-CC61-48A6-BFC4-C60B4F581D7B}" sibTransId="{9AEB30CF-6682-4E9F-8CF8-4F84470102F9}"/>
    <dgm:cxn modelId="{322CB3CE-E1C5-4612-9614-505CDF5D738B}" type="presOf" srcId="{C1F7CBD2-7B5D-44AA-9835-6583B9094FB0}" destId="{3C63ABD6-78FA-4B01-A024-BB4CC5C7FD24}" srcOrd="0" destOrd="0" presId="urn:microsoft.com/office/officeart/2005/8/layout/chevron2"/>
    <dgm:cxn modelId="{220BF3DF-5EBE-410A-9AB7-EBDD4A7052C5}" type="presOf" srcId="{6755AEFC-92FF-42E6-9DA3-0FF7731EF563}" destId="{11B8DC76-7898-443A-B14B-9D582C6E8FF7}" srcOrd="0" destOrd="0" presId="urn:microsoft.com/office/officeart/2005/8/layout/chevron2"/>
    <dgm:cxn modelId="{6FD139EC-9AEC-4C10-9911-2BAA5CE202F3}" type="presOf" srcId="{1BBFE905-10E9-4AD6-8097-05AB130B381C}" destId="{969A413B-0D33-4E70-B831-AF5BBFEFEF10}" srcOrd="0" destOrd="0" presId="urn:microsoft.com/office/officeart/2005/8/layout/chevron2"/>
    <dgm:cxn modelId="{D1C5422B-B3D6-48E5-B46D-B8F6631A1033}" type="presParOf" srcId="{11B8DC76-7898-443A-B14B-9D582C6E8FF7}" destId="{C2AB1BC1-652A-4147-95BF-8D5C0D93E6C4}" srcOrd="0" destOrd="0" presId="urn:microsoft.com/office/officeart/2005/8/layout/chevron2"/>
    <dgm:cxn modelId="{6FA325FD-B93F-4834-99FC-6A5A10508896}" type="presParOf" srcId="{C2AB1BC1-652A-4147-95BF-8D5C0D93E6C4}" destId="{1C5B1031-27EB-490A-8D03-39A049154555}" srcOrd="0" destOrd="0" presId="urn:microsoft.com/office/officeart/2005/8/layout/chevron2"/>
    <dgm:cxn modelId="{3E0B57A0-A5F2-4C12-8502-42DD142F24ED}" type="presParOf" srcId="{C2AB1BC1-652A-4147-95BF-8D5C0D93E6C4}" destId="{969A413B-0D33-4E70-B831-AF5BBFEFEF10}" srcOrd="1" destOrd="0" presId="urn:microsoft.com/office/officeart/2005/8/layout/chevron2"/>
    <dgm:cxn modelId="{B81B69B9-7A47-4E90-8EF6-56CAD3F2C07E}" type="presParOf" srcId="{11B8DC76-7898-443A-B14B-9D582C6E8FF7}" destId="{89E93FD4-31EC-4380-A9FE-5A30FC73BD1B}" srcOrd="1" destOrd="0" presId="urn:microsoft.com/office/officeart/2005/8/layout/chevron2"/>
    <dgm:cxn modelId="{7DE6E9C2-0CA4-411F-871D-BD1412A5B132}" type="presParOf" srcId="{11B8DC76-7898-443A-B14B-9D582C6E8FF7}" destId="{00B760DA-7B64-469B-89EC-01F27F53ABF0}" srcOrd="2" destOrd="0" presId="urn:microsoft.com/office/officeart/2005/8/layout/chevron2"/>
    <dgm:cxn modelId="{7E8D84C4-9530-424D-9D9B-B8BF4E9B4871}" type="presParOf" srcId="{00B760DA-7B64-469B-89EC-01F27F53ABF0}" destId="{C794A3D7-325D-436E-BAD8-427C267A1864}" srcOrd="0" destOrd="0" presId="urn:microsoft.com/office/officeart/2005/8/layout/chevron2"/>
    <dgm:cxn modelId="{1C211054-A13F-4731-875A-1CFE2D1C1755}" type="presParOf" srcId="{00B760DA-7B64-469B-89EC-01F27F53ABF0}" destId="{3C63ABD6-78FA-4B01-A024-BB4CC5C7FD24}" srcOrd="1" destOrd="0" presId="urn:microsoft.com/office/officeart/2005/8/layout/chevron2"/>
    <dgm:cxn modelId="{B38BCA67-1490-4BC5-A6E4-A04CA0794642}" type="presParOf" srcId="{11B8DC76-7898-443A-B14B-9D582C6E8FF7}" destId="{6E4D8C61-55DC-4E3B-A56D-B8E43A8EE9E8}" srcOrd="3" destOrd="0" presId="urn:microsoft.com/office/officeart/2005/8/layout/chevron2"/>
    <dgm:cxn modelId="{5BFB72EF-7D51-4CB1-822D-82F3C9F5EAD3}" type="presParOf" srcId="{11B8DC76-7898-443A-B14B-9D582C6E8FF7}" destId="{F98E230C-CAA2-41CB-90DB-1BAD7860C63D}" srcOrd="4" destOrd="0" presId="urn:microsoft.com/office/officeart/2005/8/layout/chevron2"/>
    <dgm:cxn modelId="{98DE9DAE-819F-4B47-80AD-73E7E2D5BA49}" type="presParOf" srcId="{F98E230C-CAA2-41CB-90DB-1BAD7860C63D}" destId="{F7D2EDD4-E613-4A6C-8D18-E42B44B3CE2A}" srcOrd="0" destOrd="0" presId="urn:microsoft.com/office/officeart/2005/8/layout/chevron2"/>
    <dgm:cxn modelId="{249AA196-4427-4C08-BB8A-168EB34C2CB6}" type="presParOf" srcId="{F98E230C-CAA2-41CB-90DB-1BAD7860C63D}" destId="{F53DE366-5CA2-4FA6-8A75-5964802C3F3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97E4265-F0DE-4436-8E0B-DE29DC5132AF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1FF6686F-EBCF-4D26-A8DA-6B43C87FA2B3}">
      <dgm:prSet phldrT="[Texto]"/>
      <dgm:spPr>
        <a:solidFill>
          <a:srgbClr val="3D643D"/>
        </a:solidFill>
      </dgm:spPr>
      <dgm:t>
        <a:bodyPr/>
        <a:lstStyle/>
        <a:p>
          <a:r>
            <a:rPr lang="es-MX" b="1" dirty="0"/>
            <a:t>Indicador de proceso</a:t>
          </a:r>
          <a:endParaRPr lang="es-CO" b="1" dirty="0"/>
        </a:p>
      </dgm:t>
    </dgm:pt>
    <dgm:pt modelId="{2A1876FE-67AE-4385-A9A9-2267E6C3D130}" type="parTrans" cxnId="{06FFB8FE-9446-4BA0-81C6-F4A2C2467BA5}">
      <dgm:prSet/>
      <dgm:spPr/>
      <dgm:t>
        <a:bodyPr/>
        <a:lstStyle/>
        <a:p>
          <a:endParaRPr lang="es-CO"/>
        </a:p>
      </dgm:t>
    </dgm:pt>
    <dgm:pt modelId="{6CB1D782-A9E6-4E26-BFEE-FA5E3A1E5DA1}" type="sibTrans" cxnId="{06FFB8FE-9446-4BA0-81C6-F4A2C2467BA5}">
      <dgm:prSet/>
      <dgm:spPr/>
      <dgm:t>
        <a:bodyPr/>
        <a:lstStyle/>
        <a:p>
          <a:endParaRPr lang="es-CO"/>
        </a:p>
      </dgm:t>
    </dgm:pt>
    <dgm:pt modelId="{3F0F2F18-2A3C-4438-AFF2-D2C5EA8AC463}">
      <dgm:prSet phldrT="[Texto]" custT="1"/>
      <dgm:spPr>
        <a:solidFill>
          <a:srgbClr val="92D050"/>
        </a:solidFill>
        <a:ln>
          <a:noFill/>
        </a:ln>
      </dgm:spPr>
      <dgm:t>
        <a:bodyPr/>
        <a:lstStyle/>
        <a:p>
          <a:r>
            <a:rPr lang="es-MX" sz="1600" b="1" dirty="0"/>
            <a:t>Medible</a:t>
          </a:r>
          <a:endParaRPr lang="es-CO" sz="1600" b="1" dirty="0"/>
        </a:p>
      </dgm:t>
    </dgm:pt>
    <dgm:pt modelId="{C8E0E57B-8BEC-4556-B633-902C6FA6D724}" type="parTrans" cxnId="{BF1BEBC6-5042-4D85-827B-808351124E92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>
        <a:ln/>
      </dgm:spPr>
      <dgm:t>
        <a:bodyPr/>
        <a:lstStyle/>
        <a:p>
          <a:endParaRPr lang="es-CO"/>
        </a:p>
      </dgm:t>
    </dgm:pt>
    <dgm:pt modelId="{AAA03D14-FBD1-4824-A9D0-497C0E1A7354}" type="sibTrans" cxnId="{BF1BEBC6-5042-4D85-827B-808351124E92}">
      <dgm:prSet/>
      <dgm:spPr/>
      <dgm:t>
        <a:bodyPr/>
        <a:lstStyle/>
        <a:p>
          <a:endParaRPr lang="es-CO"/>
        </a:p>
      </dgm:t>
    </dgm:pt>
    <dgm:pt modelId="{B37EC247-69DD-4A6E-B9CB-6F50B4BDE92B}">
      <dgm:prSet phldrT="[Texto]" custT="1"/>
      <dgm:spPr>
        <a:solidFill>
          <a:srgbClr val="FFC000"/>
        </a:solidFill>
        <a:ln>
          <a:noFill/>
        </a:ln>
      </dgm:spPr>
      <dgm:t>
        <a:bodyPr/>
        <a:lstStyle/>
        <a:p>
          <a:r>
            <a:rPr lang="es-MX" sz="1600" b="1" dirty="0"/>
            <a:t>Válido</a:t>
          </a:r>
          <a:endParaRPr lang="es-CO" sz="1600" b="1" dirty="0"/>
        </a:p>
      </dgm:t>
    </dgm:pt>
    <dgm:pt modelId="{7D815D89-65BF-4A4C-9D25-59C0273C078B}" type="parTrans" cxnId="{0772FFD5-4B1D-429E-BDF3-B47D8597AE5B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>
        <a:ln/>
      </dgm:spPr>
      <dgm:t>
        <a:bodyPr/>
        <a:lstStyle/>
        <a:p>
          <a:endParaRPr lang="es-CO"/>
        </a:p>
      </dgm:t>
    </dgm:pt>
    <dgm:pt modelId="{644028AA-F9E2-4A22-AE3F-B355107B3601}" type="sibTrans" cxnId="{0772FFD5-4B1D-429E-BDF3-B47D8597AE5B}">
      <dgm:prSet/>
      <dgm:spPr/>
      <dgm:t>
        <a:bodyPr/>
        <a:lstStyle/>
        <a:p>
          <a:endParaRPr lang="es-CO"/>
        </a:p>
      </dgm:t>
    </dgm:pt>
    <dgm:pt modelId="{0D47C075-415C-4E8F-A1C8-0C0EFFA4B7B7}">
      <dgm:prSet phldrT="[Texto]" custT="1"/>
      <dgm:spPr>
        <a:solidFill>
          <a:srgbClr val="9F9E31"/>
        </a:solidFill>
        <a:ln>
          <a:noFill/>
        </a:ln>
      </dgm:spPr>
      <dgm:t>
        <a:bodyPr/>
        <a:lstStyle/>
        <a:p>
          <a:r>
            <a:rPr lang="es-MX" sz="1400" b="1" dirty="0"/>
            <a:t>Confiable</a:t>
          </a:r>
          <a:endParaRPr lang="es-CO" sz="1400" b="1" dirty="0"/>
        </a:p>
      </dgm:t>
    </dgm:pt>
    <dgm:pt modelId="{558821A8-3494-45CB-9A99-72CDA0FCABDE}" type="parTrans" cxnId="{D1F1D0C6-37EB-4B33-A57F-F2F4566C5B43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>
        <a:ln/>
      </dgm:spPr>
      <dgm:t>
        <a:bodyPr/>
        <a:lstStyle/>
        <a:p>
          <a:endParaRPr lang="es-CO"/>
        </a:p>
      </dgm:t>
    </dgm:pt>
    <dgm:pt modelId="{60DC7198-4E9E-4DDD-A15B-CD54E858F4B7}" type="sibTrans" cxnId="{D1F1D0C6-37EB-4B33-A57F-F2F4566C5B43}">
      <dgm:prSet/>
      <dgm:spPr/>
      <dgm:t>
        <a:bodyPr/>
        <a:lstStyle/>
        <a:p>
          <a:endParaRPr lang="es-CO"/>
        </a:p>
      </dgm:t>
    </dgm:pt>
    <dgm:pt modelId="{1F02DD11-FF6D-4CA3-BC32-EE19B8FA36E0}">
      <dgm:prSet phldrT="[Texto]" custT="1"/>
      <dgm:spPr>
        <a:solidFill>
          <a:srgbClr val="5F9B5F"/>
        </a:solidFill>
        <a:ln>
          <a:noFill/>
        </a:ln>
      </dgm:spPr>
      <dgm:t>
        <a:bodyPr/>
        <a:lstStyle/>
        <a:p>
          <a:r>
            <a:rPr lang="es-MX" sz="1200" dirty="0"/>
            <a:t>Específico</a:t>
          </a:r>
          <a:endParaRPr lang="es-CO" sz="1200" dirty="0"/>
        </a:p>
      </dgm:t>
    </dgm:pt>
    <dgm:pt modelId="{A0D04CE3-B4F0-4C3E-9700-8F66C5F8EC09}" type="parTrans" cxnId="{3FF5EA6C-2FE6-4F1C-9434-2FEB0CCCC4B1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>
        <a:ln/>
      </dgm:spPr>
      <dgm:t>
        <a:bodyPr/>
        <a:lstStyle/>
        <a:p>
          <a:endParaRPr lang="es-CO"/>
        </a:p>
      </dgm:t>
    </dgm:pt>
    <dgm:pt modelId="{BC173187-CCF7-4D2F-BC26-92FE79D3D8ED}" type="sibTrans" cxnId="{3FF5EA6C-2FE6-4F1C-9434-2FEB0CCCC4B1}">
      <dgm:prSet/>
      <dgm:spPr/>
      <dgm:t>
        <a:bodyPr/>
        <a:lstStyle/>
        <a:p>
          <a:endParaRPr lang="es-CO"/>
        </a:p>
      </dgm:t>
    </dgm:pt>
    <dgm:pt modelId="{9BFBB1A6-38C8-417F-93DD-6F01059928DD}">
      <dgm:prSet phldrT="[Texto]" custT="1"/>
      <dgm:spPr>
        <a:solidFill>
          <a:srgbClr val="CCCC00"/>
        </a:solidFill>
        <a:ln>
          <a:noFill/>
        </a:ln>
      </dgm:spPr>
      <dgm:t>
        <a:bodyPr/>
        <a:lstStyle/>
        <a:p>
          <a:r>
            <a:rPr lang="es-MX" sz="1600" b="1" dirty="0"/>
            <a:t>Sensible</a:t>
          </a:r>
          <a:endParaRPr lang="es-CO" sz="1600" b="1" dirty="0"/>
        </a:p>
      </dgm:t>
    </dgm:pt>
    <dgm:pt modelId="{7E220BE6-6C95-45AE-839C-9EEAC2A46C7B}" type="parTrans" cxnId="{524E5C5B-3963-4686-8161-9CA0D9437408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>
        <a:ln/>
      </dgm:spPr>
      <dgm:t>
        <a:bodyPr/>
        <a:lstStyle/>
        <a:p>
          <a:endParaRPr lang="es-CO"/>
        </a:p>
      </dgm:t>
    </dgm:pt>
    <dgm:pt modelId="{12B979DB-6440-4699-8BBE-CBD93DE68616}" type="sibTrans" cxnId="{524E5C5B-3963-4686-8161-9CA0D9437408}">
      <dgm:prSet/>
      <dgm:spPr/>
      <dgm:t>
        <a:bodyPr/>
        <a:lstStyle/>
        <a:p>
          <a:endParaRPr lang="es-CO"/>
        </a:p>
      </dgm:t>
    </dgm:pt>
    <dgm:pt modelId="{BA8AB4B1-DA52-4DD1-9015-549C126BA0C0}">
      <dgm:prSet phldrT="[Texto]" custT="1"/>
      <dgm:spPr>
        <a:solidFill>
          <a:srgbClr val="CCCC00"/>
        </a:solidFill>
        <a:ln>
          <a:noFill/>
        </a:ln>
      </dgm:spPr>
      <dgm:t>
        <a:bodyPr/>
        <a:lstStyle/>
        <a:p>
          <a:r>
            <a:rPr lang="es-MX" sz="1400" b="1" dirty="0"/>
            <a:t>Accesible</a:t>
          </a:r>
          <a:endParaRPr lang="es-CO" sz="1400" b="1" dirty="0"/>
        </a:p>
      </dgm:t>
    </dgm:pt>
    <dgm:pt modelId="{4BB9F07A-D013-48D4-AC67-E8D62F156756}" type="parTrans" cxnId="{7E42AC1C-9210-406E-ADB6-F87EEA048EBB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>
        <a:ln/>
      </dgm:spPr>
      <dgm:t>
        <a:bodyPr/>
        <a:lstStyle/>
        <a:p>
          <a:endParaRPr lang="es-CO"/>
        </a:p>
      </dgm:t>
    </dgm:pt>
    <dgm:pt modelId="{6CD8C9E2-1B1D-4D56-AC1B-4ED7347FAB89}" type="sibTrans" cxnId="{7E42AC1C-9210-406E-ADB6-F87EEA048EBB}">
      <dgm:prSet/>
      <dgm:spPr/>
      <dgm:t>
        <a:bodyPr/>
        <a:lstStyle/>
        <a:p>
          <a:endParaRPr lang="es-CO"/>
        </a:p>
      </dgm:t>
    </dgm:pt>
    <dgm:pt modelId="{6C4C43D4-63CE-4262-A407-7D3B083996AF}">
      <dgm:prSet phldrT="[Texto]" custT="1"/>
      <dgm:spPr>
        <a:solidFill>
          <a:srgbClr val="5F9B5F"/>
        </a:solidFill>
        <a:ln>
          <a:noFill/>
        </a:ln>
      </dgm:spPr>
      <dgm:t>
        <a:bodyPr/>
        <a:lstStyle/>
        <a:p>
          <a:r>
            <a:rPr lang="es-MX" sz="1600" b="1" dirty="0"/>
            <a:t>Sencillo</a:t>
          </a:r>
          <a:endParaRPr lang="es-CO" sz="1600" b="1" dirty="0"/>
        </a:p>
      </dgm:t>
    </dgm:pt>
    <dgm:pt modelId="{C224AE8D-B54B-4339-9024-055DDB63AF2B}" type="parTrans" cxnId="{2F663232-9B23-4E04-BF22-2E83F4021E90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>
        <a:ln/>
      </dgm:spPr>
      <dgm:t>
        <a:bodyPr/>
        <a:lstStyle/>
        <a:p>
          <a:endParaRPr lang="es-CO"/>
        </a:p>
      </dgm:t>
    </dgm:pt>
    <dgm:pt modelId="{6F89E32C-0EAB-4BE9-B553-43AF3ECFAA06}" type="sibTrans" cxnId="{2F663232-9B23-4E04-BF22-2E83F4021E90}">
      <dgm:prSet/>
      <dgm:spPr/>
      <dgm:t>
        <a:bodyPr/>
        <a:lstStyle/>
        <a:p>
          <a:endParaRPr lang="es-CO"/>
        </a:p>
      </dgm:t>
    </dgm:pt>
    <dgm:pt modelId="{568A2A05-B534-400E-8F93-8B947AB2B9F1}">
      <dgm:prSet phldrT="[Texto]" custT="1"/>
      <dgm:spPr>
        <a:solidFill>
          <a:srgbClr val="9F9E31"/>
        </a:solidFill>
        <a:ln>
          <a:noFill/>
        </a:ln>
      </dgm:spPr>
      <dgm:t>
        <a:bodyPr/>
        <a:lstStyle/>
        <a:p>
          <a:r>
            <a:rPr lang="es-MX" sz="1600" b="1" dirty="0"/>
            <a:t>Unívoco</a:t>
          </a:r>
          <a:endParaRPr lang="es-CO" sz="1600" b="1" dirty="0"/>
        </a:p>
      </dgm:t>
    </dgm:pt>
    <dgm:pt modelId="{DF23F5DF-0DB7-451B-851B-7EB19E73BF08}" type="parTrans" cxnId="{0200DE44-5F76-44AC-B478-54B07B084055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>
        <a:ln/>
      </dgm:spPr>
      <dgm:t>
        <a:bodyPr/>
        <a:lstStyle/>
        <a:p>
          <a:endParaRPr lang="es-CO"/>
        </a:p>
      </dgm:t>
    </dgm:pt>
    <dgm:pt modelId="{9E83F3CF-6017-4026-BA7C-10928566BC7A}" type="sibTrans" cxnId="{0200DE44-5F76-44AC-B478-54B07B084055}">
      <dgm:prSet/>
      <dgm:spPr/>
      <dgm:t>
        <a:bodyPr/>
        <a:lstStyle/>
        <a:p>
          <a:endParaRPr lang="es-CO"/>
        </a:p>
      </dgm:t>
    </dgm:pt>
    <dgm:pt modelId="{53453D1C-3303-4C4F-8558-28B7BE4A8EE7}">
      <dgm:prSet phldrT="[Texto]" custT="1"/>
      <dgm:spPr>
        <a:solidFill>
          <a:srgbClr val="FFC000"/>
        </a:solidFill>
        <a:ln>
          <a:noFill/>
        </a:ln>
      </dgm:spPr>
      <dgm:t>
        <a:bodyPr/>
        <a:lstStyle/>
        <a:p>
          <a:r>
            <a:rPr lang="es-MX" sz="900" b="1" dirty="0"/>
            <a:t>Independiente</a:t>
          </a:r>
          <a:endParaRPr lang="es-CO" sz="900" b="1" dirty="0"/>
        </a:p>
      </dgm:t>
    </dgm:pt>
    <dgm:pt modelId="{95BD8E88-312E-46A2-8F51-72E16E3ECAE4}" type="parTrans" cxnId="{E5269FCA-0714-4D62-8CCE-3CCE93CAA4A8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>
        <a:ln/>
      </dgm:spPr>
      <dgm:t>
        <a:bodyPr/>
        <a:lstStyle/>
        <a:p>
          <a:endParaRPr lang="es-CO"/>
        </a:p>
      </dgm:t>
    </dgm:pt>
    <dgm:pt modelId="{8E419AB6-07B8-4B7A-AE44-965544485D5B}" type="sibTrans" cxnId="{E5269FCA-0714-4D62-8CCE-3CCE93CAA4A8}">
      <dgm:prSet/>
      <dgm:spPr/>
      <dgm:t>
        <a:bodyPr/>
        <a:lstStyle/>
        <a:p>
          <a:endParaRPr lang="es-CO"/>
        </a:p>
      </dgm:t>
    </dgm:pt>
    <dgm:pt modelId="{F49CBBFD-D739-4CB0-9B89-C8B8556B4DE7}" type="pres">
      <dgm:prSet presAssocID="{797E4265-F0DE-4436-8E0B-DE29DC5132AF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DE3E5A1-57B8-4499-B4FE-D2000E5DFD04}" type="pres">
      <dgm:prSet presAssocID="{1FF6686F-EBCF-4D26-A8DA-6B43C87FA2B3}" presName="centerShape" presStyleLbl="node0" presStyleIdx="0" presStyleCnt="1"/>
      <dgm:spPr/>
    </dgm:pt>
    <dgm:pt modelId="{9BB155D4-DC03-44C5-A97E-6A01218D617D}" type="pres">
      <dgm:prSet presAssocID="{C8E0E57B-8BEC-4556-B633-902C6FA6D724}" presName="Name9" presStyleLbl="parChTrans1D2" presStyleIdx="0" presStyleCnt="9"/>
      <dgm:spPr/>
    </dgm:pt>
    <dgm:pt modelId="{8423B0BB-1640-4D9A-9482-A9D92C9A8ADC}" type="pres">
      <dgm:prSet presAssocID="{C8E0E57B-8BEC-4556-B633-902C6FA6D724}" presName="connTx" presStyleLbl="parChTrans1D2" presStyleIdx="0" presStyleCnt="9"/>
      <dgm:spPr/>
    </dgm:pt>
    <dgm:pt modelId="{4B2F629E-B98E-4721-BB9A-124648E14502}" type="pres">
      <dgm:prSet presAssocID="{3F0F2F18-2A3C-4438-AFF2-D2C5EA8AC463}" presName="node" presStyleLbl="node1" presStyleIdx="0" presStyleCnt="9">
        <dgm:presLayoutVars>
          <dgm:bulletEnabled val="1"/>
        </dgm:presLayoutVars>
      </dgm:prSet>
      <dgm:spPr/>
    </dgm:pt>
    <dgm:pt modelId="{D0811B47-24D4-4DCD-97D3-F03C17069D39}" type="pres">
      <dgm:prSet presAssocID="{7D815D89-65BF-4A4C-9D25-59C0273C078B}" presName="Name9" presStyleLbl="parChTrans1D2" presStyleIdx="1" presStyleCnt="9"/>
      <dgm:spPr/>
    </dgm:pt>
    <dgm:pt modelId="{7557FA41-E3D8-434B-A4E8-AF220CE666A0}" type="pres">
      <dgm:prSet presAssocID="{7D815D89-65BF-4A4C-9D25-59C0273C078B}" presName="connTx" presStyleLbl="parChTrans1D2" presStyleIdx="1" presStyleCnt="9"/>
      <dgm:spPr/>
    </dgm:pt>
    <dgm:pt modelId="{70F8ACAB-0AFE-47EC-B391-14168F8D06A9}" type="pres">
      <dgm:prSet presAssocID="{B37EC247-69DD-4A6E-B9CB-6F50B4BDE92B}" presName="node" presStyleLbl="node1" presStyleIdx="1" presStyleCnt="9">
        <dgm:presLayoutVars>
          <dgm:bulletEnabled val="1"/>
        </dgm:presLayoutVars>
      </dgm:prSet>
      <dgm:spPr/>
    </dgm:pt>
    <dgm:pt modelId="{37CE943C-1797-4FBA-BC20-66266AD1BF10}" type="pres">
      <dgm:prSet presAssocID="{558821A8-3494-45CB-9A99-72CDA0FCABDE}" presName="Name9" presStyleLbl="parChTrans1D2" presStyleIdx="2" presStyleCnt="9"/>
      <dgm:spPr/>
    </dgm:pt>
    <dgm:pt modelId="{F21536EB-069D-45E3-BAB4-727DED81BA94}" type="pres">
      <dgm:prSet presAssocID="{558821A8-3494-45CB-9A99-72CDA0FCABDE}" presName="connTx" presStyleLbl="parChTrans1D2" presStyleIdx="2" presStyleCnt="9"/>
      <dgm:spPr/>
    </dgm:pt>
    <dgm:pt modelId="{EDA2C027-9D11-4DDC-84FA-DC4549EC29BD}" type="pres">
      <dgm:prSet presAssocID="{0D47C075-415C-4E8F-A1C8-0C0EFFA4B7B7}" presName="node" presStyleLbl="node1" presStyleIdx="2" presStyleCnt="9" custScaleX="105524" custScaleY="95959">
        <dgm:presLayoutVars>
          <dgm:bulletEnabled val="1"/>
        </dgm:presLayoutVars>
      </dgm:prSet>
      <dgm:spPr/>
    </dgm:pt>
    <dgm:pt modelId="{CC2A78C9-DDB8-4F6A-A039-C728241C17A0}" type="pres">
      <dgm:prSet presAssocID="{A0D04CE3-B4F0-4C3E-9700-8F66C5F8EC09}" presName="Name9" presStyleLbl="parChTrans1D2" presStyleIdx="3" presStyleCnt="9"/>
      <dgm:spPr/>
    </dgm:pt>
    <dgm:pt modelId="{A9E6CC88-BFDF-4C8D-90E5-88ECCEE7AFAC}" type="pres">
      <dgm:prSet presAssocID="{A0D04CE3-B4F0-4C3E-9700-8F66C5F8EC09}" presName="connTx" presStyleLbl="parChTrans1D2" presStyleIdx="3" presStyleCnt="9"/>
      <dgm:spPr/>
    </dgm:pt>
    <dgm:pt modelId="{1EE70BE5-100B-4197-BFFB-4B277210B593}" type="pres">
      <dgm:prSet presAssocID="{1F02DD11-FF6D-4CA3-BC32-EE19B8FA36E0}" presName="node" presStyleLbl="node1" presStyleIdx="3" presStyleCnt="9">
        <dgm:presLayoutVars>
          <dgm:bulletEnabled val="1"/>
        </dgm:presLayoutVars>
      </dgm:prSet>
      <dgm:spPr/>
    </dgm:pt>
    <dgm:pt modelId="{0DB8C429-7C3C-408C-874D-7FBCDBBD4342}" type="pres">
      <dgm:prSet presAssocID="{7E220BE6-6C95-45AE-839C-9EEAC2A46C7B}" presName="Name9" presStyleLbl="parChTrans1D2" presStyleIdx="4" presStyleCnt="9"/>
      <dgm:spPr/>
    </dgm:pt>
    <dgm:pt modelId="{799B27D2-3D1C-43C8-BF02-ACC525E0DF30}" type="pres">
      <dgm:prSet presAssocID="{7E220BE6-6C95-45AE-839C-9EEAC2A46C7B}" presName="connTx" presStyleLbl="parChTrans1D2" presStyleIdx="4" presStyleCnt="9"/>
      <dgm:spPr/>
    </dgm:pt>
    <dgm:pt modelId="{C9AAD471-96A9-4D86-87D2-7A926A5B6D2E}" type="pres">
      <dgm:prSet presAssocID="{9BFBB1A6-38C8-417F-93DD-6F01059928DD}" presName="node" presStyleLbl="node1" presStyleIdx="4" presStyleCnt="9" custScaleX="103213">
        <dgm:presLayoutVars>
          <dgm:bulletEnabled val="1"/>
        </dgm:presLayoutVars>
      </dgm:prSet>
      <dgm:spPr/>
    </dgm:pt>
    <dgm:pt modelId="{A2665EFE-7314-4ECB-93D6-8CE17369835F}" type="pres">
      <dgm:prSet presAssocID="{4BB9F07A-D013-48D4-AC67-E8D62F156756}" presName="Name9" presStyleLbl="parChTrans1D2" presStyleIdx="5" presStyleCnt="9"/>
      <dgm:spPr/>
    </dgm:pt>
    <dgm:pt modelId="{282F5AF7-A924-43E0-BF60-513464F628B4}" type="pres">
      <dgm:prSet presAssocID="{4BB9F07A-D013-48D4-AC67-E8D62F156756}" presName="connTx" presStyleLbl="parChTrans1D2" presStyleIdx="5" presStyleCnt="9"/>
      <dgm:spPr/>
    </dgm:pt>
    <dgm:pt modelId="{35BEFC91-F5A6-416E-81EB-1436F6AF6DAF}" type="pres">
      <dgm:prSet presAssocID="{BA8AB4B1-DA52-4DD1-9015-549C126BA0C0}" presName="node" presStyleLbl="node1" presStyleIdx="5" presStyleCnt="9" custScaleX="104887" custRadScaleRad="97699" custRadScaleInc="4122">
        <dgm:presLayoutVars>
          <dgm:bulletEnabled val="1"/>
        </dgm:presLayoutVars>
      </dgm:prSet>
      <dgm:spPr/>
    </dgm:pt>
    <dgm:pt modelId="{38921D06-516C-47A3-8D7F-46804830C824}" type="pres">
      <dgm:prSet presAssocID="{C224AE8D-B54B-4339-9024-055DDB63AF2B}" presName="Name9" presStyleLbl="parChTrans1D2" presStyleIdx="6" presStyleCnt="9"/>
      <dgm:spPr/>
    </dgm:pt>
    <dgm:pt modelId="{0D2960B2-7074-4151-8ECE-CE1B51B60A44}" type="pres">
      <dgm:prSet presAssocID="{C224AE8D-B54B-4339-9024-055DDB63AF2B}" presName="connTx" presStyleLbl="parChTrans1D2" presStyleIdx="6" presStyleCnt="9"/>
      <dgm:spPr/>
    </dgm:pt>
    <dgm:pt modelId="{CCFD61DB-BC99-4CC8-99D6-8C988844E921}" type="pres">
      <dgm:prSet presAssocID="{6C4C43D4-63CE-4262-A407-7D3B083996AF}" presName="node" presStyleLbl="node1" presStyleIdx="6" presStyleCnt="9">
        <dgm:presLayoutVars>
          <dgm:bulletEnabled val="1"/>
        </dgm:presLayoutVars>
      </dgm:prSet>
      <dgm:spPr/>
    </dgm:pt>
    <dgm:pt modelId="{D0A81D75-CC1B-4BAC-AFD0-2EB1FEF43B66}" type="pres">
      <dgm:prSet presAssocID="{DF23F5DF-0DB7-451B-851B-7EB19E73BF08}" presName="Name9" presStyleLbl="parChTrans1D2" presStyleIdx="7" presStyleCnt="9"/>
      <dgm:spPr/>
    </dgm:pt>
    <dgm:pt modelId="{FF699E50-27F4-4CFE-84C9-DB4385C6D3D4}" type="pres">
      <dgm:prSet presAssocID="{DF23F5DF-0DB7-451B-851B-7EB19E73BF08}" presName="connTx" presStyleLbl="parChTrans1D2" presStyleIdx="7" presStyleCnt="9"/>
      <dgm:spPr/>
    </dgm:pt>
    <dgm:pt modelId="{7A3B56CE-0C82-4D3F-9AC2-2142E7DB8845}" type="pres">
      <dgm:prSet presAssocID="{568A2A05-B534-400E-8F93-8B947AB2B9F1}" presName="node" presStyleLbl="node1" presStyleIdx="7" presStyleCnt="9">
        <dgm:presLayoutVars>
          <dgm:bulletEnabled val="1"/>
        </dgm:presLayoutVars>
      </dgm:prSet>
      <dgm:spPr/>
    </dgm:pt>
    <dgm:pt modelId="{8B629FD6-BB07-43FE-940F-A889E7010528}" type="pres">
      <dgm:prSet presAssocID="{95BD8E88-312E-46A2-8F51-72E16E3ECAE4}" presName="Name9" presStyleLbl="parChTrans1D2" presStyleIdx="8" presStyleCnt="9"/>
      <dgm:spPr/>
    </dgm:pt>
    <dgm:pt modelId="{92442AA4-C4F2-4A75-9AF0-FABB37A2053D}" type="pres">
      <dgm:prSet presAssocID="{95BD8E88-312E-46A2-8F51-72E16E3ECAE4}" presName="connTx" presStyleLbl="parChTrans1D2" presStyleIdx="8" presStyleCnt="9"/>
      <dgm:spPr/>
    </dgm:pt>
    <dgm:pt modelId="{0C1B4761-4957-45BD-93D4-E0246791B6FE}" type="pres">
      <dgm:prSet presAssocID="{53453D1C-3303-4C4F-8558-28B7BE4A8EE7}" presName="node" presStyleLbl="node1" presStyleIdx="8" presStyleCnt="9" custRadScaleRad="102841" custRadScaleInc="4680">
        <dgm:presLayoutVars>
          <dgm:bulletEnabled val="1"/>
        </dgm:presLayoutVars>
      </dgm:prSet>
      <dgm:spPr/>
    </dgm:pt>
  </dgm:ptLst>
  <dgm:cxnLst>
    <dgm:cxn modelId="{B2597A04-AAF9-4D00-BF13-DAE0D4E262EF}" type="presOf" srcId="{C8E0E57B-8BEC-4556-B633-902C6FA6D724}" destId="{8423B0BB-1640-4D9A-9482-A9D92C9A8ADC}" srcOrd="1" destOrd="0" presId="urn:microsoft.com/office/officeart/2005/8/layout/radial1"/>
    <dgm:cxn modelId="{89610C06-C939-489E-B15B-7A52A3C98C90}" type="presOf" srcId="{7E220BE6-6C95-45AE-839C-9EEAC2A46C7B}" destId="{0DB8C429-7C3C-408C-874D-7FBCDBBD4342}" srcOrd="0" destOrd="0" presId="urn:microsoft.com/office/officeart/2005/8/layout/radial1"/>
    <dgm:cxn modelId="{D70BC007-B486-4CD7-8B4D-549942DF6055}" type="presOf" srcId="{7D815D89-65BF-4A4C-9D25-59C0273C078B}" destId="{D0811B47-24D4-4DCD-97D3-F03C17069D39}" srcOrd="0" destOrd="0" presId="urn:microsoft.com/office/officeart/2005/8/layout/radial1"/>
    <dgm:cxn modelId="{C7F45608-191B-4F17-92D3-5E100C5FF7FB}" type="presOf" srcId="{7D815D89-65BF-4A4C-9D25-59C0273C078B}" destId="{7557FA41-E3D8-434B-A4E8-AF220CE666A0}" srcOrd="1" destOrd="0" presId="urn:microsoft.com/office/officeart/2005/8/layout/radial1"/>
    <dgm:cxn modelId="{EB1FA214-2769-4DC7-B777-0880C2994AA7}" type="presOf" srcId="{6C4C43D4-63CE-4262-A407-7D3B083996AF}" destId="{CCFD61DB-BC99-4CC8-99D6-8C988844E921}" srcOrd="0" destOrd="0" presId="urn:microsoft.com/office/officeart/2005/8/layout/radial1"/>
    <dgm:cxn modelId="{8E905619-212F-4E5D-BEA5-3DBCB3292FC9}" type="presOf" srcId="{DF23F5DF-0DB7-451B-851B-7EB19E73BF08}" destId="{D0A81D75-CC1B-4BAC-AFD0-2EB1FEF43B66}" srcOrd="0" destOrd="0" presId="urn:microsoft.com/office/officeart/2005/8/layout/radial1"/>
    <dgm:cxn modelId="{7E42AC1C-9210-406E-ADB6-F87EEA048EBB}" srcId="{1FF6686F-EBCF-4D26-A8DA-6B43C87FA2B3}" destId="{BA8AB4B1-DA52-4DD1-9015-549C126BA0C0}" srcOrd="5" destOrd="0" parTransId="{4BB9F07A-D013-48D4-AC67-E8D62F156756}" sibTransId="{6CD8C9E2-1B1D-4D56-AC1B-4ED7347FAB89}"/>
    <dgm:cxn modelId="{4BD1782F-A71A-4CA4-B53A-06288541603C}" type="presOf" srcId="{1FF6686F-EBCF-4D26-A8DA-6B43C87FA2B3}" destId="{8DE3E5A1-57B8-4499-B4FE-D2000E5DFD04}" srcOrd="0" destOrd="0" presId="urn:microsoft.com/office/officeart/2005/8/layout/radial1"/>
    <dgm:cxn modelId="{8BF05431-4A5A-43A3-B28E-AC6F35CAE43C}" type="presOf" srcId="{568A2A05-B534-400E-8F93-8B947AB2B9F1}" destId="{7A3B56CE-0C82-4D3F-9AC2-2142E7DB8845}" srcOrd="0" destOrd="0" presId="urn:microsoft.com/office/officeart/2005/8/layout/radial1"/>
    <dgm:cxn modelId="{2F663232-9B23-4E04-BF22-2E83F4021E90}" srcId="{1FF6686F-EBCF-4D26-A8DA-6B43C87FA2B3}" destId="{6C4C43D4-63CE-4262-A407-7D3B083996AF}" srcOrd="6" destOrd="0" parTransId="{C224AE8D-B54B-4339-9024-055DDB63AF2B}" sibTransId="{6F89E32C-0EAB-4BE9-B553-43AF3ECFAA06}"/>
    <dgm:cxn modelId="{4E9D2033-BF0D-40DA-AC9E-1899E30667D7}" type="presOf" srcId="{C224AE8D-B54B-4339-9024-055DDB63AF2B}" destId="{38921D06-516C-47A3-8D7F-46804830C824}" srcOrd="0" destOrd="0" presId="urn:microsoft.com/office/officeart/2005/8/layout/radial1"/>
    <dgm:cxn modelId="{2A1AB438-FD04-4DE0-BD7F-FD83BD1C7063}" type="presOf" srcId="{DF23F5DF-0DB7-451B-851B-7EB19E73BF08}" destId="{FF699E50-27F4-4CFE-84C9-DB4385C6D3D4}" srcOrd="1" destOrd="0" presId="urn:microsoft.com/office/officeart/2005/8/layout/radial1"/>
    <dgm:cxn modelId="{0200DE44-5F76-44AC-B478-54B07B084055}" srcId="{1FF6686F-EBCF-4D26-A8DA-6B43C87FA2B3}" destId="{568A2A05-B534-400E-8F93-8B947AB2B9F1}" srcOrd="7" destOrd="0" parTransId="{DF23F5DF-0DB7-451B-851B-7EB19E73BF08}" sibTransId="{9E83F3CF-6017-4026-BA7C-10928566BC7A}"/>
    <dgm:cxn modelId="{064B7948-D17A-4B7E-A2F3-BB91B61DCB54}" type="presOf" srcId="{C8E0E57B-8BEC-4556-B633-902C6FA6D724}" destId="{9BB155D4-DC03-44C5-A97E-6A01218D617D}" srcOrd="0" destOrd="0" presId="urn:microsoft.com/office/officeart/2005/8/layout/radial1"/>
    <dgm:cxn modelId="{4D776D53-5475-4A87-865F-B43D9A3CC88B}" type="presOf" srcId="{3F0F2F18-2A3C-4438-AFF2-D2C5EA8AC463}" destId="{4B2F629E-B98E-4721-BB9A-124648E14502}" srcOrd="0" destOrd="0" presId="urn:microsoft.com/office/officeart/2005/8/layout/radial1"/>
    <dgm:cxn modelId="{7ECA3A59-4C6D-4C61-A135-3F093A68C089}" type="presOf" srcId="{558821A8-3494-45CB-9A99-72CDA0FCABDE}" destId="{37CE943C-1797-4FBA-BC20-66266AD1BF10}" srcOrd="0" destOrd="0" presId="urn:microsoft.com/office/officeart/2005/8/layout/radial1"/>
    <dgm:cxn modelId="{524E5C5B-3963-4686-8161-9CA0D9437408}" srcId="{1FF6686F-EBCF-4D26-A8DA-6B43C87FA2B3}" destId="{9BFBB1A6-38C8-417F-93DD-6F01059928DD}" srcOrd="4" destOrd="0" parTransId="{7E220BE6-6C95-45AE-839C-9EEAC2A46C7B}" sibTransId="{12B979DB-6440-4699-8BBE-CBD93DE68616}"/>
    <dgm:cxn modelId="{7678D865-4100-4BCC-B7B9-E4E6F36B6D3A}" type="presOf" srcId="{A0D04CE3-B4F0-4C3E-9700-8F66C5F8EC09}" destId="{A9E6CC88-BFDF-4C8D-90E5-88ECCEE7AFAC}" srcOrd="1" destOrd="0" presId="urn:microsoft.com/office/officeart/2005/8/layout/radial1"/>
    <dgm:cxn modelId="{3FF5EA6C-2FE6-4F1C-9434-2FEB0CCCC4B1}" srcId="{1FF6686F-EBCF-4D26-A8DA-6B43C87FA2B3}" destId="{1F02DD11-FF6D-4CA3-BC32-EE19B8FA36E0}" srcOrd="3" destOrd="0" parTransId="{A0D04CE3-B4F0-4C3E-9700-8F66C5F8EC09}" sibTransId="{BC173187-CCF7-4D2F-BC26-92FE79D3D8ED}"/>
    <dgm:cxn modelId="{2A9CC86F-A67E-4963-86EB-38B9BD04A84F}" type="presOf" srcId="{797E4265-F0DE-4436-8E0B-DE29DC5132AF}" destId="{F49CBBFD-D739-4CB0-9B89-C8B8556B4DE7}" srcOrd="0" destOrd="0" presId="urn:microsoft.com/office/officeart/2005/8/layout/radial1"/>
    <dgm:cxn modelId="{3D959D70-8A19-4A66-A770-926A10520E91}" type="presOf" srcId="{A0D04CE3-B4F0-4C3E-9700-8F66C5F8EC09}" destId="{CC2A78C9-DDB8-4F6A-A039-C728241C17A0}" srcOrd="0" destOrd="0" presId="urn:microsoft.com/office/officeart/2005/8/layout/radial1"/>
    <dgm:cxn modelId="{249C3789-D46F-411D-826E-E85F4D1C9648}" type="presOf" srcId="{BA8AB4B1-DA52-4DD1-9015-549C126BA0C0}" destId="{35BEFC91-F5A6-416E-81EB-1436F6AF6DAF}" srcOrd="0" destOrd="0" presId="urn:microsoft.com/office/officeart/2005/8/layout/radial1"/>
    <dgm:cxn modelId="{A7667C8D-8DE4-42D7-8BF8-A3162040700A}" type="presOf" srcId="{0D47C075-415C-4E8F-A1C8-0C0EFFA4B7B7}" destId="{EDA2C027-9D11-4DDC-84FA-DC4549EC29BD}" srcOrd="0" destOrd="0" presId="urn:microsoft.com/office/officeart/2005/8/layout/radial1"/>
    <dgm:cxn modelId="{9937509E-322A-435E-8D20-297A680B61F1}" type="presOf" srcId="{1F02DD11-FF6D-4CA3-BC32-EE19B8FA36E0}" destId="{1EE70BE5-100B-4197-BFFB-4B277210B593}" srcOrd="0" destOrd="0" presId="urn:microsoft.com/office/officeart/2005/8/layout/radial1"/>
    <dgm:cxn modelId="{A95E2BB3-2F24-4744-9DB2-54206FE53A40}" type="presOf" srcId="{9BFBB1A6-38C8-417F-93DD-6F01059928DD}" destId="{C9AAD471-96A9-4D86-87D2-7A926A5B6D2E}" srcOrd="0" destOrd="0" presId="urn:microsoft.com/office/officeart/2005/8/layout/radial1"/>
    <dgm:cxn modelId="{91D784C2-0C3F-47AF-8063-970C9F29275F}" type="presOf" srcId="{95BD8E88-312E-46A2-8F51-72E16E3ECAE4}" destId="{8B629FD6-BB07-43FE-940F-A889E7010528}" srcOrd="0" destOrd="0" presId="urn:microsoft.com/office/officeart/2005/8/layout/radial1"/>
    <dgm:cxn modelId="{D1F1D0C6-37EB-4B33-A57F-F2F4566C5B43}" srcId="{1FF6686F-EBCF-4D26-A8DA-6B43C87FA2B3}" destId="{0D47C075-415C-4E8F-A1C8-0C0EFFA4B7B7}" srcOrd="2" destOrd="0" parTransId="{558821A8-3494-45CB-9A99-72CDA0FCABDE}" sibTransId="{60DC7198-4E9E-4DDD-A15B-CD54E858F4B7}"/>
    <dgm:cxn modelId="{BF1BEBC6-5042-4D85-827B-808351124E92}" srcId="{1FF6686F-EBCF-4D26-A8DA-6B43C87FA2B3}" destId="{3F0F2F18-2A3C-4438-AFF2-D2C5EA8AC463}" srcOrd="0" destOrd="0" parTransId="{C8E0E57B-8BEC-4556-B633-902C6FA6D724}" sibTransId="{AAA03D14-FBD1-4824-A9D0-497C0E1A7354}"/>
    <dgm:cxn modelId="{684841CA-EE16-4727-AEA1-D058996CEEBB}" type="presOf" srcId="{558821A8-3494-45CB-9A99-72CDA0FCABDE}" destId="{F21536EB-069D-45E3-BAB4-727DED81BA94}" srcOrd="1" destOrd="0" presId="urn:microsoft.com/office/officeart/2005/8/layout/radial1"/>
    <dgm:cxn modelId="{E5269FCA-0714-4D62-8CCE-3CCE93CAA4A8}" srcId="{1FF6686F-EBCF-4D26-A8DA-6B43C87FA2B3}" destId="{53453D1C-3303-4C4F-8558-28B7BE4A8EE7}" srcOrd="8" destOrd="0" parTransId="{95BD8E88-312E-46A2-8F51-72E16E3ECAE4}" sibTransId="{8E419AB6-07B8-4B7A-AE44-965544485D5B}"/>
    <dgm:cxn modelId="{0772FFD5-4B1D-429E-BDF3-B47D8597AE5B}" srcId="{1FF6686F-EBCF-4D26-A8DA-6B43C87FA2B3}" destId="{B37EC247-69DD-4A6E-B9CB-6F50B4BDE92B}" srcOrd="1" destOrd="0" parTransId="{7D815D89-65BF-4A4C-9D25-59C0273C078B}" sibTransId="{644028AA-F9E2-4A22-AE3F-B355107B3601}"/>
    <dgm:cxn modelId="{F4E981D9-BE5E-4BB9-A3B6-696B4630BB4E}" type="presOf" srcId="{7E220BE6-6C95-45AE-839C-9EEAC2A46C7B}" destId="{799B27D2-3D1C-43C8-BF02-ACC525E0DF30}" srcOrd="1" destOrd="0" presId="urn:microsoft.com/office/officeart/2005/8/layout/radial1"/>
    <dgm:cxn modelId="{68407ADC-AEAD-449E-8F6B-C581C4CF4650}" type="presOf" srcId="{B37EC247-69DD-4A6E-B9CB-6F50B4BDE92B}" destId="{70F8ACAB-0AFE-47EC-B391-14168F8D06A9}" srcOrd="0" destOrd="0" presId="urn:microsoft.com/office/officeart/2005/8/layout/radial1"/>
    <dgm:cxn modelId="{63894CDD-8381-456A-AC9A-2B905E6877D8}" type="presOf" srcId="{4BB9F07A-D013-48D4-AC67-E8D62F156756}" destId="{A2665EFE-7314-4ECB-93D6-8CE17369835F}" srcOrd="0" destOrd="0" presId="urn:microsoft.com/office/officeart/2005/8/layout/radial1"/>
    <dgm:cxn modelId="{CD9A21E6-7C26-4B51-870A-4E1AD61D1B4A}" type="presOf" srcId="{53453D1C-3303-4C4F-8558-28B7BE4A8EE7}" destId="{0C1B4761-4957-45BD-93D4-E0246791B6FE}" srcOrd="0" destOrd="0" presId="urn:microsoft.com/office/officeart/2005/8/layout/radial1"/>
    <dgm:cxn modelId="{029E84E7-E15D-4CAE-B306-5C200F9E6900}" type="presOf" srcId="{95BD8E88-312E-46A2-8F51-72E16E3ECAE4}" destId="{92442AA4-C4F2-4A75-9AF0-FABB37A2053D}" srcOrd="1" destOrd="0" presId="urn:microsoft.com/office/officeart/2005/8/layout/radial1"/>
    <dgm:cxn modelId="{7DEE09F1-9C3D-44B7-91EA-8C1F52BDDC29}" type="presOf" srcId="{C224AE8D-B54B-4339-9024-055DDB63AF2B}" destId="{0D2960B2-7074-4151-8ECE-CE1B51B60A44}" srcOrd="1" destOrd="0" presId="urn:microsoft.com/office/officeart/2005/8/layout/radial1"/>
    <dgm:cxn modelId="{00D6B8F3-7293-477B-8C3D-C2B2A645C072}" type="presOf" srcId="{4BB9F07A-D013-48D4-AC67-E8D62F156756}" destId="{282F5AF7-A924-43E0-BF60-513464F628B4}" srcOrd="1" destOrd="0" presId="urn:microsoft.com/office/officeart/2005/8/layout/radial1"/>
    <dgm:cxn modelId="{06FFB8FE-9446-4BA0-81C6-F4A2C2467BA5}" srcId="{797E4265-F0DE-4436-8E0B-DE29DC5132AF}" destId="{1FF6686F-EBCF-4D26-A8DA-6B43C87FA2B3}" srcOrd="0" destOrd="0" parTransId="{2A1876FE-67AE-4385-A9A9-2267E6C3D130}" sibTransId="{6CB1D782-A9E6-4E26-BFEE-FA5E3A1E5DA1}"/>
    <dgm:cxn modelId="{85D35C09-45F3-45FF-9CDD-53A739446B98}" type="presParOf" srcId="{F49CBBFD-D739-4CB0-9B89-C8B8556B4DE7}" destId="{8DE3E5A1-57B8-4499-B4FE-D2000E5DFD04}" srcOrd="0" destOrd="0" presId="urn:microsoft.com/office/officeart/2005/8/layout/radial1"/>
    <dgm:cxn modelId="{0D9A7C4D-EC0B-4F12-A08B-DF200A7809CC}" type="presParOf" srcId="{F49CBBFD-D739-4CB0-9B89-C8B8556B4DE7}" destId="{9BB155D4-DC03-44C5-A97E-6A01218D617D}" srcOrd="1" destOrd="0" presId="urn:microsoft.com/office/officeart/2005/8/layout/radial1"/>
    <dgm:cxn modelId="{49863EEF-44B3-4113-9BFF-2FAA57E80234}" type="presParOf" srcId="{9BB155D4-DC03-44C5-A97E-6A01218D617D}" destId="{8423B0BB-1640-4D9A-9482-A9D92C9A8ADC}" srcOrd="0" destOrd="0" presId="urn:microsoft.com/office/officeart/2005/8/layout/radial1"/>
    <dgm:cxn modelId="{996567DD-C860-4BF6-A74C-521CBA668B02}" type="presParOf" srcId="{F49CBBFD-D739-4CB0-9B89-C8B8556B4DE7}" destId="{4B2F629E-B98E-4721-BB9A-124648E14502}" srcOrd="2" destOrd="0" presId="urn:microsoft.com/office/officeart/2005/8/layout/radial1"/>
    <dgm:cxn modelId="{72EE5564-14AB-43CE-8201-F7DB6C5532BA}" type="presParOf" srcId="{F49CBBFD-D739-4CB0-9B89-C8B8556B4DE7}" destId="{D0811B47-24D4-4DCD-97D3-F03C17069D39}" srcOrd="3" destOrd="0" presId="urn:microsoft.com/office/officeart/2005/8/layout/radial1"/>
    <dgm:cxn modelId="{C0F8AA0C-400E-47CC-B97A-93973F337591}" type="presParOf" srcId="{D0811B47-24D4-4DCD-97D3-F03C17069D39}" destId="{7557FA41-E3D8-434B-A4E8-AF220CE666A0}" srcOrd="0" destOrd="0" presId="urn:microsoft.com/office/officeart/2005/8/layout/radial1"/>
    <dgm:cxn modelId="{637FEAA8-CFCC-4DBB-9036-4D7222B4F114}" type="presParOf" srcId="{F49CBBFD-D739-4CB0-9B89-C8B8556B4DE7}" destId="{70F8ACAB-0AFE-47EC-B391-14168F8D06A9}" srcOrd="4" destOrd="0" presId="urn:microsoft.com/office/officeart/2005/8/layout/radial1"/>
    <dgm:cxn modelId="{636D4A78-B2CF-491A-BD6D-16B6BA50CFBC}" type="presParOf" srcId="{F49CBBFD-D739-4CB0-9B89-C8B8556B4DE7}" destId="{37CE943C-1797-4FBA-BC20-66266AD1BF10}" srcOrd="5" destOrd="0" presId="urn:microsoft.com/office/officeart/2005/8/layout/radial1"/>
    <dgm:cxn modelId="{F29D6C49-95E3-4AA1-A4BE-C4C0FD27534E}" type="presParOf" srcId="{37CE943C-1797-4FBA-BC20-66266AD1BF10}" destId="{F21536EB-069D-45E3-BAB4-727DED81BA94}" srcOrd="0" destOrd="0" presId="urn:microsoft.com/office/officeart/2005/8/layout/radial1"/>
    <dgm:cxn modelId="{02E00ACD-C41F-4129-BBA6-2A69F265F0CA}" type="presParOf" srcId="{F49CBBFD-D739-4CB0-9B89-C8B8556B4DE7}" destId="{EDA2C027-9D11-4DDC-84FA-DC4549EC29BD}" srcOrd="6" destOrd="0" presId="urn:microsoft.com/office/officeart/2005/8/layout/radial1"/>
    <dgm:cxn modelId="{BCE33FC1-D77C-48A5-B81E-D8B6F76C28AB}" type="presParOf" srcId="{F49CBBFD-D739-4CB0-9B89-C8B8556B4DE7}" destId="{CC2A78C9-DDB8-4F6A-A039-C728241C17A0}" srcOrd="7" destOrd="0" presId="urn:microsoft.com/office/officeart/2005/8/layout/radial1"/>
    <dgm:cxn modelId="{A9159429-1F34-4FD2-804D-7236D9562026}" type="presParOf" srcId="{CC2A78C9-DDB8-4F6A-A039-C728241C17A0}" destId="{A9E6CC88-BFDF-4C8D-90E5-88ECCEE7AFAC}" srcOrd="0" destOrd="0" presId="urn:microsoft.com/office/officeart/2005/8/layout/radial1"/>
    <dgm:cxn modelId="{8B052BCF-62BC-46F8-B782-875D33B367A8}" type="presParOf" srcId="{F49CBBFD-D739-4CB0-9B89-C8B8556B4DE7}" destId="{1EE70BE5-100B-4197-BFFB-4B277210B593}" srcOrd="8" destOrd="0" presId="urn:microsoft.com/office/officeart/2005/8/layout/radial1"/>
    <dgm:cxn modelId="{68D14567-8A1A-4BE6-A7AC-B75827F8FAA6}" type="presParOf" srcId="{F49CBBFD-D739-4CB0-9B89-C8B8556B4DE7}" destId="{0DB8C429-7C3C-408C-874D-7FBCDBBD4342}" srcOrd="9" destOrd="0" presId="urn:microsoft.com/office/officeart/2005/8/layout/radial1"/>
    <dgm:cxn modelId="{EB037269-735B-42CA-BB49-5677F9BA1A23}" type="presParOf" srcId="{0DB8C429-7C3C-408C-874D-7FBCDBBD4342}" destId="{799B27D2-3D1C-43C8-BF02-ACC525E0DF30}" srcOrd="0" destOrd="0" presId="urn:microsoft.com/office/officeart/2005/8/layout/radial1"/>
    <dgm:cxn modelId="{D5597BBC-DD0B-4183-800C-22B7C1036118}" type="presParOf" srcId="{F49CBBFD-D739-4CB0-9B89-C8B8556B4DE7}" destId="{C9AAD471-96A9-4D86-87D2-7A926A5B6D2E}" srcOrd="10" destOrd="0" presId="urn:microsoft.com/office/officeart/2005/8/layout/radial1"/>
    <dgm:cxn modelId="{CC3B32BD-18F1-4241-B9AA-6917C9BF4881}" type="presParOf" srcId="{F49CBBFD-D739-4CB0-9B89-C8B8556B4DE7}" destId="{A2665EFE-7314-4ECB-93D6-8CE17369835F}" srcOrd="11" destOrd="0" presId="urn:microsoft.com/office/officeart/2005/8/layout/radial1"/>
    <dgm:cxn modelId="{DE127158-5481-4DC5-893C-6AB8EC905D72}" type="presParOf" srcId="{A2665EFE-7314-4ECB-93D6-8CE17369835F}" destId="{282F5AF7-A924-43E0-BF60-513464F628B4}" srcOrd="0" destOrd="0" presId="urn:microsoft.com/office/officeart/2005/8/layout/radial1"/>
    <dgm:cxn modelId="{331BB1CF-BB4B-4F1A-8E0D-2F936407AA37}" type="presParOf" srcId="{F49CBBFD-D739-4CB0-9B89-C8B8556B4DE7}" destId="{35BEFC91-F5A6-416E-81EB-1436F6AF6DAF}" srcOrd="12" destOrd="0" presId="urn:microsoft.com/office/officeart/2005/8/layout/radial1"/>
    <dgm:cxn modelId="{30BEFADF-FC09-4ED4-AC25-B871ED2B2EFC}" type="presParOf" srcId="{F49CBBFD-D739-4CB0-9B89-C8B8556B4DE7}" destId="{38921D06-516C-47A3-8D7F-46804830C824}" srcOrd="13" destOrd="0" presId="urn:microsoft.com/office/officeart/2005/8/layout/radial1"/>
    <dgm:cxn modelId="{1860EC2A-7095-4F54-B045-23020008D0C0}" type="presParOf" srcId="{38921D06-516C-47A3-8D7F-46804830C824}" destId="{0D2960B2-7074-4151-8ECE-CE1B51B60A44}" srcOrd="0" destOrd="0" presId="urn:microsoft.com/office/officeart/2005/8/layout/radial1"/>
    <dgm:cxn modelId="{5C14CCFD-FC36-4CDE-975C-9AD92A734503}" type="presParOf" srcId="{F49CBBFD-D739-4CB0-9B89-C8B8556B4DE7}" destId="{CCFD61DB-BC99-4CC8-99D6-8C988844E921}" srcOrd="14" destOrd="0" presId="urn:microsoft.com/office/officeart/2005/8/layout/radial1"/>
    <dgm:cxn modelId="{5019826F-390E-4B60-96A8-DB70DF2B4D21}" type="presParOf" srcId="{F49CBBFD-D739-4CB0-9B89-C8B8556B4DE7}" destId="{D0A81D75-CC1B-4BAC-AFD0-2EB1FEF43B66}" srcOrd="15" destOrd="0" presId="urn:microsoft.com/office/officeart/2005/8/layout/radial1"/>
    <dgm:cxn modelId="{DB552EE4-A695-464A-A2F0-FB2FE7D25795}" type="presParOf" srcId="{D0A81D75-CC1B-4BAC-AFD0-2EB1FEF43B66}" destId="{FF699E50-27F4-4CFE-84C9-DB4385C6D3D4}" srcOrd="0" destOrd="0" presId="urn:microsoft.com/office/officeart/2005/8/layout/radial1"/>
    <dgm:cxn modelId="{2BBF5573-FBCE-404F-B940-932AAF8D6016}" type="presParOf" srcId="{F49CBBFD-D739-4CB0-9B89-C8B8556B4DE7}" destId="{7A3B56CE-0C82-4D3F-9AC2-2142E7DB8845}" srcOrd="16" destOrd="0" presId="urn:microsoft.com/office/officeart/2005/8/layout/radial1"/>
    <dgm:cxn modelId="{B29B40CA-C3C0-4A3B-B114-6CA8C640AD65}" type="presParOf" srcId="{F49CBBFD-D739-4CB0-9B89-C8B8556B4DE7}" destId="{8B629FD6-BB07-43FE-940F-A889E7010528}" srcOrd="17" destOrd="0" presId="urn:microsoft.com/office/officeart/2005/8/layout/radial1"/>
    <dgm:cxn modelId="{8A84DDCB-4724-4865-B6D7-C6B47A824BF8}" type="presParOf" srcId="{8B629FD6-BB07-43FE-940F-A889E7010528}" destId="{92442AA4-C4F2-4A75-9AF0-FABB37A2053D}" srcOrd="0" destOrd="0" presId="urn:microsoft.com/office/officeart/2005/8/layout/radial1"/>
    <dgm:cxn modelId="{5761D7BB-E059-4D6E-82FE-E00193CC74A3}" type="presParOf" srcId="{F49CBBFD-D739-4CB0-9B89-C8B8556B4DE7}" destId="{0C1B4761-4957-45BD-93D4-E0246791B6FE}" srcOrd="1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2099F6E-E86C-4DF4-85D6-00C509CAC6F1}" type="doc">
      <dgm:prSet loTypeId="urn:microsoft.com/office/officeart/2005/8/layout/lProcess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CO"/>
        </a:p>
      </dgm:t>
    </dgm:pt>
    <dgm:pt modelId="{82070038-F329-4200-A0A9-7EEB19D9B24F}">
      <dgm:prSet phldrT="[Texto]"/>
      <dgm:spPr/>
      <dgm:t>
        <a:bodyPr/>
        <a:lstStyle/>
        <a:p>
          <a:pPr algn="ctr"/>
          <a:r>
            <a:rPr lang="es-CO">
              <a:latin typeface="Verdana" panose="020B0604030504040204" pitchFamily="34" charset="0"/>
              <a:ea typeface="Verdana" panose="020B0604030504040204" pitchFamily="34" charset="0"/>
            </a:rPr>
            <a:t>Unidad de medida</a:t>
          </a:r>
        </a:p>
      </dgm:t>
    </dgm:pt>
    <dgm:pt modelId="{99A3D2A7-B71A-4D2D-970A-76373C4B044C}" type="parTrans" cxnId="{132BB45B-EC5B-4A37-AE53-C13BBE4F3DC8}">
      <dgm:prSet/>
      <dgm:spPr/>
      <dgm:t>
        <a:bodyPr/>
        <a:lstStyle/>
        <a:p>
          <a:pPr algn="ctr"/>
          <a:endParaRPr lang="es-CO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7811AB3C-000C-41C2-9711-B426B0078D2B}" type="sibTrans" cxnId="{132BB45B-EC5B-4A37-AE53-C13BBE4F3DC8}">
      <dgm:prSet/>
      <dgm:spPr/>
      <dgm:t>
        <a:bodyPr/>
        <a:lstStyle/>
        <a:p>
          <a:pPr algn="ctr"/>
          <a:endParaRPr lang="es-CO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776DE04C-E255-4D65-A10E-392A526CBA1E}">
      <dgm:prSet phldrT="[Texto]" custT="1"/>
      <dgm:spPr/>
      <dgm:t>
        <a:bodyPr/>
        <a:lstStyle/>
        <a:p>
          <a:pPr algn="ctr"/>
          <a:r>
            <a:rPr lang="es-CO" sz="700" b="1" i="0" u="none">
              <a:latin typeface="Verdana" panose="020B0604030504040204" pitchFamily="34" charset="0"/>
              <a:ea typeface="Verdana" panose="020B0604030504040204" pitchFamily="34" charset="0"/>
            </a:rPr>
            <a:t>Las unidades de medida permiten calcular o medir diferentes características y propiedades.</a:t>
          </a:r>
          <a:endParaRPr lang="es-CO" sz="7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0D351487-F1F8-456C-85B5-1F9AC27A4593}" type="parTrans" cxnId="{CFC9B598-E5C1-4B8A-8AF9-65BBFE8D157F}">
      <dgm:prSet/>
      <dgm:spPr/>
      <dgm:t>
        <a:bodyPr/>
        <a:lstStyle/>
        <a:p>
          <a:pPr algn="ctr"/>
          <a:endParaRPr lang="es-CO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0E4615CE-BB15-46E5-88E2-A2B5C171968F}" type="sibTrans" cxnId="{CFC9B598-E5C1-4B8A-8AF9-65BBFE8D157F}">
      <dgm:prSet/>
      <dgm:spPr/>
      <dgm:t>
        <a:bodyPr/>
        <a:lstStyle/>
        <a:p>
          <a:pPr algn="ctr"/>
          <a:endParaRPr lang="es-CO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AE31EE27-5E4D-41D6-BDC0-0A6DBE2E7FA7}">
      <dgm:prSet phldrT="[Texto]" custT="1"/>
      <dgm:spPr/>
      <dgm:t>
        <a:bodyPr/>
        <a:lstStyle/>
        <a:p>
          <a:pPr algn="ctr"/>
          <a:r>
            <a:rPr lang="es-CO" sz="700" b="1" i="0" u="none">
              <a:latin typeface="Verdana" panose="020B0604030504040204" pitchFamily="34" charset="0"/>
              <a:ea typeface="Verdana" panose="020B0604030504040204" pitchFamily="34" charset="0"/>
            </a:rPr>
            <a:t>DECIMAL - DEC</a:t>
          </a:r>
          <a:br>
            <a:rPr lang="es-CO" sz="700" b="1" i="0" u="none">
              <a:latin typeface="Verdana" panose="020B0604030504040204" pitchFamily="34" charset="0"/>
              <a:ea typeface="Verdana" panose="020B0604030504040204" pitchFamily="34" charset="0"/>
            </a:rPr>
          </a:br>
          <a:r>
            <a:rPr lang="es-CO" sz="700" b="1" i="0" u="none">
              <a:latin typeface="Verdana" panose="020B0604030504040204" pitchFamily="34" charset="0"/>
              <a:ea typeface="Verdana" panose="020B0604030504040204" pitchFamily="34" charset="0"/>
            </a:rPr>
            <a:t>DOLAR - US$</a:t>
          </a:r>
          <a:br>
            <a:rPr lang="es-CO" sz="700" b="1" i="0" u="none">
              <a:latin typeface="Verdana" panose="020B0604030504040204" pitchFamily="34" charset="0"/>
              <a:ea typeface="Verdana" panose="020B0604030504040204" pitchFamily="34" charset="0"/>
            </a:rPr>
          </a:br>
          <a:r>
            <a:rPr lang="es-CO" sz="700" b="1" i="0" u="none">
              <a:latin typeface="Verdana" panose="020B0604030504040204" pitchFamily="34" charset="0"/>
              <a:ea typeface="Verdana" panose="020B0604030504040204" pitchFamily="34" charset="0"/>
            </a:rPr>
            <a:t>Horas - Hr</a:t>
          </a:r>
          <a:br>
            <a:rPr lang="es-CO" sz="700" b="1" i="0" u="none">
              <a:latin typeface="Verdana" panose="020B0604030504040204" pitchFamily="34" charset="0"/>
              <a:ea typeface="Verdana" panose="020B0604030504040204" pitchFamily="34" charset="0"/>
            </a:rPr>
          </a:br>
          <a:r>
            <a:rPr lang="es-CO" sz="700" b="1" i="0" u="none">
              <a:latin typeface="Verdana" panose="020B0604030504040204" pitchFamily="34" charset="0"/>
              <a:ea typeface="Verdana" panose="020B0604030504040204" pitchFamily="34" charset="0"/>
            </a:rPr>
            <a:t>Millones de Pesos - Millones de $</a:t>
          </a:r>
          <a:br>
            <a:rPr lang="es-CO" sz="700" b="1" i="0" u="none">
              <a:latin typeface="Verdana" panose="020B0604030504040204" pitchFamily="34" charset="0"/>
              <a:ea typeface="Verdana" panose="020B0604030504040204" pitchFamily="34" charset="0"/>
            </a:rPr>
          </a:br>
          <a:r>
            <a:rPr lang="es-CO" sz="700" b="1" i="0" u="none">
              <a:latin typeface="Verdana" panose="020B0604030504040204" pitchFamily="34" charset="0"/>
              <a:ea typeface="Verdana" panose="020B0604030504040204" pitchFamily="34" charset="0"/>
            </a:rPr>
            <a:t>NUMERO - NUM</a:t>
          </a:r>
          <a:br>
            <a:rPr lang="es-CO" sz="700" b="1" i="0" u="none">
              <a:latin typeface="Verdana" panose="020B0604030504040204" pitchFamily="34" charset="0"/>
              <a:ea typeface="Verdana" panose="020B0604030504040204" pitchFamily="34" charset="0"/>
            </a:rPr>
          </a:br>
          <a:r>
            <a:rPr lang="es-CO" sz="700" b="1" i="0" u="none">
              <a:latin typeface="Verdana" panose="020B0604030504040204" pitchFamily="34" charset="0"/>
              <a:ea typeface="Verdana" panose="020B0604030504040204" pitchFamily="34" charset="0"/>
            </a:rPr>
            <a:t>PESOS - $</a:t>
          </a:r>
          <a:br>
            <a:rPr lang="es-CO" sz="700" b="1" i="0" u="none">
              <a:latin typeface="Verdana" panose="020B0604030504040204" pitchFamily="34" charset="0"/>
              <a:ea typeface="Verdana" panose="020B0604030504040204" pitchFamily="34" charset="0"/>
            </a:rPr>
          </a:br>
          <a:r>
            <a:rPr lang="es-CO" sz="700" b="1" i="0" u="none">
              <a:latin typeface="Verdana" panose="020B0604030504040204" pitchFamily="34" charset="0"/>
              <a:ea typeface="Verdana" panose="020B0604030504040204" pitchFamily="34" charset="0"/>
            </a:rPr>
            <a:t>PORCENTAJE - %</a:t>
          </a:r>
          <a:br>
            <a:rPr lang="es-CO" sz="700" b="1" i="0" u="none">
              <a:latin typeface="Verdana" panose="020B0604030504040204" pitchFamily="34" charset="0"/>
              <a:ea typeface="Verdana" panose="020B0604030504040204" pitchFamily="34" charset="0"/>
            </a:rPr>
          </a:br>
          <a:r>
            <a:rPr lang="es-CO" sz="700" b="1" i="0" u="none">
              <a:latin typeface="Verdana" panose="020B0604030504040204" pitchFamily="34" charset="0"/>
              <a:ea typeface="Verdana" panose="020B0604030504040204" pitchFamily="34" charset="0"/>
            </a:rPr>
            <a:t>UNIDADES - UND</a:t>
          </a:r>
          <a:endParaRPr lang="es-CO" sz="7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7023F8B7-C06B-4EF1-98BB-2400BE8A08B1}" type="parTrans" cxnId="{E4A5C98E-759B-4C56-A3D2-84802A0E9FF5}">
      <dgm:prSet/>
      <dgm:spPr/>
      <dgm:t>
        <a:bodyPr/>
        <a:lstStyle/>
        <a:p>
          <a:pPr algn="ctr"/>
          <a:endParaRPr lang="es-CO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770F95B0-BF80-41C9-82EF-344C16B5F90D}" type="sibTrans" cxnId="{E4A5C98E-759B-4C56-A3D2-84802A0E9FF5}">
      <dgm:prSet/>
      <dgm:spPr/>
      <dgm:t>
        <a:bodyPr/>
        <a:lstStyle/>
        <a:p>
          <a:pPr algn="ctr"/>
          <a:endParaRPr lang="es-CO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85A70385-3B58-4F26-8B49-4CBE4DEBD4F2}">
      <dgm:prSet phldrT="[Texto]"/>
      <dgm:spPr/>
      <dgm:t>
        <a:bodyPr/>
        <a:lstStyle/>
        <a:p>
          <a:pPr algn="ctr"/>
          <a:r>
            <a:rPr lang="es-CO">
              <a:latin typeface="Verdana" panose="020B0604030504040204" pitchFamily="34" charset="0"/>
              <a:ea typeface="Verdana" panose="020B0604030504040204" pitchFamily="34" charset="0"/>
            </a:rPr>
            <a:t>Frecuencia de medición</a:t>
          </a:r>
        </a:p>
      </dgm:t>
    </dgm:pt>
    <dgm:pt modelId="{4494AF55-A6C0-4764-8846-0A01C0150F85}" type="parTrans" cxnId="{3ABF5CE6-0D42-476D-B070-25586B41E1D2}">
      <dgm:prSet/>
      <dgm:spPr/>
      <dgm:t>
        <a:bodyPr/>
        <a:lstStyle/>
        <a:p>
          <a:pPr algn="ctr"/>
          <a:endParaRPr lang="es-CO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4C605B74-EAE2-4E05-8BFF-2E2DA750F516}" type="sibTrans" cxnId="{3ABF5CE6-0D42-476D-B070-25586B41E1D2}">
      <dgm:prSet/>
      <dgm:spPr/>
      <dgm:t>
        <a:bodyPr/>
        <a:lstStyle/>
        <a:p>
          <a:pPr algn="ctr"/>
          <a:endParaRPr lang="es-CO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A8275B0E-EBB7-4E71-813B-5CA0A10AA1A2}">
      <dgm:prSet phldrT="[Texto]" custT="1"/>
      <dgm:spPr/>
      <dgm:t>
        <a:bodyPr/>
        <a:lstStyle/>
        <a:p>
          <a:pPr algn="ctr"/>
          <a:r>
            <a:rPr lang="es-CO" sz="700" b="1" i="0" u="none">
              <a:latin typeface="Verdana" panose="020B0604030504040204" pitchFamily="34" charset="0"/>
              <a:ea typeface="Verdana" panose="020B0604030504040204" pitchFamily="34" charset="0"/>
            </a:rPr>
            <a:t>Temporalidad o periodicidad cuando se va a digitar el valor del indicador</a:t>
          </a:r>
          <a:endParaRPr lang="es-CO" sz="7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012FB6E6-F783-4585-BB68-DC7D429EF40E}" type="parTrans" cxnId="{EE94A2B9-4922-421D-9249-F55E41517B7F}">
      <dgm:prSet/>
      <dgm:spPr/>
      <dgm:t>
        <a:bodyPr/>
        <a:lstStyle/>
        <a:p>
          <a:pPr algn="ctr"/>
          <a:endParaRPr lang="es-CO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D6D7EA3F-3C77-4E25-A599-665BE3B1D4B6}" type="sibTrans" cxnId="{EE94A2B9-4922-421D-9249-F55E41517B7F}">
      <dgm:prSet/>
      <dgm:spPr/>
      <dgm:t>
        <a:bodyPr/>
        <a:lstStyle/>
        <a:p>
          <a:pPr algn="ctr"/>
          <a:endParaRPr lang="es-CO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169BA01E-024A-45EC-90D2-0E182A774BF6}">
      <dgm:prSet phldrT="[Texto]" custT="1"/>
      <dgm:spPr/>
      <dgm:t>
        <a:bodyPr/>
        <a:lstStyle/>
        <a:p>
          <a:pPr algn="ctr"/>
          <a:r>
            <a:rPr lang="es-CO" sz="700" b="1" i="0" u="none">
              <a:latin typeface="Verdana" panose="020B0604030504040204" pitchFamily="34" charset="0"/>
              <a:ea typeface="Verdana" panose="020B0604030504040204" pitchFamily="34" charset="0"/>
            </a:rPr>
            <a:t>Anual</a:t>
          </a:r>
          <a:br>
            <a:rPr lang="es-CO" sz="700" b="1" i="0" u="none">
              <a:latin typeface="Verdana" panose="020B0604030504040204" pitchFamily="34" charset="0"/>
              <a:ea typeface="Verdana" panose="020B0604030504040204" pitchFamily="34" charset="0"/>
            </a:rPr>
          </a:br>
          <a:r>
            <a:rPr lang="es-CO" sz="700" b="1" i="0" u="none">
              <a:latin typeface="Verdana" panose="020B0604030504040204" pitchFamily="34" charset="0"/>
              <a:ea typeface="Verdana" panose="020B0604030504040204" pitchFamily="34" charset="0"/>
            </a:rPr>
            <a:t>Bienal</a:t>
          </a:r>
          <a:br>
            <a:rPr lang="es-CO" sz="700" b="1" i="0" u="none">
              <a:latin typeface="Verdana" panose="020B0604030504040204" pitchFamily="34" charset="0"/>
              <a:ea typeface="Verdana" panose="020B0604030504040204" pitchFamily="34" charset="0"/>
            </a:rPr>
          </a:br>
          <a:r>
            <a:rPr lang="es-CO" sz="700" b="1" i="0" u="none">
              <a:latin typeface="Verdana" panose="020B0604030504040204" pitchFamily="34" charset="0"/>
              <a:ea typeface="Verdana" panose="020B0604030504040204" pitchFamily="34" charset="0"/>
            </a:rPr>
            <a:t>Bimestral</a:t>
          </a:r>
          <a:br>
            <a:rPr lang="es-CO" sz="700" b="1" i="0" u="none">
              <a:latin typeface="Verdana" panose="020B0604030504040204" pitchFamily="34" charset="0"/>
              <a:ea typeface="Verdana" panose="020B0604030504040204" pitchFamily="34" charset="0"/>
            </a:rPr>
          </a:br>
          <a:r>
            <a:rPr lang="es-CO" sz="700" b="1" i="0" u="none">
              <a:latin typeface="Verdana" panose="020B0604030504040204" pitchFamily="34" charset="0"/>
              <a:ea typeface="Verdana" panose="020B0604030504040204" pitchFamily="34" charset="0"/>
            </a:rPr>
            <a:t>Cuatrimestral</a:t>
          </a:r>
          <a:br>
            <a:rPr lang="es-CO" sz="700" b="1" i="0" u="none">
              <a:latin typeface="Verdana" panose="020B0604030504040204" pitchFamily="34" charset="0"/>
              <a:ea typeface="Verdana" panose="020B0604030504040204" pitchFamily="34" charset="0"/>
            </a:rPr>
          </a:br>
          <a:r>
            <a:rPr lang="es-CO" sz="700" b="1" i="0" u="none">
              <a:latin typeface="Verdana" panose="020B0604030504040204" pitchFamily="34" charset="0"/>
              <a:ea typeface="Verdana" panose="020B0604030504040204" pitchFamily="34" charset="0"/>
            </a:rPr>
            <a:t>Diario</a:t>
          </a:r>
          <a:br>
            <a:rPr lang="es-CO" sz="700" b="1" i="0" u="none">
              <a:latin typeface="Verdana" panose="020B0604030504040204" pitchFamily="34" charset="0"/>
              <a:ea typeface="Verdana" panose="020B0604030504040204" pitchFamily="34" charset="0"/>
            </a:rPr>
          </a:br>
          <a:r>
            <a:rPr lang="es-CO" sz="700" b="1" i="0" u="none">
              <a:latin typeface="Verdana" panose="020B0604030504040204" pitchFamily="34" charset="0"/>
              <a:ea typeface="Verdana" panose="020B0604030504040204" pitchFamily="34" charset="0"/>
            </a:rPr>
            <a:t>Mensual</a:t>
          </a:r>
          <a:br>
            <a:rPr lang="es-CO" sz="700" b="1" i="0" u="none">
              <a:latin typeface="Verdana" panose="020B0604030504040204" pitchFamily="34" charset="0"/>
              <a:ea typeface="Verdana" panose="020B0604030504040204" pitchFamily="34" charset="0"/>
            </a:rPr>
          </a:br>
          <a:r>
            <a:rPr lang="es-CO" sz="700" b="1" i="0" u="none">
              <a:latin typeface="Verdana" panose="020B0604030504040204" pitchFamily="34" charset="0"/>
              <a:ea typeface="Verdana" panose="020B0604030504040204" pitchFamily="34" charset="0"/>
            </a:rPr>
            <a:t>Quincenal</a:t>
          </a:r>
          <a:br>
            <a:rPr lang="es-CO" sz="700" b="1" i="0" u="none">
              <a:latin typeface="Verdana" panose="020B0604030504040204" pitchFamily="34" charset="0"/>
              <a:ea typeface="Verdana" panose="020B0604030504040204" pitchFamily="34" charset="0"/>
            </a:rPr>
          </a:br>
          <a:r>
            <a:rPr lang="es-CO" sz="700" b="1" i="0" u="none">
              <a:latin typeface="Verdana" panose="020B0604030504040204" pitchFamily="34" charset="0"/>
              <a:ea typeface="Verdana" panose="020B0604030504040204" pitchFamily="34" charset="0"/>
            </a:rPr>
            <a:t>Semestral</a:t>
          </a:r>
          <a:br>
            <a:rPr lang="es-CO" sz="700" b="1" i="0" u="none">
              <a:latin typeface="Verdana" panose="020B0604030504040204" pitchFamily="34" charset="0"/>
              <a:ea typeface="Verdana" panose="020B0604030504040204" pitchFamily="34" charset="0"/>
            </a:rPr>
          </a:br>
          <a:r>
            <a:rPr lang="es-CO" sz="700" b="1" i="0" u="none">
              <a:latin typeface="Verdana" panose="020B0604030504040204" pitchFamily="34" charset="0"/>
              <a:ea typeface="Verdana" panose="020B0604030504040204" pitchFamily="34" charset="0"/>
            </a:rPr>
            <a:t>Trimestral</a:t>
          </a:r>
          <a:endParaRPr lang="es-CO" sz="7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74332A3B-2FEE-4FB4-A0BF-EB97E4F4A877}" type="parTrans" cxnId="{D49194E4-3B0A-4222-A91A-FA68CB126715}">
      <dgm:prSet/>
      <dgm:spPr/>
      <dgm:t>
        <a:bodyPr/>
        <a:lstStyle/>
        <a:p>
          <a:pPr algn="ctr"/>
          <a:endParaRPr lang="es-CO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486F3E40-A043-404F-982C-E022CB541009}" type="sibTrans" cxnId="{D49194E4-3B0A-4222-A91A-FA68CB126715}">
      <dgm:prSet/>
      <dgm:spPr/>
      <dgm:t>
        <a:bodyPr/>
        <a:lstStyle/>
        <a:p>
          <a:pPr algn="ctr"/>
          <a:endParaRPr lang="es-CO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413E18EA-9104-4678-AE7A-D9B5F141248E}">
      <dgm:prSet phldrT="[Texto]"/>
      <dgm:spPr/>
      <dgm:t>
        <a:bodyPr/>
        <a:lstStyle/>
        <a:p>
          <a:pPr algn="ctr"/>
          <a:r>
            <a:rPr lang="es-CO">
              <a:latin typeface="Verdana" panose="020B0604030504040204" pitchFamily="34" charset="0"/>
              <a:ea typeface="Verdana" panose="020B0604030504040204" pitchFamily="34" charset="0"/>
            </a:rPr>
            <a:t>Meta</a:t>
          </a:r>
        </a:p>
      </dgm:t>
    </dgm:pt>
    <dgm:pt modelId="{AA05C76A-4EC1-483F-856A-B33F91B237B1}" type="parTrans" cxnId="{6D87CABD-8B75-42C1-A214-815D71E28211}">
      <dgm:prSet/>
      <dgm:spPr/>
      <dgm:t>
        <a:bodyPr/>
        <a:lstStyle/>
        <a:p>
          <a:pPr algn="ctr"/>
          <a:endParaRPr lang="es-CO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3A5064FD-263E-47D5-BBAF-EC0152E90564}" type="sibTrans" cxnId="{6D87CABD-8B75-42C1-A214-815D71E28211}">
      <dgm:prSet/>
      <dgm:spPr/>
      <dgm:t>
        <a:bodyPr/>
        <a:lstStyle/>
        <a:p>
          <a:pPr algn="ctr"/>
          <a:endParaRPr lang="es-CO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0A2B10C3-F997-4EC7-82C6-77BB7C8272F9}">
      <dgm:prSet phldrT="[Texto]" custT="1"/>
      <dgm:spPr/>
      <dgm:t>
        <a:bodyPr/>
        <a:lstStyle/>
        <a:p>
          <a:pPr algn="ctr"/>
          <a:r>
            <a:rPr lang="es-CO" sz="700" b="1" i="0" u="none">
              <a:latin typeface="Verdana" panose="020B0604030504040204" pitchFamily="34" charset="0"/>
              <a:ea typeface="Verdana" panose="020B0604030504040204" pitchFamily="34" charset="0"/>
            </a:rPr>
            <a:t>Las metas deben ir en concordancia con los objetivos que se desean conseguir, con el desarrollo del programa y los proyectos establecidos por la entidad</a:t>
          </a:r>
          <a:endParaRPr lang="es-CO" sz="7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D98E63F2-CBB9-4BEC-9E97-40ADBF8F5869}" type="parTrans" cxnId="{91A4B827-B39F-43B2-9CFB-AE6BFE2C0EBD}">
      <dgm:prSet/>
      <dgm:spPr/>
      <dgm:t>
        <a:bodyPr/>
        <a:lstStyle/>
        <a:p>
          <a:pPr algn="ctr"/>
          <a:endParaRPr lang="es-CO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0E332004-17C6-4383-BF6C-3409DCFE9A55}" type="sibTrans" cxnId="{91A4B827-B39F-43B2-9CFB-AE6BFE2C0EBD}">
      <dgm:prSet/>
      <dgm:spPr/>
      <dgm:t>
        <a:bodyPr/>
        <a:lstStyle/>
        <a:p>
          <a:pPr algn="ctr"/>
          <a:endParaRPr lang="es-CO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57B85C39-0A04-49DA-B505-9111C5E01D5D}">
      <dgm:prSet phldrT="[Texto]" custT="1"/>
      <dgm:spPr/>
      <dgm:t>
        <a:bodyPr/>
        <a:lstStyle/>
        <a:p>
          <a:pPr algn="ctr"/>
          <a:r>
            <a:rPr lang="es-CO" sz="700" b="1" i="0" u="none">
              <a:latin typeface="Verdana" panose="020B0604030504040204" pitchFamily="34" charset="0"/>
              <a:ea typeface="Verdana" panose="020B0604030504040204" pitchFamily="34" charset="0"/>
            </a:rPr>
            <a:t>Variable o Constante </a:t>
          </a:r>
          <a:endParaRPr lang="es-CO" sz="7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E9BBA851-BFEC-44D2-91D4-BD8FC36365F2}" type="parTrans" cxnId="{A406836C-19E0-4149-8331-25B188210390}">
      <dgm:prSet/>
      <dgm:spPr/>
      <dgm:t>
        <a:bodyPr/>
        <a:lstStyle/>
        <a:p>
          <a:pPr algn="ctr"/>
          <a:endParaRPr lang="es-CO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3F6AB226-EFDF-49A6-B90A-BBCA153CDCBF}" type="sibTrans" cxnId="{A406836C-19E0-4149-8331-25B188210390}">
      <dgm:prSet/>
      <dgm:spPr/>
      <dgm:t>
        <a:bodyPr/>
        <a:lstStyle/>
        <a:p>
          <a:pPr algn="ctr"/>
          <a:endParaRPr lang="es-CO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3563076D-13B8-4EB2-BF62-0D0448047903}">
      <dgm:prSet/>
      <dgm:spPr/>
      <dgm:t>
        <a:bodyPr/>
        <a:lstStyle/>
        <a:p>
          <a:pPr algn="ctr"/>
          <a:r>
            <a:rPr lang="es-CO">
              <a:latin typeface="Verdana" panose="020B0604030504040204" pitchFamily="34" charset="0"/>
              <a:ea typeface="Verdana" panose="020B0604030504040204" pitchFamily="34" charset="0"/>
            </a:rPr>
            <a:t>Escala de cumplimiento</a:t>
          </a:r>
        </a:p>
      </dgm:t>
    </dgm:pt>
    <dgm:pt modelId="{E3A15AC9-CA31-41F0-A0EA-2B7A188AB5B3}" type="parTrans" cxnId="{732C94AB-1216-47F0-B756-71AF4E3E7728}">
      <dgm:prSet/>
      <dgm:spPr/>
      <dgm:t>
        <a:bodyPr/>
        <a:lstStyle/>
        <a:p>
          <a:pPr algn="ctr"/>
          <a:endParaRPr lang="es-CO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88F59C02-FA31-46B2-8251-61E0654AD43E}" type="sibTrans" cxnId="{732C94AB-1216-47F0-B756-71AF4E3E7728}">
      <dgm:prSet/>
      <dgm:spPr/>
      <dgm:t>
        <a:bodyPr/>
        <a:lstStyle/>
        <a:p>
          <a:pPr algn="ctr"/>
          <a:endParaRPr lang="es-CO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F857E650-29C1-4F6A-BCA6-1C74E8D812C4}">
      <dgm:prSet custT="1"/>
      <dgm:spPr/>
      <dgm:t>
        <a:bodyPr/>
        <a:lstStyle/>
        <a:p>
          <a:pPr algn="ctr"/>
          <a:r>
            <a:rPr lang="es-CO" sz="700" b="1" i="0" u="none">
              <a:latin typeface="Verdana" panose="020B0604030504040204" pitchFamily="34" charset="0"/>
              <a:ea typeface="Verdana" panose="020B0604030504040204" pitchFamily="34" charset="0"/>
            </a:rPr>
            <a:t>Consiste en un conjunto de valores ordenados que indican los diferentes grados</a:t>
          </a:r>
          <a:endParaRPr lang="es-CO" sz="7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766DDFD5-398E-4A5A-A560-D837C1560861}" type="parTrans" cxnId="{3C35B90B-EC29-46AB-B31E-81131F365D9C}">
      <dgm:prSet/>
      <dgm:spPr/>
      <dgm:t>
        <a:bodyPr/>
        <a:lstStyle/>
        <a:p>
          <a:pPr algn="ctr"/>
          <a:endParaRPr lang="es-CO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618659B5-D082-40F2-8140-A77ED17E91AD}" type="sibTrans" cxnId="{3C35B90B-EC29-46AB-B31E-81131F365D9C}">
      <dgm:prSet/>
      <dgm:spPr/>
      <dgm:t>
        <a:bodyPr/>
        <a:lstStyle/>
        <a:p>
          <a:pPr algn="ctr"/>
          <a:endParaRPr lang="es-CO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556A62E8-69AA-4D8E-9D24-3644755A01F0}">
      <dgm:prSet/>
      <dgm:spPr/>
      <dgm:t>
        <a:bodyPr/>
        <a:lstStyle/>
        <a:p>
          <a:pPr algn="ctr"/>
          <a:endParaRPr lang="es-CO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FC79D461-9919-4582-9E9A-DC6DE6B2D97B}" type="parTrans" cxnId="{43F60867-A859-491F-A430-93AC32256204}">
      <dgm:prSet/>
      <dgm:spPr/>
      <dgm:t>
        <a:bodyPr/>
        <a:lstStyle/>
        <a:p>
          <a:pPr algn="ctr"/>
          <a:endParaRPr lang="es-CO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CBAF4E35-9804-4B63-A3E4-B8902920415B}" type="sibTrans" cxnId="{43F60867-A859-491F-A430-93AC32256204}">
      <dgm:prSet/>
      <dgm:spPr/>
      <dgm:t>
        <a:bodyPr/>
        <a:lstStyle/>
        <a:p>
          <a:pPr algn="ctr"/>
          <a:endParaRPr lang="es-CO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B2EAB374-507C-4F30-BF1E-DA9E12E70AE8}" type="pres">
      <dgm:prSet presAssocID="{D2099F6E-E86C-4DF4-85D6-00C509CAC6F1}" presName="theList" presStyleCnt="0">
        <dgm:presLayoutVars>
          <dgm:dir/>
          <dgm:animLvl val="lvl"/>
          <dgm:resizeHandles val="exact"/>
        </dgm:presLayoutVars>
      </dgm:prSet>
      <dgm:spPr/>
    </dgm:pt>
    <dgm:pt modelId="{AB9706DB-76F5-44BA-B671-717A9FAC56B6}" type="pres">
      <dgm:prSet presAssocID="{82070038-F329-4200-A0A9-7EEB19D9B24F}" presName="compNode" presStyleCnt="0"/>
      <dgm:spPr/>
    </dgm:pt>
    <dgm:pt modelId="{CBA786FD-DDDB-47A5-A99E-4087E66FBAF4}" type="pres">
      <dgm:prSet presAssocID="{82070038-F329-4200-A0A9-7EEB19D9B24F}" presName="aNode" presStyleLbl="bgShp" presStyleIdx="0" presStyleCnt="4"/>
      <dgm:spPr/>
    </dgm:pt>
    <dgm:pt modelId="{55E83783-68D7-42F0-BE0A-CDF5265628C9}" type="pres">
      <dgm:prSet presAssocID="{82070038-F329-4200-A0A9-7EEB19D9B24F}" presName="textNode" presStyleLbl="bgShp" presStyleIdx="0" presStyleCnt="4"/>
      <dgm:spPr/>
    </dgm:pt>
    <dgm:pt modelId="{9FC85162-A5EC-4BE5-A020-9B39CE659FEC}" type="pres">
      <dgm:prSet presAssocID="{82070038-F329-4200-A0A9-7EEB19D9B24F}" presName="compChildNode" presStyleCnt="0"/>
      <dgm:spPr/>
    </dgm:pt>
    <dgm:pt modelId="{5BA9C7CD-18BC-4CC7-9B76-44634B674160}" type="pres">
      <dgm:prSet presAssocID="{82070038-F329-4200-A0A9-7EEB19D9B24F}" presName="theInnerList" presStyleCnt="0"/>
      <dgm:spPr/>
    </dgm:pt>
    <dgm:pt modelId="{8918B7EA-8181-4375-9BE0-09BB260A7064}" type="pres">
      <dgm:prSet presAssocID="{776DE04C-E255-4D65-A10E-392A526CBA1E}" presName="childNode" presStyleLbl="node1" presStyleIdx="0" presStyleCnt="8">
        <dgm:presLayoutVars>
          <dgm:bulletEnabled val="1"/>
        </dgm:presLayoutVars>
      </dgm:prSet>
      <dgm:spPr/>
    </dgm:pt>
    <dgm:pt modelId="{70185BC0-7B02-4B8F-877E-3EC72255CB91}" type="pres">
      <dgm:prSet presAssocID="{776DE04C-E255-4D65-A10E-392A526CBA1E}" presName="aSpace2" presStyleCnt="0"/>
      <dgm:spPr/>
    </dgm:pt>
    <dgm:pt modelId="{9F46C06C-D72D-48C2-8783-E321B231F306}" type="pres">
      <dgm:prSet presAssocID="{AE31EE27-5E4D-41D6-BDC0-0A6DBE2E7FA7}" presName="childNode" presStyleLbl="node1" presStyleIdx="1" presStyleCnt="8">
        <dgm:presLayoutVars>
          <dgm:bulletEnabled val="1"/>
        </dgm:presLayoutVars>
      </dgm:prSet>
      <dgm:spPr/>
    </dgm:pt>
    <dgm:pt modelId="{020F069D-EF91-41F4-A61E-75669973DABF}" type="pres">
      <dgm:prSet presAssocID="{82070038-F329-4200-A0A9-7EEB19D9B24F}" presName="aSpace" presStyleCnt="0"/>
      <dgm:spPr/>
    </dgm:pt>
    <dgm:pt modelId="{09B2321C-3874-424C-BA55-98B2D530B6AB}" type="pres">
      <dgm:prSet presAssocID="{85A70385-3B58-4F26-8B49-4CBE4DEBD4F2}" presName="compNode" presStyleCnt="0"/>
      <dgm:spPr/>
    </dgm:pt>
    <dgm:pt modelId="{56A07661-7E2B-4F3E-98E0-42E129C730C5}" type="pres">
      <dgm:prSet presAssocID="{85A70385-3B58-4F26-8B49-4CBE4DEBD4F2}" presName="aNode" presStyleLbl="bgShp" presStyleIdx="1" presStyleCnt="4"/>
      <dgm:spPr/>
    </dgm:pt>
    <dgm:pt modelId="{5B33DAA7-3089-47E7-BDAA-28D73E099359}" type="pres">
      <dgm:prSet presAssocID="{85A70385-3B58-4F26-8B49-4CBE4DEBD4F2}" presName="textNode" presStyleLbl="bgShp" presStyleIdx="1" presStyleCnt="4"/>
      <dgm:spPr/>
    </dgm:pt>
    <dgm:pt modelId="{EFD5D39F-881B-47FB-A814-39B9901FCE48}" type="pres">
      <dgm:prSet presAssocID="{85A70385-3B58-4F26-8B49-4CBE4DEBD4F2}" presName="compChildNode" presStyleCnt="0"/>
      <dgm:spPr/>
    </dgm:pt>
    <dgm:pt modelId="{649D2033-A1D6-44FC-B89F-FA0613ED3826}" type="pres">
      <dgm:prSet presAssocID="{85A70385-3B58-4F26-8B49-4CBE4DEBD4F2}" presName="theInnerList" presStyleCnt="0"/>
      <dgm:spPr/>
    </dgm:pt>
    <dgm:pt modelId="{E222E114-DC6B-4A36-8FD0-1C0166D68151}" type="pres">
      <dgm:prSet presAssocID="{A8275B0E-EBB7-4E71-813B-5CA0A10AA1A2}" presName="childNode" presStyleLbl="node1" presStyleIdx="2" presStyleCnt="8">
        <dgm:presLayoutVars>
          <dgm:bulletEnabled val="1"/>
        </dgm:presLayoutVars>
      </dgm:prSet>
      <dgm:spPr/>
    </dgm:pt>
    <dgm:pt modelId="{F6CCD16D-4F25-4DC2-A37D-635D0B974444}" type="pres">
      <dgm:prSet presAssocID="{A8275B0E-EBB7-4E71-813B-5CA0A10AA1A2}" presName="aSpace2" presStyleCnt="0"/>
      <dgm:spPr/>
    </dgm:pt>
    <dgm:pt modelId="{BF93365D-D145-45DA-AAA3-4F211E9000E6}" type="pres">
      <dgm:prSet presAssocID="{169BA01E-024A-45EC-90D2-0E182A774BF6}" presName="childNode" presStyleLbl="node1" presStyleIdx="3" presStyleCnt="8">
        <dgm:presLayoutVars>
          <dgm:bulletEnabled val="1"/>
        </dgm:presLayoutVars>
      </dgm:prSet>
      <dgm:spPr/>
    </dgm:pt>
    <dgm:pt modelId="{AD7D096F-AA06-4252-9D67-EEDF05F46261}" type="pres">
      <dgm:prSet presAssocID="{85A70385-3B58-4F26-8B49-4CBE4DEBD4F2}" presName="aSpace" presStyleCnt="0"/>
      <dgm:spPr/>
    </dgm:pt>
    <dgm:pt modelId="{D9987C68-04CA-420B-9A50-8B583D3A9B95}" type="pres">
      <dgm:prSet presAssocID="{413E18EA-9104-4678-AE7A-D9B5F141248E}" presName="compNode" presStyleCnt="0"/>
      <dgm:spPr/>
    </dgm:pt>
    <dgm:pt modelId="{1E417CCC-2167-4CC8-A8CA-04E449810A9C}" type="pres">
      <dgm:prSet presAssocID="{413E18EA-9104-4678-AE7A-D9B5F141248E}" presName="aNode" presStyleLbl="bgShp" presStyleIdx="2" presStyleCnt="4"/>
      <dgm:spPr/>
    </dgm:pt>
    <dgm:pt modelId="{FDFCB7CB-2D0B-410A-AC5C-1C1EC69A883B}" type="pres">
      <dgm:prSet presAssocID="{413E18EA-9104-4678-AE7A-D9B5F141248E}" presName="textNode" presStyleLbl="bgShp" presStyleIdx="2" presStyleCnt="4"/>
      <dgm:spPr/>
    </dgm:pt>
    <dgm:pt modelId="{D33DDE6D-307E-40FA-B87C-9335C84D095E}" type="pres">
      <dgm:prSet presAssocID="{413E18EA-9104-4678-AE7A-D9B5F141248E}" presName="compChildNode" presStyleCnt="0"/>
      <dgm:spPr/>
    </dgm:pt>
    <dgm:pt modelId="{FF3E0486-3433-46F3-B593-04A2A96DEBB0}" type="pres">
      <dgm:prSet presAssocID="{413E18EA-9104-4678-AE7A-D9B5F141248E}" presName="theInnerList" presStyleCnt="0"/>
      <dgm:spPr/>
    </dgm:pt>
    <dgm:pt modelId="{E41F31A2-381F-486A-B5BF-EB486EE4888C}" type="pres">
      <dgm:prSet presAssocID="{0A2B10C3-F997-4EC7-82C6-77BB7C8272F9}" presName="childNode" presStyleLbl="node1" presStyleIdx="4" presStyleCnt="8">
        <dgm:presLayoutVars>
          <dgm:bulletEnabled val="1"/>
        </dgm:presLayoutVars>
      </dgm:prSet>
      <dgm:spPr/>
    </dgm:pt>
    <dgm:pt modelId="{116A7C2C-036F-4DE2-99EA-2F8197116890}" type="pres">
      <dgm:prSet presAssocID="{0A2B10C3-F997-4EC7-82C6-77BB7C8272F9}" presName="aSpace2" presStyleCnt="0"/>
      <dgm:spPr/>
    </dgm:pt>
    <dgm:pt modelId="{FA96E212-1EC7-4117-8616-91E3C24CF587}" type="pres">
      <dgm:prSet presAssocID="{57B85C39-0A04-49DA-B505-9111C5E01D5D}" presName="childNode" presStyleLbl="node1" presStyleIdx="5" presStyleCnt="8">
        <dgm:presLayoutVars>
          <dgm:bulletEnabled val="1"/>
        </dgm:presLayoutVars>
      </dgm:prSet>
      <dgm:spPr/>
    </dgm:pt>
    <dgm:pt modelId="{90D24D05-543D-4483-B7E0-59B14B92394C}" type="pres">
      <dgm:prSet presAssocID="{413E18EA-9104-4678-AE7A-D9B5F141248E}" presName="aSpace" presStyleCnt="0"/>
      <dgm:spPr/>
    </dgm:pt>
    <dgm:pt modelId="{F1E15F48-44B0-444E-A75C-8E1E8B09D72D}" type="pres">
      <dgm:prSet presAssocID="{3563076D-13B8-4EB2-BF62-0D0448047903}" presName="compNode" presStyleCnt="0"/>
      <dgm:spPr/>
    </dgm:pt>
    <dgm:pt modelId="{4838A4BD-621C-40F4-A230-FCA3F59B3248}" type="pres">
      <dgm:prSet presAssocID="{3563076D-13B8-4EB2-BF62-0D0448047903}" presName="aNode" presStyleLbl="bgShp" presStyleIdx="3" presStyleCnt="4"/>
      <dgm:spPr/>
    </dgm:pt>
    <dgm:pt modelId="{9D71BD72-5AFE-42CE-AB75-7661F0371510}" type="pres">
      <dgm:prSet presAssocID="{3563076D-13B8-4EB2-BF62-0D0448047903}" presName="textNode" presStyleLbl="bgShp" presStyleIdx="3" presStyleCnt="4"/>
      <dgm:spPr/>
    </dgm:pt>
    <dgm:pt modelId="{5B4F8C80-F4B5-4E72-B9E6-DBA496FBA558}" type="pres">
      <dgm:prSet presAssocID="{3563076D-13B8-4EB2-BF62-0D0448047903}" presName="compChildNode" presStyleCnt="0"/>
      <dgm:spPr/>
    </dgm:pt>
    <dgm:pt modelId="{4794A122-52FE-4F87-BC8B-2DB8974834D2}" type="pres">
      <dgm:prSet presAssocID="{3563076D-13B8-4EB2-BF62-0D0448047903}" presName="theInnerList" presStyleCnt="0"/>
      <dgm:spPr/>
    </dgm:pt>
    <dgm:pt modelId="{76A942DE-7E68-4B2D-8AD5-96FD6010246A}" type="pres">
      <dgm:prSet presAssocID="{F857E650-29C1-4F6A-BCA6-1C74E8D812C4}" presName="childNode" presStyleLbl="node1" presStyleIdx="6" presStyleCnt="8">
        <dgm:presLayoutVars>
          <dgm:bulletEnabled val="1"/>
        </dgm:presLayoutVars>
      </dgm:prSet>
      <dgm:spPr/>
    </dgm:pt>
    <dgm:pt modelId="{CFB87A3C-15CE-432B-8ADA-932509027AEC}" type="pres">
      <dgm:prSet presAssocID="{F857E650-29C1-4F6A-BCA6-1C74E8D812C4}" presName="aSpace2" presStyleCnt="0"/>
      <dgm:spPr/>
    </dgm:pt>
    <dgm:pt modelId="{E7F1D851-6B36-4326-BF05-4063D38A570A}" type="pres">
      <dgm:prSet presAssocID="{556A62E8-69AA-4D8E-9D24-3644755A01F0}" presName="childNode" presStyleLbl="node1" presStyleIdx="7" presStyleCnt="8">
        <dgm:presLayoutVars>
          <dgm:bulletEnabled val="1"/>
        </dgm:presLayoutVars>
      </dgm:prSet>
      <dgm:spPr/>
    </dgm:pt>
  </dgm:ptLst>
  <dgm:cxnLst>
    <dgm:cxn modelId="{A3FF9F04-B94F-4E1F-A33E-F6674807F8BD}" type="presOf" srcId="{82070038-F329-4200-A0A9-7EEB19D9B24F}" destId="{CBA786FD-DDDB-47A5-A99E-4087E66FBAF4}" srcOrd="0" destOrd="0" presId="urn:microsoft.com/office/officeart/2005/8/layout/lProcess2"/>
    <dgm:cxn modelId="{3C35B90B-EC29-46AB-B31E-81131F365D9C}" srcId="{3563076D-13B8-4EB2-BF62-0D0448047903}" destId="{F857E650-29C1-4F6A-BCA6-1C74E8D812C4}" srcOrd="0" destOrd="0" parTransId="{766DDFD5-398E-4A5A-A560-D837C1560861}" sibTransId="{618659B5-D082-40F2-8140-A77ED17E91AD}"/>
    <dgm:cxn modelId="{451D9113-2C0C-4A3D-839E-A3B783458183}" type="presOf" srcId="{3563076D-13B8-4EB2-BF62-0D0448047903}" destId="{4838A4BD-621C-40F4-A230-FCA3F59B3248}" srcOrd="0" destOrd="0" presId="urn:microsoft.com/office/officeart/2005/8/layout/lProcess2"/>
    <dgm:cxn modelId="{70CA451D-91E3-4B7A-855E-0955517711E2}" type="presOf" srcId="{169BA01E-024A-45EC-90D2-0E182A774BF6}" destId="{BF93365D-D145-45DA-AAA3-4F211E9000E6}" srcOrd="0" destOrd="0" presId="urn:microsoft.com/office/officeart/2005/8/layout/lProcess2"/>
    <dgm:cxn modelId="{0ECF8F20-BFA2-44D6-A6F4-E1C76F114587}" type="presOf" srcId="{82070038-F329-4200-A0A9-7EEB19D9B24F}" destId="{55E83783-68D7-42F0-BE0A-CDF5265628C9}" srcOrd="1" destOrd="0" presId="urn:microsoft.com/office/officeart/2005/8/layout/lProcess2"/>
    <dgm:cxn modelId="{91A4B827-B39F-43B2-9CFB-AE6BFE2C0EBD}" srcId="{413E18EA-9104-4678-AE7A-D9B5F141248E}" destId="{0A2B10C3-F997-4EC7-82C6-77BB7C8272F9}" srcOrd="0" destOrd="0" parTransId="{D98E63F2-CBB9-4BEC-9E97-40ADBF8F5869}" sibTransId="{0E332004-17C6-4383-BF6C-3409DCFE9A55}"/>
    <dgm:cxn modelId="{A5C02029-F7A4-4CE4-AFAB-857AF8A6FA0E}" type="presOf" srcId="{556A62E8-69AA-4D8E-9D24-3644755A01F0}" destId="{E7F1D851-6B36-4326-BF05-4063D38A570A}" srcOrd="0" destOrd="0" presId="urn:microsoft.com/office/officeart/2005/8/layout/lProcess2"/>
    <dgm:cxn modelId="{2E07A54B-A6B9-4496-B62F-038DE958DCF3}" type="presOf" srcId="{0A2B10C3-F997-4EC7-82C6-77BB7C8272F9}" destId="{E41F31A2-381F-486A-B5BF-EB486EE4888C}" srcOrd="0" destOrd="0" presId="urn:microsoft.com/office/officeart/2005/8/layout/lProcess2"/>
    <dgm:cxn modelId="{0C14AD50-4BCC-4AE0-BCEC-7D11C7C68559}" type="presOf" srcId="{AE31EE27-5E4D-41D6-BDC0-0A6DBE2E7FA7}" destId="{9F46C06C-D72D-48C2-8783-E321B231F306}" srcOrd="0" destOrd="0" presId="urn:microsoft.com/office/officeart/2005/8/layout/lProcess2"/>
    <dgm:cxn modelId="{132BB45B-EC5B-4A37-AE53-C13BBE4F3DC8}" srcId="{D2099F6E-E86C-4DF4-85D6-00C509CAC6F1}" destId="{82070038-F329-4200-A0A9-7EEB19D9B24F}" srcOrd="0" destOrd="0" parTransId="{99A3D2A7-B71A-4D2D-970A-76373C4B044C}" sibTransId="{7811AB3C-000C-41C2-9711-B426B0078D2B}"/>
    <dgm:cxn modelId="{C61FE35B-A9D6-4B5E-9DB7-7B6DF122BB9F}" type="presOf" srcId="{D2099F6E-E86C-4DF4-85D6-00C509CAC6F1}" destId="{B2EAB374-507C-4F30-BF1E-DA9E12E70AE8}" srcOrd="0" destOrd="0" presId="urn:microsoft.com/office/officeart/2005/8/layout/lProcess2"/>
    <dgm:cxn modelId="{193A3F60-7B52-497A-B62C-9F2A7B8F802B}" type="presOf" srcId="{A8275B0E-EBB7-4E71-813B-5CA0A10AA1A2}" destId="{E222E114-DC6B-4A36-8FD0-1C0166D68151}" srcOrd="0" destOrd="0" presId="urn:microsoft.com/office/officeart/2005/8/layout/lProcess2"/>
    <dgm:cxn modelId="{43F60867-A859-491F-A430-93AC32256204}" srcId="{3563076D-13B8-4EB2-BF62-0D0448047903}" destId="{556A62E8-69AA-4D8E-9D24-3644755A01F0}" srcOrd="1" destOrd="0" parTransId="{FC79D461-9919-4582-9E9A-DC6DE6B2D97B}" sibTransId="{CBAF4E35-9804-4B63-A3E4-B8902920415B}"/>
    <dgm:cxn modelId="{A406836C-19E0-4149-8331-25B188210390}" srcId="{413E18EA-9104-4678-AE7A-D9B5F141248E}" destId="{57B85C39-0A04-49DA-B505-9111C5E01D5D}" srcOrd="1" destOrd="0" parTransId="{E9BBA851-BFEC-44D2-91D4-BD8FC36365F2}" sibTransId="{3F6AB226-EFDF-49A6-B90A-BBCA153CDCBF}"/>
    <dgm:cxn modelId="{38DBA66F-D69B-4377-B2BE-946F9F284D3A}" type="presOf" srcId="{3563076D-13B8-4EB2-BF62-0D0448047903}" destId="{9D71BD72-5AFE-42CE-AB75-7661F0371510}" srcOrd="1" destOrd="0" presId="urn:microsoft.com/office/officeart/2005/8/layout/lProcess2"/>
    <dgm:cxn modelId="{92D9CD73-82F4-4C74-B815-43FC4D632855}" type="presOf" srcId="{85A70385-3B58-4F26-8B49-4CBE4DEBD4F2}" destId="{5B33DAA7-3089-47E7-BDAA-28D73E099359}" srcOrd="1" destOrd="0" presId="urn:microsoft.com/office/officeart/2005/8/layout/lProcess2"/>
    <dgm:cxn modelId="{E3C05E83-F8D9-4B96-B9F3-C075D64E6E34}" type="presOf" srcId="{F857E650-29C1-4F6A-BCA6-1C74E8D812C4}" destId="{76A942DE-7E68-4B2D-8AD5-96FD6010246A}" srcOrd="0" destOrd="0" presId="urn:microsoft.com/office/officeart/2005/8/layout/lProcess2"/>
    <dgm:cxn modelId="{5552C587-9C04-4060-B175-179660AA0F98}" type="presOf" srcId="{85A70385-3B58-4F26-8B49-4CBE4DEBD4F2}" destId="{56A07661-7E2B-4F3E-98E0-42E129C730C5}" srcOrd="0" destOrd="0" presId="urn:microsoft.com/office/officeart/2005/8/layout/lProcess2"/>
    <dgm:cxn modelId="{E4A5C98E-759B-4C56-A3D2-84802A0E9FF5}" srcId="{82070038-F329-4200-A0A9-7EEB19D9B24F}" destId="{AE31EE27-5E4D-41D6-BDC0-0A6DBE2E7FA7}" srcOrd="1" destOrd="0" parTransId="{7023F8B7-C06B-4EF1-98BB-2400BE8A08B1}" sibTransId="{770F95B0-BF80-41C9-82EF-344C16B5F90D}"/>
    <dgm:cxn modelId="{CFC9B598-E5C1-4B8A-8AF9-65BBFE8D157F}" srcId="{82070038-F329-4200-A0A9-7EEB19D9B24F}" destId="{776DE04C-E255-4D65-A10E-392A526CBA1E}" srcOrd="0" destOrd="0" parTransId="{0D351487-F1F8-456C-85B5-1F9AC27A4593}" sibTransId="{0E4615CE-BB15-46E5-88E2-A2B5C171968F}"/>
    <dgm:cxn modelId="{732C94AB-1216-47F0-B756-71AF4E3E7728}" srcId="{D2099F6E-E86C-4DF4-85D6-00C509CAC6F1}" destId="{3563076D-13B8-4EB2-BF62-0D0448047903}" srcOrd="3" destOrd="0" parTransId="{E3A15AC9-CA31-41F0-A0EA-2B7A188AB5B3}" sibTransId="{88F59C02-FA31-46B2-8251-61E0654AD43E}"/>
    <dgm:cxn modelId="{EE94A2B9-4922-421D-9249-F55E41517B7F}" srcId="{85A70385-3B58-4F26-8B49-4CBE4DEBD4F2}" destId="{A8275B0E-EBB7-4E71-813B-5CA0A10AA1A2}" srcOrd="0" destOrd="0" parTransId="{012FB6E6-F783-4585-BB68-DC7D429EF40E}" sibTransId="{D6D7EA3F-3C77-4E25-A599-665BE3B1D4B6}"/>
    <dgm:cxn modelId="{6D87CABD-8B75-42C1-A214-815D71E28211}" srcId="{D2099F6E-E86C-4DF4-85D6-00C509CAC6F1}" destId="{413E18EA-9104-4678-AE7A-D9B5F141248E}" srcOrd="2" destOrd="0" parTransId="{AA05C76A-4EC1-483F-856A-B33F91B237B1}" sibTransId="{3A5064FD-263E-47D5-BBAF-EC0152E90564}"/>
    <dgm:cxn modelId="{BF0FA0BF-0350-4091-9313-06465418CBA7}" type="presOf" srcId="{413E18EA-9104-4678-AE7A-D9B5F141248E}" destId="{FDFCB7CB-2D0B-410A-AC5C-1C1EC69A883B}" srcOrd="1" destOrd="0" presId="urn:microsoft.com/office/officeart/2005/8/layout/lProcess2"/>
    <dgm:cxn modelId="{68B29BC5-1389-4C0C-AFF6-F4173F021586}" type="presOf" srcId="{413E18EA-9104-4678-AE7A-D9B5F141248E}" destId="{1E417CCC-2167-4CC8-A8CA-04E449810A9C}" srcOrd="0" destOrd="0" presId="urn:microsoft.com/office/officeart/2005/8/layout/lProcess2"/>
    <dgm:cxn modelId="{A72418DC-DEA4-46C6-9540-15BA647A7868}" type="presOf" srcId="{776DE04C-E255-4D65-A10E-392A526CBA1E}" destId="{8918B7EA-8181-4375-9BE0-09BB260A7064}" srcOrd="0" destOrd="0" presId="urn:microsoft.com/office/officeart/2005/8/layout/lProcess2"/>
    <dgm:cxn modelId="{D49194E4-3B0A-4222-A91A-FA68CB126715}" srcId="{85A70385-3B58-4F26-8B49-4CBE4DEBD4F2}" destId="{169BA01E-024A-45EC-90D2-0E182A774BF6}" srcOrd="1" destOrd="0" parTransId="{74332A3B-2FEE-4FB4-A0BF-EB97E4F4A877}" sibTransId="{486F3E40-A043-404F-982C-E022CB541009}"/>
    <dgm:cxn modelId="{3ABF5CE6-0D42-476D-B070-25586B41E1D2}" srcId="{D2099F6E-E86C-4DF4-85D6-00C509CAC6F1}" destId="{85A70385-3B58-4F26-8B49-4CBE4DEBD4F2}" srcOrd="1" destOrd="0" parTransId="{4494AF55-A6C0-4764-8846-0A01C0150F85}" sibTransId="{4C605B74-EAE2-4E05-8BFF-2E2DA750F516}"/>
    <dgm:cxn modelId="{A01351F5-ED19-4E71-AC97-185220134F2B}" type="presOf" srcId="{57B85C39-0A04-49DA-B505-9111C5E01D5D}" destId="{FA96E212-1EC7-4117-8616-91E3C24CF587}" srcOrd="0" destOrd="0" presId="urn:microsoft.com/office/officeart/2005/8/layout/lProcess2"/>
    <dgm:cxn modelId="{7F095D94-4DB4-446B-9C0A-590E0D14B993}" type="presParOf" srcId="{B2EAB374-507C-4F30-BF1E-DA9E12E70AE8}" destId="{AB9706DB-76F5-44BA-B671-717A9FAC56B6}" srcOrd="0" destOrd="0" presId="urn:microsoft.com/office/officeart/2005/8/layout/lProcess2"/>
    <dgm:cxn modelId="{E47FF52D-163B-4788-A033-873D503F354F}" type="presParOf" srcId="{AB9706DB-76F5-44BA-B671-717A9FAC56B6}" destId="{CBA786FD-DDDB-47A5-A99E-4087E66FBAF4}" srcOrd="0" destOrd="0" presId="urn:microsoft.com/office/officeart/2005/8/layout/lProcess2"/>
    <dgm:cxn modelId="{2B58BF14-B60C-45E6-B32F-C76A5AE5269D}" type="presParOf" srcId="{AB9706DB-76F5-44BA-B671-717A9FAC56B6}" destId="{55E83783-68D7-42F0-BE0A-CDF5265628C9}" srcOrd="1" destOrd="0" presId="urn:microsoft.com/office/officeart/2005/8/layout/lProcess2"/>
    <dgm:cxn modelId="{5D5701BD-E9BA-4030-807C-2502B08FC9E7}" type="presParOf" srcId="{AB9706DB-76F5-44BA-B671-717A9FAC56B6}" destId="{9FC85162-A5EC-4BE5-A020-9B39CE659FEC}" srcOrd="2" destOrd="0" presId="urn:microsoft.com/office/officeart/2005/8/layout/lProcess2"/>
    <dgm:cxn modelId="{0D9C1218-3677-43EB-B1B8-13247EB4CEC5}" type="presParOf" srcId="{9FC85162-A5EC-4BE5-A020-9B39CE659FEC}" destId="{5BA9C7CD-18BC-4CC7-9B76-44634B674160}" srcOrd="0" destOrd="0" presId="urn:microsoft.com/office/officeart/2005/8/layout/lProcess2"/>
    <dgm:cxn modelId="{7F843090-F224-4055-A8D9-5642E06E02CB}" type="presParOf" srcId="{5BA9C7CD-18BC-4CC7-9B76-44634B674160}" destId="{8918B7EA-8181-4375-9BE0-09BB260A7064}" srcOrd="0" destOrd="0" presId="urn:microsoft.com/office/officeart/2005/8/layout/lProcess2"/>
    <dgm:cxn modelId="{4E151EAB-1F90-4D6D-AB5F-80023D520DA9}" type="presParOf" srcId="{5BA9C7CD-18BC-4CC7-9B76-44634B674160}" destId="{70185BC0-7B02-4B8F-877E-3EC72255CB91}" srcOrd="1" destOrd="0" presId="urn:microsoft.com/office/officeart/2005/8/layout/lProcess2"/>
    <dgm:cxn modelId="{C3BDE3AF-9DDF-49F8-84E7-661FF57A13ED}" type="presParOf" srcId="{5BA9C7CD-18BC-4CC7-9B76-44634B674160}" destId="{9F46C06C-D72D-48C2-8783-E321B231F306}" srcOrd="2" destOrd="0" presId="urn:microsoft.com/office/officeart/2005/8/layout/lProcess2"/>
    <dgm:cxn modelId="{5C485179-9A9C-4EBE-92DC-699F25C55B61}" type="presParOf" srcId="{B2EAB374-507C-4F30-BF1E-DA9E12E70AE8}" destId="{020F069D-EF91-41F4-A61E-75669973DABF}" srcOrd="1" destOrd="0" presId="urn:microsoft.com/office/officeart/2005/8/layout/lProcess2"/>
    <dgm:cxn modelId="{5AE769CA-1999-411E-A420-E4F2FE2A23C2}" type="presParOf" srcId="{B2EAB374-507C-4F30-BF1E-DA9E12E70AE8}" destId="{09B2321C-3874-424C-BA55-98B2D530B6AB}" srcOrd="2" destOrd="0" presId="urn:microsoft.com/office/officeart/2005/8/layout/lProcess2"/>
    <dgm:cxn modelId="{0AD97F73-8170-455B-AF76-066977C63518}" type="presParOf" srcId="{09B2321C-3874-424C-BA55-98B2D530B6AB}" destId="{56A07661-7E2B-4F3E-98E0-42E129C730C5}" srcOrd="0" destOrd="0" presId="urn:microsoft.com/office/officeart/2005/8/layout/lProcess2"/>
    <dgm:cxn modelId="{8E1B17C2-64FE-4DC4-9454-FE00EDF6CCC7}" type="presParOf" srcId="{09B2321C-3874-424C-BA55-98B2D530B6AB}" destId="{5B33DAA7-3089-47E7-BDAA-28D73E099359}" srcOrd="1" destOrd="0" presId="urn:microsoft.com/office/officeart/2005/8/layout/lProcess2"/>
    <dgm:cxn modelId="{9BFABF60-50EC-4E7A-AC98-61C6B84F2E7C}" type="presParOf" srcId="{09B2321C-3874-424C-BA55-98B2D530B6AB}" destId="{EFD5D39F-881B-47FB-A814-39B9901FCE48}" srcOrd="2" destOrd="0" presId="urn:microsoft.com/office/officeart/2005/8/layout/lProcess2"/>
    <dgm:cxn modelId="{3DD7BFAD-C580-4CF4-95A6-6AFF9F2A3B0C}" type="presParOf" srcId="{EFD5D39F-881B-47FB-A814-39B9901FCE48}" destId="{649D2033-A1D6-44FC-B89F-FA0613ED3826}" srcOrd="0" destOrd="0" presId="urn:microsoft.com/office/officeart/2005/8/layout/lProcess2"/>
    <dgm:cxn modelId="{46AD1F9E-65F0-4C70-8682-068F5F5AF826}" type="presParOf" srcId="{649D2033-A1D6-44FC-B89F-FA0613ED3826}" destId="{E222E114-DC6B-4A36-8FD0-1C0166D68151}" srcOrd="0" destOrd="0" presId="urn:microsoft.com/office/officeart/2005/8/layout/lProcess2"/>
    <dgm:cxn modelId="{8A2221A2-34EB-4184-9453-E42471790FAD}" type="presParOf" srcId="{649D2033-A1D6-44FC-B89F-FA0613ED3826}" destId="{F6CCD16D-4F25-4DC2-A37D-635D0B974444}" srcOrd="1" destOrd="0" presId="urn:microsoft.com/office/officeart/2005/8/layout/lProcess2"/>
    <dgm:cxn modelId="{91E81970-51B0-4EE9-B2BC-CDFA20FDCA2E}" type="presParOf" srcId="{649D2033-A1D6-44FC-B89F-FA0613ED3826}" destId="{BF93365D-D145-45DA-AAA3-4F211E9000E6}" srcOrd="2" destOrd="0" presId="urn:microsoft.com/office/officeart/2005/8/layout/lProcess2"/>
    <dgm:cxn modelId="{23AA5D55-7BDC-4049-82E0-9769B656970A}" type="presParOf" srcId="{B2EAB374-507C-4F30-BF1E-DA9E12E70AE8}" destId="{AD7D096F-AA06-4252-9D67-EEDF05F46261}" srcOrd="3" destOrd="0" presId="urn:microsoft.com/office/officeart/2005/8/layout/lProcess2"/>
    <dgm:cxn modelId="{E68BBD2A-BFBF-4130-9512-F31A1B4DE4C9}" type="presParOf" srcId="{B2EAB374-507C-4F30-BF1E-DA9E12E70AE8}" destId="{D9987C68-04CA-420B-9A50-8B583D3A9B95}" srcOrd="4" destOrd="0" presId="urn:microsoft.com/office/officeart/2005/8/layout/lProcess2"/>
    <dgm:cxn modelId="{9101FD24-6A76-488D-B6F4-B674EE7E3A5E}" type="presParOf" srcId="{D9987C68-04CA-420B-9A50-8B583D3A9B95}" destId="{1E417CCC-2167-4CC8-A8CA-04E449810A9C}" srcOrd="0" destOrd="0" presId="urn:microsoft.com/office/officeart/2005/8/layout/lProcess2"/>
    <dgm:cxn modelId="{21C32769-7995-42B2-8DC0-249A4886BE7D}" type="presParOf" srcId="{D9987C68-04CA-420B-9A50-8B583D3A9B95}" destId="{FDFCB7CB-2D0B-410A-AC5C-1C1EC69A883B}" srcOrd="1" destOrd="0" presId="urn:microsoft.com/office/officeart/2005/8/layout/lProcess2"/>
    <dgm:cxn modelId="{FB7CBAE9-CEC9-4FF1-B158-FBD0CFE83781}" type="presParOf" srcId="{D9987C68-04CA-420B-9A50-8B583D3A9B95}" destId="{D33DDE6D-307E-40FA-B87C-9335C84D095E}" srcOrd="2" destOrd="0" presId="urn:microsoft.com/office/officeart/2005/8/layout/lProcess2"/>
    <dgm:cxn modelId="{791DA3BE-2CC3-4F3B-A796-538C75B26B67}" type="presParOf" srcId="{D33DDE6D-307E-40FA-B87C-9335C84D095E}" destId="{FF3E0486-3433-46F3-B593-04A2A96DEBB0}" srcOrd="0" destOrd="0" presId="urn:microsoft.com/office/officeart/2005/8/layout/lProcess2"/>
    <dgm:cxn modelId="{CFCE9DBF-2FB8-4C4F-B05B-57886E3ECD7F}" type="presParOf" srcId="{FF3E0486-3433-46F3-B593-04A2A96DEBB0}" destId="{E41F31A2-381F-486A-B5BF-EB486EE4888C}" srcOrd="0" destOrd="0" presId="urn:microsoft.com/office/officeart/2005/8/layout/lProcess2"/>
    <dgm:cxn modelId="{AE568ECF-8C56-4BC7-A049-7CDBAFC83538}" type="presParOf" srcId="{FF3E0486-3433-46F3-B593-04A2A96DEBB0}" destId="{116A7C2C-036F-4DE2-99EA-2F8197116890}" srcOrd="1" destOrd="0" presId="urn:microsoft.com/office/officeart/2005/8/layout/lProcess2"/>
    <dgm:cxn modelId="{08B56BC0-2889-46B7-A5C7-A8C2EA85A14C}" type="presParOf" srcId="{FF3E0486-3433-46F3-B593-04A2A96DEBB0}" destId="{FA96E212-1EC7-4117-8616-91E3C24CF587}" srcOrd="2" destOrd="0" presId="urn:microsoft.com/office/officeart/2005/8/layout/lProcess2"/>
    <dgm:cxn modelId="{4175D4CF-183F-4436-85DC-29291B8C87E0}" type="presParOf" srcId="{B2EAB374-507C-4F30-BF1E-DA9E12E70AE8}" destId="{90D24D05-543D-4483-B7E0-59B14B92394C}" srcOrd="5" destOrd="0" presId="urn:microsoft.com/office/officeart/2005/8/layout/lProcess2"/>
    <dgm:cxn modelId="{EE83DC13-D7F8-475A-81C1-A5698CBB8086}" type="presParOf" srcId="{B2EAB374-507C-4F30-BF1E-DA9E12E70AE8}" destId="{F1E15F48-44B0-444E-A75C-8E1E8B09D72D}" srcOrd="6" destOrd="0" presId="urn:microsoft.com/office/officeart/2005/8/layout/lProcess2"/>
    <dgm:cxn modelId="{A9B6FF4A-0CE1-4928-BE42-D6C7B8AA6A9F}" type="presParOf" srcId="{F1E15F48-44B0-444E-A75C-8E1E8B09D72D}" destId="{4838A4BD-621C-40F4-A230-FCA3F59B3248}" srcOrd="0" destOrd="0" presId="urn:microsoft.com/office/officeart/2005/8/layout/lProcess2"/>
    <dgm:cxn modelId="{F1761AEC-298D-4E3A-B4B3-157F42570828}" type="presParOf" srcId="{F1E15F48-44B0-444E-A75C-8E1E8B09D72D}" destId="{9D71BD72-5AFE-42CE-AB75-7661F0371510}" srcOrd="1" destOrd="0" presId="urn:microsoft.com/office/officeart/2005/8/layout/lProcess2"/>
    <dgm:cxn modelId="{D14E9EF4-D12A-42E0-8644-F9B986B22AF4}" type="presParOf" srcId="{F1E15F48-44B0-444E-A75C-8E1E8B09D72D}" destId="{5B4F8C80-F4B5-4E72-B9E6-DBA496FBA558}" srcOrd="2" destOrd="0" presId="urn:microsoft.com/office/officeart/2005/8/layout/lProcess2"/>
    <dgm:cxn modelId="{CDED4293-758C-4E3B-A7B8-00D767731FA3}" type="presParOf" srcId="{5B4F8C80-F4B5-4E72-B9E6-DBA496FBA558}" destId="{4794A122-52FE-4F87-BC8B-2DB8974834D2}" srcOrd="0" destOrd="0" presId="urn:microsoft.com/office/officeart/2005/8/layout/lProcess2"/>
    <dgm:cxn modelId="{F9D04ACC-3363-4B78-9632-139A985396C7}" type="presParOf" srcId="{4794A122-52FE-4F87-BC8B-2DB8974834D2}" destId="{76A942DE-7E68-4B2D-8AD5-96FD6010246A}" srcOrd="0" destOrd="0" presId="urn:microsoft.com/office/officeart/2005/8/layout/lProcess2"/>
    <dgm:cxn modelId="{DB2BBF06-9C3C-4BD0-9A6A-E9A37E21208D}" type="presParOf" srcId="{4794A122-52FE-4F87-BC8B-2DB8974834D2}" destId="{CFB87A3C-15CE-432B-8ADA-932509027AEC}" srcOrd="1" destOrd="0" presId="urn:microsoft.com/office/officeart/2005/8/layout/lProcess2"/>
    <dgm:cxn modelId="{3743ADE5-457F-40A4-BC56-D0A256521D30}" type="presParOf" srcId="{4794A122-52FE-4F87-BC8B-2DB8974834D2}" destId="{E7F1D851-6B36-4326-BF05-4063D38A570A}" srcOrd="2" destOrd="0" presId="urn:microsoft.com/office/officeart/2005/8/layout/lProcess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04C73D2-C218-4C7A-8326-F89F741589E8}" type="doc">
      <dgm:prSet loTypeId="urn:microsoft.com/office/officeart/2005/8/layout/equation1" loCatId="process" qsTypeId="urn:microsoft.com/office/officeart/2005/8/quickstyle/simple1" qsCatId="simple" csTypeId="urn:microsoft.com/office/officeart/2005/8/colors/colorful2" csCatId="colorful" phldr="1"/>
      <dgm:spPr/>
    </dgm:pt>
    <dgm:pt modelId="{7258E17D-96CC-4B1A-B9EF-FBF87CFC8256}">
      <dgm:prSet phldrT="[Texto]" custT="1"/>
      <dgm:spPr/>
      <dgm:t>
        <a:bodyPr/>
        <a:lstStyle/>
        <a:p>
          <a:r>
            <a:rPr lang="es-CO" sz="900">
              <a:latin typeface="Verdana" panose="020B0604030504040204" pitchFamily="34" charset="0"/>
              <a:ea typeface="Verdana" panose="020B0604030504040204" pitchFamily="34" charset="0"/>
            </a:rPr>
            <a:t>Sujeto</a:t>
          </a:r>
        </a:p>
      </dgm:t>
    </dgm:pt>
    <dgm:pt modelId="{D412E664-053D-4E12-BF99-FDFBD2F91FC9}" type="parTrans" cxnId="{0150A0C9-60A3-4BF2-96D0-F57CB66F59F7}">
      <dgm:prSet/>
      <dgm:spPr/>
      <dgm:t>
        <a:bodyPr/>
        <a:lstStyle/>
        <a:p>
          <a:endParaRPr lang="es-CO" sz="9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DE3880F4-850F-474E-9A21-BACFA2B191ED}" type="sibTrans" cxnId="{0150A0C9-60A3-4BF2-96D0-F57CB66F59F7}">
      <dgm:prSet custT="1"/>
      <dgm:spPr/>
      <dgm:t>
        <a:bodyPr/>
        <a:lstStyle/>
        <a:p>
          <a:endParaRPr lang="es-CO" sz="9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66138660-E2E4-4CD2-85AB-A283FBDCF7ED}">
      <dgm:prSet phldrT="[Texto]" custT="1"/>
      <dgm:spPr/>
      <dgm:t>
        <a:bodyPr/>
        <a:lstStyle/>
        <a:p>
          <a:r>
            <a:rPr lang="es-CO" sz="600">
              <a:latin typeface="Verdana" panose="020B0604030504040204" pitchFamily="34" charset="0"/>
              <a:ea typeface="Verdana" panose="020B0604030504040204" pitchFamily="34" charset="0"/>
            </a:rPr>
            <a:t>Complemento</a:t>
          </a:r>
        </a:p>
      </dgm:t>
    </dgm:pt>
    <dgm:pt modelId="{EB10FA3B-4C40-4485-B150-14B7A3A4A0B7}" type="parTrans" cxnId="{151E6719-68C5-4F11-B5C5-26A66730E208}">
      <dgm:prSet/>
      <dgm:spPr/>
      <dgm:t>
        <a:bodyPr/>
        <a:lstStyle/>
        <a:p>
          <a:endParaRPr lang="es-CO" sz="9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D8FDB994-4817-4337-8A40-F30F132F636B}" type="sibTrans" cxnId="{151E6719-68C5-4F11-B5C5-26A66730E208}">
      <dgm:prSet custT="1"/>
      <dgm:spPr/>
      <dgm:t>
        <a:bodyPr/>
        <a:lstStyle/>
        <a:p>
          <a:endParaRPr lang="es-CO" sz="9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3F4A4134-D48B-45BB-BD68-4ED47A4AC481}">
      <dgm:prSet phldrT="[Texto]" custT="1"/>
      <dgm:spPr/>
      <dgm:t>
        <a:bodyPr/>
        <a:lstStyle/>
        <a:p>
          <a:r>
            <a:rPr lang="es-CO" sz="900">
              <a:latin typeface="Verdana" panose="020B0604030504040204" pitchFamily="34" charset="0"/>
              <a:ea typeface="Verdana" panose="020B0604030504040204" pitchFamily="34" charset="0"/>
            </a:rPr>
            <a:t>Indicador</a:t>
          </a:r>
        </a:p>
      </dgm:t>
    </dgm:pt>
    <dgm:pt modelId="{8D161C6A-1859-41CE-BA90-D4DD8A699C41}" type="parTrans" cxnId="{0AA169B1-92FA-4868-87CE-8A5589476F16}">
      <dgm:prSet/>
      <dgm:spPr/>
      <dgm:t>
        <a:bodyPr/>
        <a:lstStyle/>
        <a:p>
          <a:endParaRPr lang="es-CO" sz="9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5E240130-1EE8-4745-8123-208D7D65CAFA}" type="sibTrans" cxnId="{0AA169B1-92FA-4868-87CE-8A5589476F16}">
      <dgm:prSet/>
      <dgm:spPr/>
      <dgm:t>
        <a:bodyPr/>
        <a:lstStyle/>
        <a:p>
          <a:endParaRPr lang="es-CO" sz="9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E9A40AFF-A4DC-414E-B1FA-DCA3265AEA1F}">
      <dgm:prSet phldrT="[Texto]" custT="1"/>
      <dgm:spPr/>
      <dgm:t>
        <a:bodyPr/>
        <a:lstStyle/>
        <a:p>
          <a:r>
            <a:rPr lang="es-CO" sz="900">
              <a:latin typeface="Verdana" panose="020B0604030504040204" pitchFamily="34" charset="0"/>
              <a:ea typeface="Verdana" panose="020B0604030504040204" pitchFamily="34" charset="0"/>
            </a:rPr>
            <a:t>Verbo en pasado participio</a:t>
          </a:r>
        </a:p>
      </dgm:t>
    </dgm:pt>
    <dgm:pt modelId="{B7ABC9A1-51E2-4107-863F-7EE5A36E09EF}" type="parTrans" cxnId="{4ACBC4E5-0805-485F-9ADA-E7C2841D43E0}">
      <dgm:prSet/>
      <dgm:spPr/>
      <dgm:t>
        <a:bodyPr/>
        <a:lstStyle/>
        <a:p>
          <a:endParaRPr lang="es-CO" sz="9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D9A44140-EE7B-4953-8F1E-85BC9CED898E}" type="sibTrans" cxnId="{4ACBC4E5-0805-485F-9ADA-E7C2841D43E0}">
      <dgm:prSet custT="1"/>
      <dgm:spPr/>
      <dgm:t>
        <a:bodyPr/>
        <a:lstStyle/>
        <a:p>
          <a:endParaRPr lang="es-CO" sz="9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77D01F39-04BA-4DE8-997A-97401EA22FA8}" type="pres">
      <dgm:prSet presAssocID="{504C73D2-C218-4C7A-8326-F89F741589E8}" presName="linearFlow" presStyleCnt="0">
        <dgm:presLayoutVars>
          <dgm:dir/>
          <dgm:resizeHandles val="exact"/>
        </dgm:presLayoutVars>
      </dgm:prSet>
      <dgm:spPr/>
    </dgm:pt>
    <dgm:pt modelId="{90814A11-62D4-40DF-998A-2619195B9D9B}" type="pres">
      <dgm:prSet presAssocID="{7258E17D-96CC-4B1A-B9EF-FBF87CFC8256}" presName="node" presStyleLbl="node1" presStyleIdx="0" presStyleCnt="4">
        <dgm:presLayoutVars>
          <dgm:bulletEnabled val="1"/>
        </dgm:presLayoutVars>
      </dgm:prSet>
      <dgm:spPr/>
    </dgm:pt>
    <dgm:pt modelId="{9A0E6373-3A1A-4ACD-BD43-A9D7213A4E1C}" type="pres">
      <dgm:prSet presAssocID="{DE3880F4-850F-474E-9A21-BACFA2B191ED}" presName="spacerL" presStyleCnt="0"/>
      <dgm:spPr/>
    </dgm:pt>
    <dgm:pt modelId="{954DBEF2-A613-47C8-A553-B4DCDC77E5B3}" type="pres">
      <dgm:prSet presAssocID="{DE3880F4-850F-474E-9A21-BACFA2B191ED}" presName="sibTrans" presStyleLbl="sibTrans2D1" presStyleIdx="0" presStyleCnt="3"/>
      <dgm:spPr/>
    </dgm:pt>
    <dgm:pt modelId="{F8BEE576-6253-4B14-A3FB-4B6EBF7E1401}" type="pres">
      <dgm:prSet presAssocID="{DE3880F4-850F-474E-9A21-BACFA2B191ED}" presName="spacerR" presStyleCnt="0"/>
      <dgm:spPr/>
    </dgm:pt>
    <dgm:pt modelId="{C08E9944-CFF9-44B7-ADBA-48E9F8EC4F2A}" type="pres">
      <dgm:prSet presAssocID="{E9A40AFF-A4DC-414E-B1FA-DCA3265AEA1F}" presName="node" presStyleLbl="node1" presStyleIdx="1" presStyleCnt="4">
        <dgm:presLayoutVars>
          <dgm:bulletEnabled val="1"/>
        </dgm:presLayoutVars>
      </dgm:prSet>
      <dgm:spPr/>
    </dgm:pt>
    <dgm:pt modelId="{41274906-0240-4191-99D7-72877C2620B7}" type="pres">
      <dgm:prSet presAssocID="{D9A44140-EE7B-4953-8F1E-85BC9CED898E}" presName="spacerL" presStyleCnt="0"/>
      <dgm:spPr/>
    </dgm:pt>
    <dgm:pt modelId="{AAC89580-C818-4641-BB71-7FD244409C4C}" type="pres">
      <dgm:prSet presAssocID="{D9A44140-EE7B-4953-8F1E-85BC9CED898E}" presName="sibTrans" presStyleLbl="sibTrans2D1" presStyleIdx="1" presStyleCnt="3"/>
      <dgm:spPr/>
    </dgm:pt>
    <dgm:pt modelId="{C793FC9A-F32F-4978-8661-F6AB144FED6A}" type="pres">
      <dgm:prSet presAssocID="{D9A44140-EE7B-4953-8F1E-85BC9CED898E}" presName="spacerR" presStyleCnt="0"/>
      <dgm:spPr/>
    </dgm:pt>
    <dgm:pt modelId="{BAA1B9B6-922D-4064-B55D-03AD8BDE7C45}" type="pres">
      <dgm:prSet presAssocID="{66138660-E2E4-4CD2-85AB-A283FBDCF7ED}" presName="node" presStyleLbl="node1" presStyleIdx="2" presStyleCnt="4">
        <dgm:presLayoutVars>
          <dgm:bulletEnabled val="1"/>
        </dgm:presLayoutVars>
      </dgm:prSet>
      <dgm:spPr/>
    </dgm:pt>
    <dgm:pt modelId="{54B138D0-C7CF-42FA-A752-39A159435FF1}" type="pres">
      <dgm:prSet presAssocID="{D8FDB994-4817-4337-8A40-F30F132F636B}" presName="spacerL" presStyleCnt="0"/>
      <dgm:spPr/>
    </dgm:pt>
    <dgm:pt modelId="{DE30EEF1-5CF3-4D91-AC31-C25727FF1F8A}" type="pres">
      <dgm:prSet presAssocID="{D8FDB994-4817-4337-8A40-F30F132F636B}" presName="sibTrans" presStyleLbl="sibTrans2D1" presStyleIdx="2" presStyleCnt="3"/>
      <dgm:spPr/>
    </dgm:pt>
    <dgm:pt modelId="{714580EE-01CC-4BCF-A15E-D7BA9D437F3B}" type="pres">
      <dgm:prSet presAssocID="{D8FDB994-4817-4337-8A40-F30F132F636B}" presName="spacerR" presStyleCnt="0"/>
      <dgm:spPr/>
    </dgm:pt>
    <dgm:pt modelId="{CD272376-98A0-4C6C-B009-EFD6AE21D2A4}" type="pres">
      <dgm:prSet presAssocID="{3F4A4134-D48B-45BB-BD68-4ED47A4AC481}" presName="node" presStyleLbl="node1" presStyleIdx="3" presStyleCnt="4">
        <dgm:presLayoutVars>
          <dgm:bulletEnabled val="1"/>
        </dgm:presLayoutVars>
      </dgm:prSet>
      <dgm:spPr/>
    </dgm:pt>
  </dgm:ptLst>
  <dgm:cxnLst>
    <dgm:cxn modelId="{D31E7D11-3134-4260-BBB2-E1A443932ACE}" type="presOf" srcId="{DE3880F4-850F-474E-9A21-BACFA2B191ED}" destId="{954DBEF2-A613-47C8-A553-B4DCDC77E5B3}" srcOrd="0" destOrd="0" presId="urn:microsoft.com/office/officeart/2005/8/layout/equation1"/>
    <dgm:cxn modelId="{151E6719-68C5-4F11-B5C5-26A66730E208}" srcId="{504C73D2-C218-4C7A-8326-F89F741589E8}" destId="{66138660-E2E4-4CD2-85AB-A283FBDCF7ED}" srcOrd="2" destOrd="0" parTransId="{EB10FA3B-4C40-4485-B150-14B7A3A4A0B7}" sibTransId="{D8FDB994-4817-4337-8A40-F30F132F636B}"/>
    <dgm:cxn modelId="{34CED22B-97FD-4888-894D-40EA001EAB2A}" type="presOf" srcId="{7258E17D-96CC-4B1A-B9EF-FBF87CFC8256}" destId="{90814A11-62D4-40DF-998A-2619195B9D9B}" srcOrd="0" destOrd="0" presId="urn:microsoft.com/office/officeart/2005/8/layout/equation1"/>
    <dgm:cxn modelId="{FFB12F3D-2F9B-4CD6-9271-94248D634CD0}" type="presOf" srcId="{3F4A4134-D48B-45BB-BD68-4ED47A4AC481}" destId="{CD272376-98A0-4C6C-B009-EFD6AE21D2A4}" srcOrd="0" destOrd="0" presId="urn:microsoft.com/office/officeart/2005/8/layout/equation1"/>
    <dgm:cxn modelId="{D116EE6D-DE60-4E75-99E8-568E75606427}" type="presOf" srcId="{66138660-E2E4-4CD2-85AB-A283FBDCF7ED}" destId="{BAA1B9B6-922D-4064-B55D-03AD8BDE7C45}" srcOrd="0" destOrd="0" presId="urn:microsoft.com/office/officeart/2005/8/layout/equation1"/>
    <dgm:cxn modelId="{B223DD8D-A285-47AE-ABB8-0A64D003C246}" type="presOf" srcId="{D8FDB994-4817-4337-8A40-F30F132F636B}" destId="{DE30EEF1-5CF3-4D91-AC31-C25727FF1F8A}" srcOrd="0" destOrd="0" presId="urn:microsoft.com/office/officeart/2005/8/layout/equation1"/>
    <dgm:cxn modelId="{587B269F-5C4C-41DE-8A4F-95AD285FFEA9}" type="presOf" srcId="{D9A44140-EE7B-4953-8F1E-85BC9CED898E}" destId="{AAC89580-C818-4641-BB71-7FD244409C4C}" srcOrd="0" destOrd="0" presId="urn:microsoft.com/office/officeart/2005/8/layout/equation1"/>
    <dgm:cxn modelId="{0AA169B1-92FA-4868-87CE-8A5589476F16}" srcId="{504C73D2-C218-4C7A-8326-F89F741589E8}" destId="{3F4A4134-D48B-45BB-BD68-4ED47A4AC481}" srcOrd="3" destOrd="0" parTransId="{8D161C6A-1859-41CE-BA90-D4DD8A699C41}" sibTransId="{5E240130-1EE8-4745-8123-208D7D65CAFA}"/>
    <dgm:cxn modelId="{0150A0C9-60A3-4BF2-96D0-F57CB66F59F7}" srcId="{504C73D2-C218-4C7A-8326-F89F741589E8}" destId="{7258E17D-96CC-4B1A-B9EF-FBF87CFC8256}" srcOrd="0" destOrd="0" parTransId="{D412E664-053D-4E12-BF99-FDFBD2F91FC9}" sibTransId="{DE3880F4-850F-474E-9A21-BACFA2B191ED}"/>
    <dgm:cxn modelId="{EA5139CF-2DA6-4CEC-89C7-56223E22813F}" type="presOf" srcId="{E9A40AFF-A4DC-414E-B1FA-DCA3265AEA1F}" destId="{C08E9944-CFF9-44B7-ADBA-48E9F8EC4F2A}" srcOrd="0" destOrd="0" presId="urn:microsoft.com/office/officeart/2005/8/layout/equation1"/>
    <dgm:cxn modelId="{4ACBC4E5-0805-485F-9ADA-E7C2841D43E0}" srcId="{504C73D2-C218-4C7A-8326-F89F741589E8}" destId="{E9A40AFF-A4DC-414E-B1FA-DCA3265AEA1F}" srcOrd="1" destOrd="0" parTransId="{B7ABC9A1-51E2-4107-863F-7EE5A36E09EF}" sibTransId="{D9A44140-EE7B-4953-8F1E-85BC9CED898E}"/>
    <dgm:cxn modelId="{71FBF2EC-61E6-4D89-90C2-55BE030942AE}" type="presOf" srcId="{504C73D2-C218-4C7A-8326-F89F741589E8}" destId="{77D01F39-04BA-4DE8-997A-97401EA22FA8}" srcOrd="0" destOrd="0" presId="urn:microsoft.com/office/officeart/2005/8/layout/equation1"/>
    <dgm:cxn modelId="{FA725E6F-CAD4-4FA5-8DBE-97465DD43DAC}" type="presParOf" srcId="{77D01F39-04BA-4DE8-997A-97401EA22FA8}" destId="{90814A11-62D4-40DF-998A-2619195B9D9B}" srcOrd="0" destOrd="0" presId="urn:microsoft.com/office/officeart/2005/8/layout/equation1"/>
    <dgm:cxn modelId="{7F843E28-B09F-4784-A1A7-FE78423F00EE}" type="presParOf" srcId="{77D01F39-04BA-4DE8-997A-97401EA22FA8}" destId="{9A0E6373-3A1A-4ACD-BD43-A9D7213A4E1C}" srcOrd="1" destOrd="0" presId="urn:microsoft.com/office/officeart/2005/8/layout/equation1"/>
    <dgm:cxn modelId="{10D0CEB8-8746-435B-9018-620C8DD5301F}" type="presParOf" srcId="{77D01F39-04BA-4DE8-997A-97401EA22FA8}" destId="{954DBEF2-A613-47C8-A553-B4DCDC77E5B3}" srcOrd="2" destOrd="0" presId="urn:microsoft.com/office/officeart/2005/8/layout/equation1"/>
    <dgm:cxn modelId="{05BD4920-0353-420D-830D-07EE00848680}" type="presParOf" srcId="{77D01F39-04BA-4DE8-997A-97401EA22FA8}" destId="{F8BEE576-6253-4B14-A3FB-4B6EBF7E1401}" srcOrd="3" destOrd="0" presId="urn:microsoft.com/office/officeart/2005/8/layout/equation1"/>
    <dgm:cxn modelId="{7AE648D5-7592-45C7-9C23-C2EC18459A9C}" type="presParOf" srcId="{77D01F39-04BA-4DE8-997A-97401EA22FA8}" destId="{C08E9944-CFF9-44B7-ADBA-48E9F8EC4F2A}" srcOrd="4" destOrd="0" presId="urn:microsoft.com/office/officeart/2005/8/layout/equation1"/>
    <dgm:cxn modelId="{818006C2-1B10-4076-B5CE-46D0C43C012F}" type="presParOf" srcId="{77D01F39-04BA-4DE8-997A-97401EA22FA8}" destId="{41274906-0240-4191-99D7-72877C2620B7}" srcOrd="5" destOrd="0" presId="urn:microsoft.com/office/officeart/2005/8/layout/equation1"/>
    <dgm:cxn modelId="{CF55DDBB-F1CC-48F3-AB14-845A4DF5732D}" type="presParOf" srcId="{77D01F39-04BA-4DE8-997A-97401EA22FA8}" destId="{AAC89580-C818-4641-BB71-7FD244409C4C}" srcOrd="6" destOrd="0" presId="urn:microsoft.com/office/officeart/2005/8/layout/equation1"/>
    <dgm:cxn modelId="{55F949B2-D0DB-4DD2-A307-83AAB584CE96}" type="presParOf" srcId="{77D01F39-04BA-4DE8-997A-97401EA22FA8}" destId="{C793FC9A-F32F-4978-8661-F6AB144FED6A}" srcOrd="7" destOrd="0" presId="urn:microsoft.com/office/officeart/2005/8/layout/equation1"/>
    <dgm:cxn modelId="{1E7FBF98-6D75-4D05-B882-BACC3CE2BE11}" type="presParOf" srcId="{77D01F39-04BA-4DE8-997A-97401EA22FA8}" destId="{BAA1B9B6-922D-4064-B55D-03AD8BDE7C45}" srcOrd="8" destOrd="0" presId="urn:microsoft.com/office/officeart/2005/8/layout/equation1"/>
    <dgm:cxn modelId="{9AB62C52-4592-46E1-ABAB-B563CDF88E71}" type="presParOf" srcId="{77D01F39-04BA-4DE8-997A-97401EA22FA8}" destId="{54B138D0-C7CF-42FA-A752-39A159435FF1}" srcOrd="9" destOrd="0" presId="urn:microsoft.com/office/officeart/2005/8/layout/equation1"/>
    <dgm:cxn modelId="{2B87810F-9E8E-4521-AFD3-033A00682757}" type="presParOf" srcId="{77D01F39-04BA-4DE8-997A-97401EA22FA8}" destId="{DE30EEF1-5CF3-4D91-AC31-C25727FF1F8A}" srcOrd="10" destOrd="0" presId="urn:microsoft.com/office/officeart/2005/8/layout/equation1"/>
    <dgm:cxn modelId="{A0E123DC-8339-4A6A-BDDB-966425E5B614}" type="presParOf" srcId="{77D01F39-04BA-4DE8-997A-97401EA22FA8}" destId="{714580EE-01CC-4BCF-A15E-D7BA9D437F3B}" srcOrd="11" destOrd="0" presId="urn:microsoft.com/office/officeart/2005/8/layout/equation1"/>
    <dgm:cxn modelId="{08A222AB-DA6B-43FF-82B0-4C1A59A30914}" type="presParOf" srcId="{77D01F39-04BA-4DE8-997A-97401EA22FA8}" destId="{CD272376-98A0-4C6C-B009-EFD6AE21D2A4}" srcOrd="12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B734006-19B9-478F-B189-D7F878714C90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es-CO"/>
        </a:p>
      </dgm:t>
    </dgm:pt>
    <dgm:pt modelId="{CA8ED966-B9DF-4AE9-B052-35D0EB198850}">
      <dgm:prSet phldrT="[Texto]"/>
      <dgm:spPr/>
      <dgm:t>
        <a:bodyPr/>
        <a:lstStyle/>
        <a:p>
          <a:r>
            <a:rPr lang="es-MX" dirty="0"/>
            <a:t>Selección de indicadores</a:t>
          </a:r>
          <a:endParaRPr lang="es-CO" dirty="0"/>
        </a:p>
      </dgm:t>
    </dgm:pt>
    <dgm:pt modelId="{86C10CDE-F0AF-450D-8189-C50FAAB5DF05}" type="parTrans" cxnId="{C3525245-6062-47D3-9D4F-EAFE2762D4BC}">
      <dgm:prSet/>
      <dgm:spPr/>
      <dgm:t>
        <a:bodyPr/>
        <a:lstStyle/>
        <a:p>
          <a:endParaRPr lang="es-CO"/>
        </a:p>
      </dgm:t>
    </dgm:pt>
    <dgm:pt modelId="{C5DA2A87-83C4-4EEF-A211-7167840D11CF}" type="sibTrans" cxnId="{C3525245-6062-47D3-9D4F-EAFE2762D4BC}">
      <dgm:prSet/>
      <dgm:spPr/>
      <dgm:t>
        <a:bodyPr/>
        <a:lstStyle/>
        <a:p>
          <a:endParaRPr lang="es-CO"/>
        </a:p>
      </dgm:t>
    </dgm:pt>
    <dgm:pt modelId="{1DC83270-66FB-42F1-96CB-39DCD3C75D0C}">
      <dgm:prSet phldrT="[Texto]"/>
      <dgm:spPr>
        <a:solidFill>
          <a:srgbClr val="CCCC00">
            <a:alpha val="80000"/>
          </a:srgbClr>
        </a:solidFill>
      </dgm:spPr>
      <dgm:t>
        <a:bodyPr/>
        <a:lstStyle/>
        <a:p>
          <a:r>
            <a:rPr lang="es-MX" dirty="0"/>
            <a:t>Diseño del indicador</a:t>
          </a:r>
          <a:endParaRPr lang="es-CO" dirty="0"/>
        </a:p>
      </dgm:t>
    </dgm:pt>
    <dgm:pt modelId="{38468B83-8ACA-4F27-90BA-28D659FD7547}" type="parTrans" cxnId="{FAD8D06C-0B79-4977-A697-3301DC4F6098}">
      <dgm:prSet/>
      <dgm:spPr/>
      <dgm:t>
        <a:bodyPr/>
        <a:lstStyle/>
        <a:p>
          <a:endParaRPr lang="es-CO"/>
        </a:p>
      </dgm:t>
    </dgm:pt>
    <dgm:pt modelId="{14580D3B-B065-423A-969F-824779DABD69}" type="sibTrans" cxnId="{FAD8D06C-0B79-4977-A697-3301DC4F6098}">
      <dgm:prSet/>
      <dgm:spPr/>
      <dgm:t>
        <a:bodyPr/>
        <a:lstStyle/>
        <a:p>
          <a:endParaRPr lang="es-CO"/>
        </a:p>
      </dgm:t>
    </dgm:pt>
    <dgm:pt modelId="{5A7ADCDF-8D1B-479D-8DA5-B17C2C71432E}">
      <dgm:prSet phldrT="[Texto]"/>
      <dgm:spPr>
        <a:solidFill>
          <a:srgbClr val="FFC000">
            <a:alpha val="70000"/>
          </a:srgbClr>
        </a:solidFill>
      </dgm:spPr>
      <dgm:t>
        <a:bodyPr/>
        <a:lstStyle/>
        <a:p>
          <a:r>
            <a:rPr lang="es-MX" dirty="0"/>
            <a:t>Cálculo y recopilación de los datos</a:t>
          </a:r>
          <a:endParaRPr lang="es-CO" dirty="0"/>
        </a:p>
      </dgm:t>
    </dgm:pt>
    <dgm:pt modelId="{95D97749-EF4D-4ED6-81D0-40B6D28AFA4D}" type="parTrans" cxnId="{5092C7F5-265F-457D-81B8-DA4C9E36CB17}">
      <dgm:prSet/>
      <dgm:spPr/>
      <dgm:t>
        <a:bodyPr/>
        <a:lstStyle/>
        <a:p>
          <a:endParaRPr lang="es-CO"/>
        </a:p>
      </dgm:t>
    </dgm:pt>
    <dgm:pt modelId="{483C39E0-FE50-4719-A251-23D5BB8EDF11}" type="sibTrans" cxnId="{5092C7F5-265F-457D-81B8-DA4C9E36CB17}">
      <dgm:prSet/>
      <dgm:spPr/>
      <dgm:t>
        <a:bodyPr/>
        <a:lstStyle/>
        <a:p>
          <a:endParaRPr lang="es-CO"/>
        </a:p>
      </dgm:t>
    </dgm:pt>
    <dgm:pt modelId="{EB52FC80-F484-4C32-8907-4E221D418C20}">
      <dgm:prSet phldrT="[Texto]"/>
      <dgm:spPr>
        <a:solidFill>
          <a:srgbClr val="9F9E31">
            <a:alpha val="60000"/>
          </a:srgbClr>
        </a:solidFill>
      </dgm:spPr>
      <dgm:t>
        <a:bodyPr/>
        <a:lstStyle/>
        <a:p>
          <a:r>
            <a:rPr lang="es-MX" dirty="0"/>
            <a:t>Reporte y análisis del indicador</a:t>
          </a:r>
          <a:endParaRPr lang="es-CO" dirty="0"/>
        </a:p>
      </dgm:t>
    </dgm:pt>
    <dgm:pt modelId="{C720CDC2-A9CB-4FDE-A5DF-37C8A52D0520}" type="parTrans" cxnId="{109D9E7A-1D51-48BD-8B09-ECFBF619ACEA}">
      <dgm:prSet/>
      <dgm:spPr/>
      <dgm:t>
        <a:bodyPr/>
        <a:lstStyle/>
        <a:p>
          <a:endParaRPr lang="es-CO"/>
        </a:p>
      </dgm:t>
    </dgm:pt>
    <dgm:pt modelId="{85A17F02-02EC-4343-833C-26439DC38C18}" type="sibTrans" cxnId="{109D9E7A-1D51-48BD-8B09-ECFBF619ACEA}">
      <dgm:prSet/>
      <dgm:spPr/>
      <dgm:t>
        <a:bodyPr/>
        <a:lstStyle/>
        <a:p>
          <a:endParaRPr lang="es-CO"/>
        </a:p>
      </dgm:t>
    </dgm:pt>
    <dgm:pt modelId="{9FA46E4A-5773-458E-9986-168AAEDB8B2D}">
      <dgm:prSet phldrT="[Texto]"/>
      <dgm:spPr>
        <a:solidFill>
          <a:schemeClr val="accent2">
            <a:alpha val="50000"/>
          </a:schemeClr>
        </a:solidFill>
      </dgm:spPr>
      <dgm:t>
        <a:bodyPr/>
        <a:lstStyle/>
        <a:p>
          <a:r>
            <a:rPr lang="es-MX" dirty="0"/>
            <a:t>Comunicación y decisión</a:t>
          </a:r>
          <a:endParaRPr lang="es-CO" dirty="0"/>
        </a:p>
      </dgm:t>
    </dgm:pt>
    <dgm:pt modelId="{4BADE9E9-4D0A-455A-8614-10B5E48EEA90}" type="parTrans" cxnId="{5C5DD459-3D49-469A-856E-7DF1C4A9D9EA}">
      <dgm:prSet/>
      <dgm:spPr/>
      <dgm:t>
        <a:bodyPr/>
        <a:lstStyle/>
        <a:p>
          <a:endParaRPr lang="es-CO"/>
        </a:p>
      </dgm:t>
    </dgm:pt>
    <dgm:pt modelId="{D4EDEC92-E4D7-48B3-B3C1-BCC822055518}" type="sibTrans" cxnId="{5C5DD459-3D49-469A-856E-7DF1C4A9D9EA}">
      <dgm:prSet/>
      <dgm:spPr/>
      <dgm:t>
        <a:bodyPr/>
        <a:lstStyle/>
        <a:p>
          <a:endParaRPr lang="es-CO"/>
        </a:p>
      </dgm:t>
    </dgm:pt>
    <dgm:pt modelId="{8CA6309A-D14D-4EB5-997D-E9685D09E97F}" type="pres">
      <dgm:prSet presAssocID="{7B734006-19B9-478F-B189-D7F878714C90}" presName="Name0" presStyleCnt="0">
        <dgm:presLayoutVars>
          <dgm:chMax val="7"/>
          <dgm:chPref val="7"/>
          <dgm:dir/>
        </dgm:presLayoutVars>
      </dgm:prSet>
      <dgm:spPr/>
    </dgm:pt>
    <dgm:pt modelId="{7C2F34D5-0040-4B91-AEB8-EA1A9686E2D4}" type="pres">
      <dgm:prSet presAssocID="{7B734006-19B9-478F-B189-D7F878714C90}" presName="Name1" presStyleCnt="0"/>
      <dgm:spPr/>
    </dgm:pt>
    <dgm:pt modelId="{FD8E2AFE-50CD-4237-91DE-20C411A80600}" type="pres">
      <dgm:prSet presAssocID="{7B734006-19B9-478F-B189-D7F878714C90}" presName="cycle" presStyleCnt="0"/>
      <dgm:spPr/>
    </dgm:pt>
    <dgm:pt modelId="{4B2E95D9-7CC1-4616-AD90-71EA01CC2EF7}" type="pres">
      <dgm:prSet presAssocID="{7B734006-19B9-478F-B189-D7F878714C90}" presName="srcNode" presStyleLbl="node1" presStyleIdx="0" presStyleCnt="5"/>
      <dgm:spPr/>
    </dgm:pt>
    <dgm:pt modelId="{2465C7DC-9146-4D39-A8FF-D8D4A3CAFD6B}" type="pres">
      <dgm:prSet presAssocID="{7B734006-19B9-478F-B189-D7F878714C90}" presName="conn" presStyleLbl="parChTrans1D2" presStyleIdx="0" presStyleCnt="1"/>
      <dgm:spPr/>
    </dgm:pt>
    <dgm:pt modelId="{5A08DA18-179A-4FF1-B84A-CAB92AD88158}" type="pres">
      <dgm:prSet presAssocID="{7B734006-19B9-478F-B189-D7F878714C90}" presName="extraNode" presStyleLbl="node1" presStyleIdx="0" presStyleCnt="5"/>
      <dgm:spPr/>
    </dgm:pt>
    <dgm:pt modelId="{4235DCD8-92A1-4228-99DA-FF473BE04743}" type="pres">
      <dgm:prSet presAssocID="{7B734006-19B9-478F-B189-D7F878714C90}" presName="dstNode" presStyleLbl="node1" presStyleIdx="0" presStyleCnt="5"/>
      <dgm:spPr/>
    </dgm:pt>
    <dgm:pt modelId="{F4C93B96-4885-428F-A026-81A71A306B01}" type="pres">
      <dgm:prSet presAssocID="{CA8ED966-B9DF-4AE9-B052-35D0EB198850}" presName="text_1" presStyleLbl="node1" presStyleIdx="0" presStyleCnt="5">
        <dgm:presLayoutVars>
          <dgm:bulletEnabled val="1"/>
        </dgm:presLayoutVars>
      </dgm:prSet>
      <dgm:spPr/>
    </dgm:pt>
    <dgm:pt modelId="{08ECB6F2-18C5-4B45-BEF0-469D21A5FA1E}" type="pres">
      <dgm:prSet presAssocID="{CA8ED966-B9DF-4AE9-B052-35D0EB198850}" presName="accent_1" presStyleCnt="0"/>
      <dgm:spPr/>
    </dgm:pt>
    <dgm:pt modelId="{F026433A-124F-4A1C-9605-36087ADE5C18}" type="pres">
      <dgm:prSet presAssocID="{CA8ED966-B9DF-4AE9-B052-35D0EB198850}" presName="accentRepeatNode" presStyleLbl="solidFgAcc1" presStyleIdx="0" presStyleCnt="5"/>
      <dgm:spPr/>
    </dgm:pt>
    <dgm:pt modelId="{490D6F38-A7E6-49D0-849A-53E1D5BE331B}" type="pres">
      <dgm:prSet presAssocID="{1DC83270-66FB-42F1-96CB-39DCD3C75D0C}" presName="text_2" presStyleLbl="node1" presStyleIdx="1" presStyleCnt="5">
        <dgm:presLayoutVars>
          <dgm:bulletEnabled val="1"/>
        </dgm:presLayoutVars>
      </dgm:prSet>
      <dgm:spPr/>
    </dgm:pt>
    <dgm:pt modelId="{15FED29B-BD7E-4D98-9F98-A0BC71D9DAFE}" type="pres">
      <dgm:prSet presAssocID="{1DC83270-66FB-42F1-96CB-39DCD3C75D0C}" presName="accent_2" presStyleCnt="0"/>
      <dgm:spPr/>
    </dgm:pt>
    <dgm:pt modelId="{373011FF-7C4F-4766-B7CC-5AE54A035389}" type="pres">
      <dgm:prSet presAssocID="{1DC83270-66FB-42F1-96CB-39DCD3C75D0C}" presName="accentRepeatNode" presStyleLbl="solidFgAcc1" presStyleIdx="1" presStyleCnt="5"/>
      <dgm:spPr/>
    </dgm:pt>
    <dgm:pt modelId="{2C0BA0B6-F4C8-4A9C-892F-A5F343660C4E}" type="pres">
      <dgm:prSet presAssocID="{5A7ADCDF-8D1B-479D-8DA5-B17C2C71432E}" presName="text_3" presStyleLbl="node1" presStyleIdx="2" presStyleCnt="5">
        <dgm:presLayoutVars>
          <dgm:bulletEnabled val="1"/>
        </dgm:presLayoutVars>
      </dgm:prSet>
      <dgm:spPr/>
    </dgm:pt>
    <dgm:pt modelId="{06AA6CF5-6700-4535-8A6D-04FFFF47C0CB}" type="pres">
      <dgm:prSet presAssocID="{5A7ADCDF-8D1B-479D-8DA5-B17C2C71432E}" presName="accent_3" presStyleCnt="0"/>
      <dgm:spPr/>
    </dgm:pt>
    <dgm:pt modelId="{CF74EF96-32D5-4D75-BE22-A8403177C16F}" type="pres">
      <dgm:prSet presAssocID="{5A7ADCDF-8D1B-479D-8DA5-B17C2C71432E}" presName="accentRepeatNode" presStyleLbl="solidFgAcc1" presStyleIdx="2" presStyleCnt="5"/>
      <dgm:spPr/>
    </dgm:pt>
    <dgm:pt modelId="{F163E79B-179D-45C7-9AD1-B91EB51A29F3}" type="pres">
      <dgm:prSet presAssocID="{EB52FC80-F484-4C32-8907-4E221D418C20}" presName="text_4" presStyleLbl="node1" presStyleIdx="3" presStyleCnt="5">
        <dgm:presLayoutVars>
          <dgm:bulletEnabled val="1"/>
        </dgm:presLayoutVars>
      </dgm:prSet>
      <dgm:spPr/>
    </dgm:pt>
    <dgm:pt modelId="{E426E0D6-B7B4-46A1-9520-D84275E7EBFB}" type="pres">
      <dgm:prSet presAssocID="{EB52FC80-F484-4C32-8907-4E221D418C20}" presName="accent_4" presStyleCnt="0"/>
      <dgm:spPr/>
    </dgm:pt>
    <dgm:pt modelId="{4810EB99-9C3C-4E70-819E-315716F34B29}" type="pres">
      <dgm:prSet presAssocID="{EB52FC80-F484-4C32-8907-4E221D418C20}" presName="accentRepeatNode" presStyleLbl="solidFgAcc1" presStyleIdx="3" presStyleCnt="5"/>
      <dgm:spPr/>
    </dgm:pt>
    <dgm:pt modelId="{C309B52B-532D-4492-84DD-1719C5AF8DCD}" type="pres">
      <dgm:prSet presAssocID="{9FA46E4A-5773-458E-9986-168AAEDB8B2D}" presName="text_5" presStyleLbl="node1" presStyleIdx="4" presStyleCnt="5">
        <dgm:presLayoutVars>
          <dgm:bulletEnabled val="1"/>
        </dgm:presLayoutVars>
      </dgm:prSet>
      <dgm:spPr/>
    </dgm:pt>
    <dgm:pt modelId="{A8145E58-4297-41A9-8DBE-ADEF77E8EE33}" type="pres">
      <dgm:prSet presAssocID="{9FA46E4A-5773-458E-9986-168AAEDB8B2D}" presName="accent_5" presStyleCnt="0"/>
      <dgm:spPr/>
    </dgm:pt>
    <dgm:pt modelId="{A86E0200-C428-45FC-BDCC-677986F87033}" type="pres">
      <dgm:prSet presAssocID="{9FA46E4A-5773-458E-9986-168AAEDB8B2D}" presName="accentRepeatNode" presStyleLbl="solidFgAcc1" presStyleIdx="4" presStyleCnt="5"/>
      <dgm:spPr/>
    </dgm:pt>
  </dgm:ptLst>
  <dgm:cxnLst>
    <dgm:cxn modelId="{08442502-32DB-4C50-85CF-4DF99EA69C93}" type="presOf" srcId="{CA8ED966-B9DF-4AE9-B052-35D0EB198850}" destId="{F4C93B96-4885-428F-A026-81A71A306B01}" srcOrd="0" destOrd="0" presId="urn:microsoft.com/office/officeart/2008/layout/VerticalCurvedList"/>
    <dgm:cxn modelId="{BA675810-8FF2-4F64-9536-BCE985B9E5B2}" type="presOf" srcId="{EB52FC80-F484-4C32-8907-4E221D418C20}" destId="{F163E79B-179D-45C7-9AD1-B91EB51A29F3}" srcOrd="0" destOrd="0" presId="urn:microsoft.com/office/officeart/2008/layout/VerticalCurvedList"/>
    <dgm:cxn modelId="{93AB1435-E580-4881-BB53-736860CFE6CB}" type="presOf" srcId="{1DC83270-66FB-42F1-96CB-39DCD3C75D0C}" destId="{490D6F38-A7E6-49D0-849A-53E1D5BE331B}" srcOrd="0" destOrd="0" presId="urn:microsoft.com/office/officeart/2008/layout/VerticalCurvedList"/>
    <dgm:cxn modelId="{C3525245-6062-47D3-9D4F-EAFE2762D4BC}" srcId="{7B734006-19B9-478F-B189-D7F878714C90}" destId="{CA8ED966-B9DF-4AE9-B052-35D0EB198850}" srcOrd="0" destOrd="0" parTransId="{86C10CDE-F0AF-450D-8189-C50FAAB5DF05}" sibTransId="{C5DA2A87-83C4-4EEF-A211-7167840D11CF}"/>
    <dgm:cxn modelId="{B2BA634B-F76B-4336-82D5-2D970F11B972}" type="presOf" srcId="{5A7ADCDF-8D1B-479D-8DA5-B17C2C71432E}" destId="{2C0BA0B6-F4C8-4A9C-892F-A5F343660C4E}" srcOrd="0" destOrd="0" presId="urn:microsoft.com/office/officeart/2008/layout/VerticalCurvedList"/>
    <dgm:cxn modelId="{5C5DD459-3D49-469A-856E-7DF1C4A9D9EA}" srcId="{7B734006-19B9-478F-B189-D7F878714C90}" destId="{9FA46E4A-5773-458E-9986-168AAEDB8B2D}" srcOrd="4" destOrd="0" parTransId="{4BADE9E9-4D0A-455A-8614-10B5E48EEA90}" sibTransId="{D4EDEC92-E4D7-48B3-B3C1-BCC822055518}"/>
    <dgm:cxn modelId="{FAD8D06C-0B79-4977-A697-3301DC4F6098}" srcId="{7B734006-19B9-478F-B189-D7F878714C90}" destId="{1DC83270-66FB-42F1-96CB-39DCD3C75D0C}" srcOrd="1" destOrd="0" parTransId="{38468B83-8ACA-4F27-90BA-28D659FD7547}" sibTransId="{14580D3B-B065-423A-969F-824779DABD69}"/>
    <dgm:cxn modelId="{C3DC2D76-E3A0-40C4-8E71-DE35178CA715}" type="presOf" srcId="{7B734006-19B9-478F-B189-D7F878714C90}" destId="{8CA6309A-D14D-4EB5-997D-E9685D09E97F}" srcOrd="0" destOrd="0" presId="urn:microsoft.com/office/officeart/2008/layout/VerticalCurvedList"/>
    <dgm:cxn modelId="{109D9E7A-1D51-48BD-8B09-ECFBF619ACEA}" srcId="{7B734006-19B9-478F-B189-D7F878714C90}" destId="{EB52FC80-F484-4C32-8907-4E221D418C20}" srcOrd="3" destOrd="0" parTransId="{C720CDC2-A9CB-4FDE-A5DF-37C8A52D0520}" sibTransId="{85A17F02-02EC-4343-833C-26439DC38C18}"/>
    <dgm:cxn modelId="{6AA37CE9-9C01-4A31-8DC9-D99DE479C3B3}" type="presOf" srcId="{9FA46E4A-5773-458E-9986-168AAEDB8B2D}" destId="{C309B52B-532D-4492-84DD-1719C5AF8DCD}" srcOrd="0" destOrd="0" presId="urn:microsoft.com/office/officeart/2008/layout/VerticalCurvedList"/>
    <dgm:cxn modelId="{5092C7F5-265F-457D-81B8-DA4C9E36CB17}" srcId="{7B734006-19B9-478F-B189-D7F878714C90}" destId="{5A7ADCDF-8D1B-479D-8DA5-B17C2C71432E}" srcOrd="2" destOrd="0" parTransId="{95D97749-EF4D-4ED6-81D0-40B6D28AFA4D}" sibTransId="{483C39E0-FE50-4719-A251-23D5BB8EDF11}"/>
    <dgm:cxn modelId="{521DDAF5-91FF-44FD-8ABA-EC59A5DA3D04}" type="presOf" srcId="{C5DA2A87-83C4-4EEF-A211-7167840D11CF}" destId="{2465C7DC-9146-4D39-A8FF-D8D4A3CAFD6B}" srcOrd="0" destOrd="0" presId="urn:microsoft.com/office/officeart/2008/layout/VerticalCurvedList"/>
    <dgm:cxn modelId="{D812332C-1E2D-499E-BA72-C6609379520B}" type="presParOf" srcId="{8CA6309A-D14D-4EB5-997D-E9685D09E97F}" destId="{7C2F34D5-0040-4B91-AEB8-EA1A9686E2D4}" srcOrd="0" destOrd="0" presId="urn:microsoft.com/office/officeart/2008/layout/VerticalCurvedList"/>
    <dgm:cxn modelId="{3562A36A-B952-4F73-9C34-4E2FB0BD7BF3}" type="presParOf" srcId="{7C2F34D5-0040-4B91-AEB8-EA1A9686E2D4}" destId="{FD8E2AFE-50CD-4237-91DE-20C411A80600}" srcOrd="0" destOrd="0" presId="urn:microsoft.com/office/officeart/2008/layout/VerticalCurvedList"/>
    <dgm:cxn modelId="{F7B6C601-6585-4A8A-909D-9AA0616EBEDE}" type="presParOf" srcId="{FD8E2AFE-50CD-4237-91DE-20C411A80600}" destId="{4B2E95D9-7CC1-4616-AD90-71EA01CC2EF7}" srcOrd="0" destOrd="0" presId="urn:microsoft.com/office/officeart/2008/layout/VerticalCurvedList"/>
    <dgm:cxn modelId="{4852B143-3322-4EC6-9D1C-9F8BA95D5E6D}" type="presParOf" srcId="{FD8E2AFE-50CD-4237-91DE-20C411A80600}" destId="{2465C7DC-9146-4D39-A8FF-D8D4A3CAFD6B}" srcOrd="1" destOrd="0" presId="urn:microsoft.com/office/officeart/2008/layout/VerticalCurvedList"/>
    <dgm:cxn modelId="{D01A8500-9577-4226-9F12-EC3862339B93}" type="presParOf" srcId="{FD8E2AFE-50CD-4237-91DE-20C411A80600}" destId="{5A08DA18-179A-4FF1-B84A-CAB92AD88158}" srcOrd="2" destOrd="0" presId="urn:microsoft.com/office/officeart/2008/layout/VerticalCurvedList"/>
    <dgm:cxn modelId="{D39CDEBB-7AF8-4575-B584-6A13FAB20E7C}" type="presParOf" srcId="{FD8E2AFE-50CD-4237-91DE-20C411A80600}" destId="{4235DCD8-92A1-4228-99DA-FF473BE04743}" srcOrd="3" destOrd="0" presId="urn:microsoft.com/office/officeart/2008/layout/VerticalCurvedList"/>
    <dgm:cxn modelId="{705A7BBC-D739-4A8B-8138-08AC1CF17AC7}" type="presParOf" srcId="{7C2F34D5-0040-4B91-AEB8-EA1A9686E2D4}" destId="{F4C93B96-4885-428F-A026-81A71A306B01}" srcOrd="1" destOrd="0" presId="urn:microsoft.com/office/officeart/2008/layout/VerticalCurvedList"/>
    <dgm:cxn modelId="{1AD51ABC-D893-48E8-9C5A-F6BFCB00E6D8}" type="presParOf" srcId="{7C2F34D5-0040-4B91-AEB8-EA1A9686E2D4}" destId="{08ECB6F2-18C5-4B45-BEF0-469D21A5FA1E}" srcOrd="2" destOrd="0" presId="urn:microsoft.com/office/officeart/2008/layout/VerticalCurvedList"/>
    <dgm:cxn modelId="{04AD3CA0-D07C-4A59-B298-E01F6B572646}" type="presParOf" srcId="{08ECB6F2-18C5-4B45-BEF0-469D21A5FA1E}" destId="{F026433A-124F-4A1C-9605-36087ADE5C18}" srcOrd="0" destOrd="0" presId="urn:microsoft.com/office/officeart/2008/layout/VerticalCurvedList"/>
    <dgm:cxn modelId="{4CB6F9C1-4908-4EE9-9F87-9309F29C9C56}" type="presParOf" srcId="{7C2F34D5-0040-4B91-AEB8-EA1A9686E2D4}" destId="{490D6F38-A7E6-49D0-849A-53E1D5BE331B}" srcOrd="3" destOrd="0" presId="urn:microsoft.com/office/officeart/2008/layout/VerticalCurvedList"/>
    <dgm:cxn modelId="{BBB42AA7-6225-41C0-A206-B065FA1ED699}" type="presParOf" srcId="{7C2F34D5-0040-4B91-AEB8-EA1A9686E2D4}" destId="{15FED29B-BD7E-4D98-9F98-A0BC71D9DAFE}" srcOrd="4" destOrd="0" presId="urn:microsoft.com/office/officeart/2008/layout/VerticalCurvedList"/>
    <dgm:cxn modelId="{81530A31-B1D2-4E05-AABB-BD18462093BC}" type="presParOf" srcId="{15FED29B-BD7E-4D98-9F98-A0BC71D9DAFE}" destId="{373011FF-7C4F-4766-B7CC-5AE54A035389}" srcOrd="0" destOrd="0" presId="urn:microsoft.com/office/officeart/2008/layout/VerticalCurvedList"/>
    <dgm:cxn modelId="{F63115A6-78DE-456C-994E-BE6501C6A109}" type="presParOf" srcId="{7C2F34D5-0040-4B91-AEB8-EA1A9686E2D4}" destId="{2C0BA0B6-F4C8-4A9C-892F-A5F343660C4E}" srcOrd="5" destOrd="0" presId="urn:microsoft.com/office/officeart/2008/layout/VerticalCurvedList"/>
    <dgm:cxn modelId="{A50B928F-AC4B-4661-B72E-B9069BDBEE0A}" type="presParOf" srcId="{7C2F34D5-0040-4B91-AEB8-EA1A9686E2D4}" destId="{06AA6CF5-6700-4535-8A6D-04FFFF47C0CB}" srcOrd="6" destOrd="0" presId="urn:microsoft.com/office/officeart/2008/layout/VerticalCurvedList"/>
    <dgm:cxn modelId="{08F68C9E-FAC7-4D5C-BE90-EE3C1BF54637}" type="presParOf" srcId="{06AA6CF5-6700-4535-8A6D-04FFFF47C0CB}" destId="{CF74EF96-32D5-4D75-BE22-A8403177C16F}" srcOrd="0" destOrd="0" presId="urn:microsoft.com/office/officeart/2008/layout/VerticalCurvedList"/>
    <dgm:cxn modelId="{66B56C12-36C8-4952-88F3-58CD49AA83A7}" type="presParOf" srcId="{7C2F34D5-0040-4B91-AEB8-EA1A9686E2D4}" destId="{F163E79B-179D-45C7-9AD1-B91EB51A29F3}" srcOrd="7" destOrd="0" presId="urn:microsoft.com/office/officeart/2008/layout/VerticalCurvedList"/>
    <dgm:cxn modelId="{DD681833-DA63-4F60-9F32-42108CB645F9}" type="presParOf" srcId="{7C2F34D5-0040-4B91-AEB8-EA1A9686E2D4}" destId="{E426E0D6-B7B4-46A1-9520-D84275E7EBFB}" srcOrd="8" destOrd="0" presId="urn:microsoft.com/office/officeart/2008/layout/VerticalCurvedList"/>
    <dgm:cxn modelId="{12FAAD10-2E97-4C0A-A8EC-3FC397D0AEEE}" type="presParOf" srcId="{E426E0D6-B7B4-46A1-9520-D84275E7EBFB}" destId="{4810EB99-9C3C-4E70-819E-315716F34B29}" srcOrd="0" destOrd="0" presId="urn:microsoft.com/office/officeart/2008/layout/VerticalCurvedList"/>
    <dgm:cxn modelId="{65AAA4C7-632C-4A57-A801-9CF185581D34}" type="presParOf" srcId="{7C2F34D5-0040-4B91-AEB8-EA1A9686E2D4}" destId="{C309B52B-532D-4492-84DD-1719C5AF8DCD}" srcOrd="9" destOrd="0" presId="urn:microsoft.com/office/officeart/2008/layout/VerticalCurvedList"/>
    <dgm:cxn modelId="{8C4DE7C9-907E-4A5B-A910-B76E99BB9E5D}" type="presParOf" srcId="{7C2F34D5-0040-4B91-AEB8-EA1A9686E2D4}" destId="{A8145E58-4297-41A9-8DBE-ADEF77E8EE33}" srcOrd="10" destOrd="0" presId="urn:microsoft.com/office/officeart/2008/layout/VerticalCurvedList"/>
    <dgm:cxn modelId="{F4032B1A-E6E9-48E9-B5EB-E934B1A9B718}" type="presParOf" srcId="{A8145E58-4297-41A9-8DBE-ADEF77E8EE33}" destId="{A86E0200-C428-45FC-BDCC-677986F8703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57384B7-3209-4D8E-89C4-539D3DAC985D}" type="doc">
      <dgm:prSet loTypeId="urn:microsoft.com/office/officeart/2005/8/layout/cycle2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CO"/>
        </a:p>
      </dgm:t>
    </dgm:pt>
    <dgm:pt modelId="{58E71A36-F127-472E-885C-F9B43593AD48}">
      <dgm:prSet phldrT="[Texto]" custT="1"/>
      <dgm:spPr/>
      <dgm:t>
        <a:bodyPr/>
        <a:lstStyle/>
        <a:p>
          <a:r>
            <a:rPr lang="es-MX" sz="1200" dirty="0"/>
            <a:t>Integridad</a:t>
          </a:r>
          <a:endParaRPr lang="es-CO" sz="1200" dirty="0"/>
        </a:p>
      </dgm:t>
    </dgm:pt>
    <dgm:pt modelId="{D57835D4-4F04-4104-ABC6-08EC4B58BE38}" type="parTrans" cxnId="{DC233BBB-5EE9-4BB1-9EC1-A2AEE0C5E7A7}">
      <dgm:prSet/>
      <dgm:spPr/>
      <dgm:t>
        <a:bodyPr/>
        <a:lstStyle/>
        <a:p>
          <a:endParaRPr lang="es-CO" sz="1200"/>
        </a:p>
      </dgm:t>
    </dgm:pt>
    <dgm:pt modelId="{27DE85CC-F4C3-420F-86E1-C79CDE5611AF}" type="sibTrans" cxnId="{DC233BBB-5EE9-4BB1-9EC1-A2AEE0C5E7A7}">
      <dgm:prSet custT="1"/>
      <dgm:spPr/>
      <dgm:t>
        <a:bodyPr/>
        <a:lstStyle/>
        <a:p>
          <a:endParaRPr lang="es-CO" sz="1200"/>
        </a:p>
      </dgm:t>
    </dgm:pt>
    <dgm:pt modelId="{41C3C4CC-8DE9-40E7-989A-66B3F45C648F}">
      <dgm:prSet phldrT="[Texto]" custT="1"/>
      <dgm:spPr/>
      <dgm:t>
        <a:bodyPr/>
        <a:lstStyle/>
        <a:p>
          <a:r>
            <a:rPr lang="es-MX" sz="1200" dirty="0"/>
            <a:t>Métrica</a:t>
          </a:r>
          <a:endParaRPr lang="es-CO" sz="1200" dirty="0"/>
        </a:p>
      </dgm:t>
    </dgm:pt>
    <dgm:pt modelId="{FD3D79F3-F881-48B9-B090-F04EFFC20776}" type="parTrans" cxnId="{ADAB1629-5E0E-49FE-BC00-24C8BD281FE6}">
      <dgm:prSet/>
      <dgm:spPr/>
      <dgm:t>
        <a:bodyPr/>
        <a:lstStyle/>
        <a:p>
          <a:endParaRPr lang="es-CO" sz="1200"/>
        </a:p>
      </dgm:t>
    </dgm:pt>
    <dgm:pt modelId="{508D59B3-4D03-4412-9247-5CBFDE2B7932}" type="sibTrans" cxnId="{ADAB1629-5E0E-49FE-BC00-24C8BD281FE6}">
      <dgm:prSet custT="1"/>
      <dgm:spPr/>
      <dgm:t>
        <a:bodyPr/>
        <a:lstStyle/>
        <a:p>
          <a:endParaRPr lang="es-CO" sz="1200"/>
        </a:p>
      </dgm:t>
    </dgm:pt>
    <dgm:pt modelId="{88E464FE-F70A-49AA-924B-2536CCDCE446}">
      <dgm:prSet phldrT="[Texto]" custT="1"/>
      <dgm:spPr/>
      <dgm:t>
        <a:bodyPr/>
        <a:lstStyle/>
        <a:p>
          <a:r>
            <a:rPr lang="es-MX" sz="1200" dirty="0"/>
            <a:t>Unicidad</a:t>
          </a:r>
          <a:endParaRPr lang="es-CO" sz="1200" dirty="0"/>
        </a:p>
      </dgm:t>
    </dgm:pt>
    <dgm:pt modelId="{C6EDC2E9-5D63-431E-98D6-267D613C9568}" type="parTrans" cxnId="{16ED93B7-DDDC-4CDF-B511-BF20C8277F74}">
      <dgm:prSet/>
      <dgm:spPr/>
      <dgm:t>
        <a:bodyPr/>
        <a:lstStyle/>
        <a:p>
          <a:endParaRPr lang="es-CO" sz="1200"/>
        </a:p>
      </dgm:t>
    </dgm:pt>
    <dgm:pt modelId="{889663F7-9549-4B5D-A6F1-4BABC7090306}" type="sibTrans" cxnId="{16ED93B7-DDDC-4CDF-B511-BF20C8277F74}">
      <dgm:prSet custT="1"/>
      <dgm:spPr/>
      <dgm:t>
        <a:bodyPr/>
        <a:lstStyle/>
        <a:p>
          <a:endParaRPr lang="es-CO" sz="1200"/>
        </a:p>
      </dgm:t>
    </dgm:pt>
    <dgm:pt modelId="{1E13E527-FA62-414F-BF20-F6298AFF7084}">
      <dgm:prSet phldrT="[Texto]" custT="1"/>
      <dgm:spPr/>
      <dgm:t>
        <a:bodyPr/>
        <a:lstStyle/>
        <a:p>
          <a:r>
            <a:rPr lang="es-MX" sz="1200" dirty="0"/>
            <a:t>Validez</a:t>
          </a:r>
          <a:endParaRPr lang="es-CO" sz="1200" dirty="0"/>
        </a:p>
      </dgm:t>
    </dgm:pt>
    <dgm:pt modelId="{5A4AFF46-560E-4A26-86A2-3DB389668506}" type="parTrans" cxnId="{010887D5-0739-4A6D-BF8D-CC1D0C88E022}">
      <dgm:prSet/>
      <dgm:spPr/>
      <dgm:t>
        <a:bodyPr/>
        <a:lstStyle/>
        <a:p>
          <a:endParaRPr lang="es-CO" sz="1200"/>
        </a:p>
      </dgm:t>
    </dgm:pt>
    <dgm:pt modelId="{4B63B32B-91F2-4712-B235-2ED9D1A88742}" type="sibTrans" cxnId="{010887D5-0739-4A6D-BF8D-CC1D0C88E022}">
      <dgm:prSet custT="1"/>
      <dgm:spPr/>
      <dgm:t>
        <a:bodyPr/>
        <a:lstStyle/>
        <a:p>
          <a:endParaRPr lang="es-CO" sz="1200"/>
        </a:p>
      </dgm:t>
    </dgm:pt>
    <dgm:pt modelId="{712E71BD-95B1-4E2E-A474-989A5E9AF1BD}">
      <dgm:prSet phldrT="[Texto]" custT="1"/>
      <dgm:spPr/>
      <dgm:t>
        <a:bodyPr/>
        <a:lstStyle/>
        <a:p>
          <a:r>
            <a:rPr lang="es-MX" sz="1200" dirty="0"/>
            <a:t>Lógica y razonabilidad</a:t>
          </a:r>
          <a:endParaRPr lang="es-CO" sz="1200" dirty="0"/>
        </a:p>
      </dgm:t>
    </dgm:pt>
    <dgm:pt modelId="{C7924387-A6DD-44EC-9CA4-BACDCFBEA0CD}" type="parTrans" cxnId="{487FCDB8-9D38-4A9A-89CA-530F8AD321CA}">
      <dgm:prSet/>
      <dgm:spPr/>
      <dgm:t>
        <a:bodyPr/>
        <a:lstStyle/>
        <a:p>
          <a:endParaRPr lang="es-CO" sz="1200"/>
        </a:p>
      </dgm:t>
    </dgm:pt>
    <dgm:pt modelId="{F2D96A14-D16A-4FAE-B9D5-3C4E486820A6}" type="sibTrans" cxnId="{487FCDB8-9D38-4A9A-89CA-530F8AD321CA}">
      <dgm:prSet custT="1"/>
      <dgm:spPr/>
      <dgm:t>
        <a:bodyPr/>
        <a:lstStyle/>
        <a:p>
          <a:endParaRPr lang="es-CO" sz="1200"/>
        </a:p>
      </dgm:t>
    </dgm:pt>
    <dgm:pt modelId="{E54F53E0-6FBD-4AC2-B544-FE23C3A10FF2}">
      <dgm:prSet phldrT="[Texto]" custT="1"/>
      <dgm:spPr/>
      <dgm:t>
        <a:bodyPr/>
        <a:lstStyle/>
        <a:p>
          <a:r>
            <a:rPr lang="es-MX" sz="1200" dirty="0"/>
            <a:t>Puntualidad</a:t>
          </a:r>
          <a:endParaRPr lang="es-CO" sz="1200" dirty="0"/>
        </a:p>
      </dgm:t>
    </dgm:pt>
    <dgm:pt modelId="{26579FDE-3B53-47E8-9599-AD9182C4FC9F}" type="parTrans" cxnId="{CF73DBCD-BD36-4F40-BE60-8B0EA5588646}">
      <dgm:prSet/>
      <dgm:spPr/>
      <dgm:t>
        <a:bodyPr/>
        <a:lstStyle/>
        <a:p>
          <a:endParaRPr lang="es-CO" sz="1200"/>
        </a:p>
      </dgm:t>
    </dgm:pt>
    <dgm:pt modelId="{0931712C-9F86-4A7E-A4BD-1F0AE037F2C8}" type="sibTrans" cxnId="{CF73DBCD-BD36-4F40-BE60-8B0EA5588646}">
      <dgm:prSet custT="1"/>
      <dgm:spPr/>
      <dgm:t>
        <a:bodyPr/>
        <a:lstStyle/>
        <a:p>
          <a:endParaRPr lang="es-CO" sz="1200"/>
        </a:p>
      </dgm:t>
    </dgm:pt>
    <dgm:pt modelId="{BDE54CB2-5BA8-48DD-BEE3-2248548D4E47}">
      <dgm:prSet phldrT="[Texto]" custT="1"/>
      <dgm:spPr/>
      <dgm:t>
        <a:bodyPr/>
        <a:lstStyle/>
        <a:p>
          <a:r>
            <a:rPr lang="es-MX" sz="1200" dirty="0"/>
            <a:t>Precisión</a:t>
          </a:r>
          <a:endParaRPr lang="es-CO" sz="1200" dirty="0"/>
        </a:p>
      </dgm:t>
    </dgm:pt>
    <dgm:pt modelId="{C133DE85-1801-4D97-B97E-3463F832D0D8}" type="parTrans" cxnId="{B9E78982-28E4-4211-B653-6FEEA0C32A25}">
      <dgm:prSet/>
      <dgm:spPr/>
      <dgm:t>
        <a:bodyPr/>
        <a:lstStyle/>
        <a:p>
          <a:endParaRPr lang="es-CO" sz="1200"/>
        </a:p>
      </dgm:t>
    </dgm:pt>
    <dgm:pt modelId="{426B322D-DB2A-455A-ABA3-60A994FC63BF}" type="sibTrans" cxnId="{B9E78982-28E4-4211-B653-6FEEA0C32A25}">
      <dgm:prSet custT="1"/>
      <dgm:spPr/>
      <dgm:t>
        <a:bodyPr/>
        <a:lstStyle/>
        <a:p>
          <a:endParaRPr lang="es-CO" sz="1200"/>
        </a:p>
      </dgm:t>
    </dgm:pt>
    <dgm:pt modelId="{67A51F3E-1D6B-440B-9ADA-D3356C97F50C}">
      <dgm:prSet phldrT="[Texto]" custT="1"/>
      <dgm:spPr/>
      <dgm:t>
        <a:bodyPr/>
        <a:lstStyle/>
        <a:p>
          <a:r>
            <a:rPr lang="es-MX" sz="1200" dirty="0"/>
            <a:t>Cobertura</a:t>
          </a:r>
          <a:endParaRPr lang="es-CO" sz="1200" dirty="0"/>
        </a:p>
      </dgm:t>
    </dgm:pt>
    <dgm:pt modelId="{DA87F1FC-C616-4375-B68C-A1AEBAFC353E}" type="parTrans" cxnId="{1233B143-EB10-4579-BEC8-1614C39E053D}">
      <dgm:prSet/>
      <dgm:spPr/>
      <dgm:t>
        <a:bodyPr/>
        <a:lstStyle/>
        <a:p>
          <a:endParaRPr lang="es-CO" sz="1200"/>
        </a:p>
      </dgm:t>
    </dgm:pt>
    <dgm:pt modelId="{DA79C03F-15E0-42F9-B67E-FF5B1B1E7898}" type="sibTrans" cxnId="{1233B143-EB10-4579-BEC8-1614C39E053D}">
      <dgm:prSet custT="1"/>
      <dgm:spPr/>
      <dgm:t>
        <a:bodyPr/>
        <a:lstStyle/>
        <a:p>
          <a:endParaRPr lang="es-CO" sz="1200"/>
        </a:p>
      </dgm:t>
    </dgm:pt>
    <dgm:pt modelId="{1C5A0393-CB70-4AA4-845E-C0B4437DE756}">
      <dgm:prSet phldrT="[Texto]" custT="1"/>
      <dgm:spPr/>
      <dgm:t>
        <a:bodyPr/>
        <a:lstStyle/>
        <a:p>
          <a:r>
            <a:rPr lang="es-MX" sz="1200" dirty="0"/>
            <a:t>Integralidad</a:t>
          </a:r>
          <a:endParaRPr lang="es-CO" sz="1200" dirty="0"/>
        </a:p>
      </dgm:t>
    </dgm:pt>
    <dgm:pt modelId="{851CD0BB-6B0B-47CD-BDCF-0A0136657D1C}" type="parTrans" cxnId="{DFFE5426-B2AC-4488-85FC-C0797D3776D6}">
      <dgm:prSet/>
      <dgm:spPr/>
      <dgm:t>
        <a:bodyPr/>
        <a:lstStyle/>
        <a:p>
          <a:endParaRPr lang="es-CO" sz="1200"/>
        </a:p>
      </dgm:t>
    </dgm:pt>
    <dgm:pt modelId="{099ED9D1-8D1E-4152-8398-066C46E22F4B}" type="sibTrans" cxnId="{DFFE5426-B2AC-4488-85FC-C0797D3776D6}">
      <dgm:prSet custT="1"/>
      <dgm:spPr/>
      <dgm:t>
        <a:bodyPr/>
        <a:lstStyle/>
        <a:p>
          <a:endParaRPr lang="es-CO" sz="1200"/>
        </a:p>
      </dgm:t>
    </dgm:pt>
    <dgm:pt modelId="{84B7F2A5-E183-406F-A82C-8A4D7F52165B}" type="pres">
      <dgm:prSet presAssocID="{757384B7-3209-4D8E-89C4-539D3DAC985D}" presName="cycle" presStyleCnt="0">
        <dgm:presLayoutVars>
          <dgm:dir/>
          <dgm:resizeHandles val="exact"/>
        </dgm:presLayoutVars>
      </dgm:prSet>
      <dgm:spPr/>
    </dgm:pt>
    <dgm:pt modelId="{338BA192-54F0-4C18-859E-A31991F0B070}" type="pres">
      <dgm:prSet presAssocID="{58E71A36-F127-472E-885C-F9B43593AD48}" presName="node" presStyleLbl="node1" presStyleIdx="0" presStyleCnt="9">
        <dgm:presLayoutVars>
          <dgm:bulletEnabled val="1"/>
        </dgm:presLayoutVars>
      </dgm:prSet>
      <dgm:spPr/>
    </dgm:pt>
    <dgm:pt modelId="{A269D6F3-1E19-4364-B1F4-CC1FA895A77C}" type="pres">
      <dgm:prSet presAssocID="{27DE85CC-F4C3-420F-86E1-C79CDE5611AF}" presName="sibTrans" presStyleLbl="sibTrans2D1" presStyleIdx="0" presStyleCnt="9"/>
      <dgm:spPr/>
    </dgm:pt>
    <dgm:pt modelId="{B7E7FC2C-1748-4BC6-8053-13ED0679E780}" type="pres">
      <dgm:prSet presAssocID="{27DE85CC-F4C3-420F-86E1-C79CDE5611AF}" presName="connectorText" presStyleLbl="sibTrans2D1" presStyleIdx="0" presStyleCnt="9"/>
      <dgm:spPr/>
    </dgm:pt>
    <dgm:pt modelId="{ABB23FEC-50CD-4C64-967C-AFB65882BE52}" type="pres">
      <dgm:prSet presAssocID="{41C3C4CC-8DE9-40E7-989A-66B3F45C648F}" presName="node" presStyleLbl="node1" presStyleIdx="1" presStyleCnt="9">
        <dgm:presLayoutVars>
          <dgm:bulletEnabled val="1"/>
        </dgm:presLayoutVars>
      </dgm:prSet>
      <dgm:spPr/>
    </dgm:pt>
    <dgm:pt modelId="{7DEF222E-28B9-457A-A0E4-DE7980D2351D}" type="pres">
      <dgm:prSet presAssocID="{508D59B3-4D03-4412-9247-5CBFDE2B7932}" presName="sibTrans" presStyleLbl="sibTrans2D1" presStyleIdx="1" presStyleCnt="9"/>
      <dgm:spPr/>
    </dgm:pt>
    <dgm:pt modelId="{FAD3EFCD-319B-4F46-9FF6-47162CCCF4BB}" type="pres">
      <dgm:prSet presAssocID="{508D59B3-4D03-4412-9247-5CBFDE2B7932}" presName="connectorText" presStyleLbl="sibTrans2D1" presStyleIdx="1" presStyleCnt="9"/>
      <dgm:spPr/>
    </dgm:pt>
    <dgm:pt modelId="{2A238337-54B7-4D2F-BD5F-6D01409801B5}" type="pres">
      <dgm:prSet presAssocID="{88E464FE-F70A-49AA-924B-2536CCDCE446}" presName="node" presStyleLbl="node1" presStyleIdx="2" presStyleCnt="9">
        <dgm:presLayoutVars>
          <dgm:bulletEnabled val="1"/>
        </dgm:presLayoutVars>
      </dgm:prSet>
      <dgm:spPr/>
    </dgm:pt>
    <dgm:pt modelId="{0F7460AD-C597-48B6-BE0B-E443A405BC90}" type="pres">
      <dgm:prSet presAssocID="{889663F7-9549-4B5D-A6F1-4BABC7090306}" presName="sibTrans" presStyleLbl="sibTrans2D1" presStyleIdx="2" presStyleCnt="9"/>
      <dgm:spPr/>
    </dgm:pt>
    <dgm:pt modelId="{34134382-4224-42A6-8FAD-CF9E473C9712}" type="pres">
      <dgm:prSet presAssocID="{889663F7-9549-4B5D-A6F1-4BABC7090306}" presName="connectorText" presStyleLbl="sibTrans2D1" presStyleIdx="2" presStyleCnt="9"/>
      <dgm:spPr/>
    </dgm:pt>
    <dgm:pt modelId="{25DD9704-151A-433A-9590-1CBF6B6BC5BB}" type="pres">
      <dgm:prSet presAssocID="{1E13E527-FA62-414F-BF20-F6298AFF7084}" presName="node" presStyleLbl="node1" presStyleIdx="3" presStyleCnt="9">
        <dgm:presLayoutVars>
          <dgm:bulletEnabled val="1"/>
        </dgm:presLayoutVars>
      </dgm:prSet>
      <dgm:spPr/>
    </dgm:pt>
    <dgm:pt modelId="{C6D5D33A-26C9-4C0A-8B9E-E3040D4B18C5}" type="pres">
      <dgm:prSet presAssocID="{4B63B32B-91F2-4712-B235-2ED9D1A88742}" presName="sibTrans" presStyleLbl="sibTrans2D1" presStyleIdx="3" presStyleCnt="9"/>
      <dgm:spPr/>
    </dgm:pt>
    <dgm:pt modelId="{73822E0B-97D0-4029-A5C5-BD80DB60435B}" type="pres">
      <dgm:prSet presAssocID="{4B63B32B-91F2-4712-B235-2ED9D1A88742}" presName="connectorText" presStyleLbl="sibTrans2D1" presStyleIdx="3" presStyleCnt="9"/>
      <dgm:spPr/>
    </dgm:pt>
    <dgm:pt modelId="{59DFD75A-ABBE-4593-BEB8-6295DED446D3}" type="pres">
      <dgm:prSet presAssocID="{712E71BD-95B1-4E2E-A474-989A5E9AF1BD}" presName="node" presStyleLbl="node1" presStyleIdx="4" presStyleCnt="9" custScaleX="138393" custScaleY="117733">
        <dgm:presLayoutVars>
          <dgm:bulletEnabled val="1"/>
        </dgm:presLayoutVars>
      </dgm:prSet>
      <dgm:spPr/>
    </dgm:pt>
    <dgm:pt modelId="{32106B6D-A65B-4335-B062-6E8AE8CDECC7}" type="pres">
      <dgm:prSet presAssocID="{F2D96A14-D16A-4FAE-B9D5-3C4E486820A6}" presName="sibTrans" presStyleLbl="sibTrans2D1" presStyleIdx="4" presStyleCnt="9"/>
      <dgm:spPr/>
    </dgm:pt>
    <dgm:pt modelId="{671E61D2-1AC9-4886-A7E9-FD8FDCBE968F}" type="pres">
      <dgm:prSet presAssocID="{F2D96A14-D16A-4FAE-B9D5-3C4E486820A6}" presName="connectorText" presStyleLbl="sibTrans2D1" presStyleIdx="4" presStyleCnt="9"/>
      <dgm:spPr/>
    </dgm:pt>
    <dgm:pt modelId="{B9E0A58B-C32C-46E8-A8F9-7AE92D4081F2}" type="pres">
      <dgm:prSet presAssocID="{E54F53E0-6FBD-4AC2-B544-FE23C3A10FF2}" presName="node" presStyleLbl="node1" presStyleIdx="5" presStyleCnt="9" custScaleX="120567" custScaleY="117286">
        <dgm:presLayoutVars>
          <dgm:bulletEnabled val="1"/>
        </dgm:presLayoutVars>
      </dgm:prSet>
      <dgm:spPr/>
    </dgm:pt>
    <dgm:pt modelId="{DEF8976C-A903-4730-82C0-81DEDAD7D7E0}" type="pres">
      <dgm:prSet presAssocID="{0931712C-9F86-4A7E-A4BD-1F0AE037F2C8}" presName="sibTrans" presStyleLbl="sibTrans2D1" presStyleIdx="5" presStyleCnt="9"/>
      <dgm:spPr/>
    </dgm:pt>
    <dgm:pt modelId="{5B9CB714-DBF6-4C9B-B46A-B24D3CAF42AE}" type="pres">
      <dgm:prSet presAssocID="{0931712C-9F86-4A7E-A4BD-1F0AE037F2C8}" presName="connectorText" presStyleLbl="sibTrans2D1" presStyleIdx="5" presStyleCnt="9"/>
      <dgm:spPr/>
    </dgm:pt>
    <dgm:pt modelId="{1CDB7B8F-B611-4BF6-B11A-FD2812CA2131}" type="pres">
      <dgm:prSet presAssocID="{BDE54CB2-5BA8-48DD-BEE3-2248548D4E47}" presName="node" presStyleLbl="node1" presStyleIdx="6" presStyleCnt="9">
        <dgm:presLayoutVars>
          <dgm:bulletEnabled val="1"/>
        </dgm:presLayoutVars>
      </dgm:prSet>
      <dgm:spPr/>
    </dgm:pt>
    <dgm:pt modelId="{091CA0CF-FD45-496F-95B2-7E4FF97DBF14}" type="pres">
      <dgm:prSet presAssocID="{426B322D-DB2A-455A-ABA3-60A994FC63BF}" presName="sibTrans" presStyleLbl="sibTrans2D1" presStyleIdx="6" presStyleCnt="9"/>
      <dgm:spPr/>
    </dgm:pt>
    <dgm:pt modelId="{E30FFAA5-74A2-4ACE-9E84-FF810300B910}" type="pres">
      <dgm:prSet presAssocID="{426B322D-DB2A-455A-ABA3-60A994FC63BF}" presName="connectorText" presStyleLbl="sibTrans2D1" presStyleIdx="6" presStyleCnt="9"/>
      <dgm:spPr/>
    </dgm:pt>
    <dgm:pt modelId="{F2202F1D-82A2-4F89-ADC1-9E71A37CB685}" type="pres">
      <dgm:prSet presAssocID="{67A51F3E-1D6B-440B-9ADA-D3356C97F50C}" presName="node" presStyleLbl="node1" presStyleIdx="7" presStyleCnt="9">
        <dgm:presLayoutVars>
          <dgm:bulletEnabled val="1"/>
        </dgm:presLayoutVars>
      </dgm:prSet>
      <dgm:spPr/>
    </dgm:pt>
    <dgm:pt modelId="{3EB9C8E1-A218-41D5-9F9E-E1EF0597377C}" type="pres">
      <dgm:prSet presAssocID="{DA79C03F-15E0-42F9-B67E-FF5B1B1E7898}" presName="sibTrans" presStyleLbl="sibTrans2D1" presStyleIdx="7" presStyleCnt="9"/>
      <dgm:spPr/>
    </dgm:pt>
    <dgm:pt modelId="{91CD6EFF-71AE-4B1B-9413-DB08E084CD22}" type="pres">
      <dgm:prSet presAssocID="{DA79C03F-15E0-42F9-B67E-FF5B1B1E7898}" presName="connectorText" presStyleLbl="sibTrans2D1" presStyleIdx="7" presStyleCnt="9"/>
      <dgm:spPr/>
    </dgm:pt>
    <dgm:pt modelId="{CF538EBA-2D7B-4E5B-BDF7-C5BB374447D6}" type="pres">
      <dgm:prSet presAssocID="{1C5A0393-CB70-4AA4-845E-C0B4437DE756}" presName="node" presStyleLbl="node1" presStyleIdx="8" presStyleCnt="9" custScaleX="115739" custScaleY="110125">
        <dgm:presLayoutVars>
          <dgm:bulletEnabled val="1"/>
        </dgm:presLayoutVars>
      </dgm:prSet>
      <dgm:spPr/>
    </dgm:pt>
    <dgm:pt modelId="{C655FC7F-0C75-42C3-9A28-F2709A939990}" type="pres">
      <dgm:prSet presAssocID="{099ED9D1-8D1E-4152-8398-066C46E22F4B}" presName="sibTrans" presStyleLbl="sibTrans2D1" presStyleIdx="8" presStyleCnt="9"/>
      <dgm:spPr/>
    </dgm:pt>
    <dgm:pt modelId="{CB394E22-C292-4B3E-97C9-F9D082E7F3DE}" type="pres">
      <dgm:prSet presAssocID="{099ED9D1-8D1E-4152-8398-066C46E22F4B}" presName="connectorText" presStyleLbl="sibTrans2D1" presStyleIdx="8" presStyleCnt="9"/>
      <dgm:spPr/>
    </dgm:pt>
  </dgm:ptLst>
  <dgm:cxnLst>
    <dgm:cxn modelId="{E020A008-C6EE-49DD-8A68-239C81356C6E}" type="presOf" srcId="{1C5A0393-CB70-4AA4-845E-C0B4437DE756}" destId="{CF538EBA-2D7B-4E5B-BDF7-C5BB374447D6}" srcOrd="0" destOrd="0" presId="urn:microsoft.com/office/officeart/2005/8/layout/cycle2"/>
    <dgm:cxn modelId="{96116F0A-37B6-41A3-BBF8-25F7EF53855C}" type="presOf" srcId="{41C3C4CC-8DE9-40E7-989A-66B3F45C648F}" destId="{ABB23FEC-50CD-4C64-967C-AFB65882BE52}" srcOrd="0" destOrd="0" presId="urn:microsoft.com/office/officeart/2005/8/layout/cycle2"/>
    <dgm:cxn modelId="{34AF941C-ECB2-4DF7-AE94-48B2D24F1FF3}" type="presOf" srcId="{DA79C03F-15E0-42F9-B67E-FF5B1B1E7898}" destId="{91CD6EFF-71AE-4B1B-9413-DB08E084CD22}" srcOrd="1" destOrd="0" presId="urn:microsoft.com/office/officeart/2005/8/layout/cycle2"/>
    <dgm:cxn modelId="{DFFE5426-B2AC-4488-85FC-C0797D3776D6}" srcId="{757384B7-3209-4D8E-89C4-539D3DAC985D}" destId="{1C5A0393-CB70-4AA4-845E-C0B4437DE756}" srcOrd="8" destOrd="0" parTransId="{851CD0BB-6B0B-47CD-BDCF-0A0136657D1C}" sibTransId="{099ED9D1-8D1E-4152-8398-066C46E22F4B}"/>
    <dgm:cxn modelId="{ADAB1629-5E0E-49FE-BC00-24C8BD281FE6}" srcId="{757384B7-3209-4D8E-89C4-539D3DAC985D}" destId="{41C3C4CC-8DE9-40E7-989A-66B3F45C648F}" srcOrd="1" destOrd="0" parTransId="{FD3D79F3-F881-48B9-B090-F04EFFC20776}" sibTransId="{508D59B3-4D03-4412-9247-5CBFDE2B7932}"/>
    <dgm:cxn modelId="{D8333429-06D5-46F7-80B1-3328C474B013}" type="presOf" srcId="{0931712C-9F86-4A7E-A4BD-1F0AE037F2C8}" destId="{DEF8976C-A903-4730-82C0-81DEDAD7D7E0}" srcOrd="0" destOrd="0" presId="urn:microsoft.com/office/officeart/2005/8/layout/cycle2"/>
    <dgm:cxn modelId="{05015C2D-5E73-49A4-B1AC-77D3D24CFE06}" type="presOf" srcId="{27DE85CC-F4C3-420F-86E1-C79CDE5611AF}" destId="{A269D6F3-1E19-4364-B1F4-CC1FA895A77C}" srcOrd="0" destOrd="0" presId="urn:microsoft.com/office/officeart/2005/8/layout/cycle2"/>
    <dgm:cxn modelId="{94B58138-1F6A-41E5-80FB-4E10FA71E52C}" type="presOf" srcId="{426B322D-DB2A-455A-ABA3-60A994FC63BF}" destId="{091CA0CF-FD45-496F-95B2-7E4FF97DBF14}" srcOrd="0" destOrd="0" presId="urn:microsoft.com/office/officeart/2005/8/layout/cycle2"/>
    <dgm:cxn modelId="{1233B143-EB10-4579-BEC8-1614C39E053D}" srcId="{757384B7-3209-4D8E-89C4-539D3DAC985D}" destId="{67A51F3E-1D6B-440B-9ADA-D3356C97F50C}" srcOrd="7" destOrd="0" parTransId="{DA87F1FC-C616-4375-B68C-A1AEBAFC353E}" sibTransId="{DA79C03F-15E0-42F9-B67E-FF5B1B1E7898}"/>
    <dgm:cxn modelId="{9E1FCE4A-5842-417B-8FF7-F0D92F109232}" type="presOf" srcId="{88E464FE-F70A-49AA-924B-2536CCDCE446}" destId="{2A238337-54B7-4D2F-BD5F-6D01409801B5}" srcOrd="0" destOrd="0" presId="urn:microsoft.com/office/officeart/2005/8/layout/cycle2"/>
    <dgm:cxn modelId="{2851615A-9679-4F60-9E53-1D0A66FAE3D5}" type="presOf" srcId="{712E71BD-95B1-4E2E-A474-989A5E9AF1BD}" destId="{59DFD75A-ABBE-4593-BEB8-6295DED446D3}" srcOrd="0" destOrd="0" presId="urn:microsoft.com/office/officeart/2005/8/layout/cycle2"/>
    <dgm:cxn modelId="{4CA2E95A-8EA9-4C7C-A8EF-383C95D84B71}" type="presOf" srcId="{4B63B32B-91F2-4712-B235-2ED9D1A88742}" destId="{C6D5D33A-26C9-4C0A-8B9E-E3040D4B18C5}" srcOrd="0" destOrd="0" presId="urn:microsoft.com/office/officeart/2005/8/layout/cycle2"/>
    <dgm:cxn modelId="{F7721F61-D72B-4891-8E1F-A9EDE133213D}" type="presOf" srcId="{BDE54CB2-5BA8-48DD-BEE3-2248548D4E47}" destId="{1CDB7B8F-B611-4BF6-B11A-FD2812CA2131}" srcOrd="0" destOrd="0" presId="urn:microsoft.com/office/officeart/2005/8/layout/cycle2"/>
    <dgm:cxn modelId="{490FEE65-6144-4998-83AF-75F7A9A50A56}" type="presOf" srcId="{508D59B3-4D03-4412-9247-5CBFDE2B7932}" destId="{7DEF222E-28B9-457A-A0E4-DE7980D2351D}" srcOrd="0" destOrd="0" presId="urn:microsoft.com/office/officeart/2005/8/layout/cycle2"/>
    <dgm:cxn modelId="{B9E78982-28E4-4211-B653-6FEEA0C32A25}" srcId="{757384B7-3209-4D8E-89C4-539D3DAC985D}" destId="{BDE54CB2-5BA8-48DD-BEE3-2248548D4E47}" srcOrd="6" destOrd="0" parTransId="{C133DE85-1801-4D97-B97E-3463F832D0D8}" sibTransId="{426B322D-DB2A-455A-ABA3-60A994FC63BF}"/>
    <dgm:cxn modelId="{EB76A885-2517-47EC-95AF-C5A496003C78}" type="presOf" srcId="{E54F53E0-6FBD-4AC2-B544-FE23C3A10FF2}" destId="{B9E0A58B-C32C-46E8-A8F9-7AE92D4081F2}" srcOrd="0" destOrd="0" presId="urn:microsoft.com/office/officeart/2005/8/layout/cycle2"/>
    <dgm:cxn modelId="{879AAA89-EF30-4E88-969A-C652083E3796}" type="presOf" srcId="{F2D96A14-D16A-4FAE-B9D5-3C4E486820A6}" destId="{32106B6D-A65B-4335-B062-6E8AE8CDECC7}" srcOrd="0" destOrd="0" presId="urn:microsoft.com/office/officeart/2005/8/layout/cycle2"/>
    <dgm:cxn modelId="{35412D97-9B02-469E-ACE0-57790E6BF54C}" type="presOf" srcId="{099ED9D1-8D1E-4152-8398-066C46E22F4B}" destId="{C655FC7F-0C75-42C3-9A28-F2709A939990}" srcOrd="0" destOrd="0" presId="urn:microsoft.com/office/officeart/2005/8/layout/cycle2"/>
    <dgm:cxn modelId="{711B239C-0468-414A-A721-65C1251392DE}" type="presOf" srcId="{508D59B3-4D03-4412-9247-5CBFDE2B7932}" destId="{FAD3EFCD-319B-4F46-9FF6-47162CCCF4BB}" srcOrd="1" destOrd="0" presId="urn:microsoft.com/office/officeart/2005/8/layout/cycle2"/>
    <dgm:cxn modelId="{B5A717A0-E402-4CC8-B470-D71AFA8712E5}" type="presOf" srcId="{F2D96A14-D16A-4FAE-B9D5-3C4E486820A6}" destId="{671E61D2-1AC9-4886-A7E9-FD8FDCBE968F}" srcOrd="1" destOrd="0" presId="urn:microsoft.com/office/officeart/2005/8/layout/cycle2"/>
    <dgm:cxn modelId="{13C656A7-C6FB-4D2B-A1B8-23342C6E4FE9}" type="presOf" srcId="{1E13E527-FA62-414F-BF20-F6298AFF7084}" destId="{25DD9704-151A-433A-9590-1CBF6B6BC5BB}" srcOrd="0" destOrd="0" presId="urn:microsoft.com/office/officeart/2005/8/layout/cycle2"/>
    <dgm:cxn modelId="{5EA451AA-D127-4A4D-8F94-3BD42DB5948A}" type="presOf" srcId="{426B322D-DB2A-455A-ABA3-60A994FC63BF}" destId="{E30FFAA5-74A2-4ACE-9E84-FF810300B910}" srcOrd="1" destOrd="0" presId="urn:microsoft.com/office/officeart/2005/8/layout/cycle2"/>
    <dgm:cxn modelId="{2E5B58AA-5C97-4FC8-8B42-4C0980611416}" type="presOf" srcId="{0931712C-9F86-4A7E-A4BD-1F0AE037F2C8}" destId="{5B9CB714-DBF6-4C9B-B46A-B24D3CAF42AE}" srcOrd="1" destOrd="0" presId="urn:microsoft.com/office/officeart/2005/8/layout/cycle2"/>
    <dgm:cxn modelId="{10BEABAD-7255-4E02-9B88-A69AB5CCC355}" type="presOf" srcId="{4B63B32B-91F2-4712-B235-2ED9D1A88742}" destId="{73822E0B-97D0-4029-A5C5-BD80DB60435B}" srcOrd="1" destOrd="0" presId="urn:microsoft.com/office/officeart/2005/8/layout/cycle2"/>
    <dgm:cxn modelId="{16ED93B7-DDDC-4CDF-B511-BF20C8277F74}" srcId="{757384B7-3209-4D8E-89C4-539D3DAC985D}" destId="{88E464FE-F70A-49AA-924B-2536CCDCE446}" srcOrd="2" destOrd="0" parTransId="{C6EDC2E9-5D63-431E-98D6-267D613C9568}" sibTransId="{889663F7-9549-4B5D-A6F1-4BABC7090306}"/>
    <dgm:cxn modelId="{487FCDB8-9D38-4A9A-89CA-530F8AD321CA}" srcId="{757384B7-3209-4D8E-89C4-539D3DAC985D}" destId="{712E71BD-95B1-4E2E-A474-989A5E9AF1BD}" srcOrd="4" destOrd="0" parTransId="{C7924387-A6DD-44EC-9CA4-BACDCFBEA0CD}" sibTransId="{F2D96A14-D16A-4FAE-B9D5-3C4E486820A6}"/>
    <dgm:cxn modelId="{DC233BBB-5EE9-4BB1-9EC1-A2AEE0C5E7A7}" srcId="{757384B7-3209-4D8E-89C4-539D3DAC985D}" destId="{58E71A36-F127-472E-885C-F9B43593AD48}" srcOrd="0" destOrd="0" parTransId="{D57835D4-4F04-4104-ABC6-08EC4B58BE38}" sibTransId="{27DE85CC-F4C3-420F-86E1-C79CDE5611AF}"/>
    <dgm:cxn modelId="{511F7ABF-5A34-4361-B1C9-99CA30F2DCD0}" type="presOf" srcId="{889663F7-9549-4B5D-A6F1-4BABC7090306}" destId="{34134382-4224-42A6-8FAD-CF9E473C9712}" srcOrd="1" destOrd="0" presId="urn:microsoft.com/office/officeart/2005/8/layout/cycle2"/>
    <dgm:cxn modelId="{4A8CEAC3-E98C-4884-B6A0-9BB444ABBB9D}" type="presOf" srcId="{757384B7-3209-4D8E-89C4-539D3DAC985D}" destId="{84B7F2A5-E183-406F-A82C-8A4D7F52165B}" srcOrd="0" destOrd="0" presId="urn:microsoft.com/office/officeart/2005/8/layout/cycle2"/>
    <dgm:cxn modelId="{072605CD-96DD-4CFD-9181-8DC1F033D5FE}" type="presOf" srcId="{58E71A36-F127-472E-885C-F9B43593AD48}" destId="{338BA192-54F0-4C18-859E-A31991F0B070}" srcOrd="0" destOrd="0" presId="urn:microsoft.com/office/officeart/2005/8/layout/cycle2"/>
    <dgm:cxn modelId="{CF73DBCD-BD36-4F40-BE60-8B0EA5588646}" srcId="{757384B7-3209-4D8E-89C4-539D3DAC985D}" destId="{E54F53E0-6FBD-4AC2-B544-FE23C3A10FF2}" srcOrd="5" destOrd="0" parTransId="{26579FDE-3B53-47E8-9599-AD9182C4FC9F}" sibTransId="{0931712C-9F86-4A7E-A4BD-1F0AE037F2C8}"/>
    <dgm:cxn modelId="{010887D5-0739-4A6D-BF8D-CC1D0C88E022}" srcId="{757384B7-3209-4D8E-89C4-539D3DAC985D}" destId="{1E13E527-FA62-414F-BF20-F6298AFF7084}" srcOrd="3" destOrd="0" parTransId="{5A4AFF46-560E-4A26-86A2-3DB389668506}" sibTransId="{4B63B32B-91F2-4712-B235-2ED9D1A88742}"/>
    <dgm:cxn modelId="{9B1634E2-E7A6-4B6B-AEEB-72B34F61EE7A}" type="presOf" srcId="{27DE85CC-F4C3-420F-86E1-C79CDE5611AF}" destId="{B7E7FC2C-1748-4BC6-8053-13ED0679E780}" srcOrd="1" destOrd="0" presId="urn:microsoft.com/office/officeart/2005/8/layout/cycle2"/>
    <dgm:cxn modelId="{C5D45EE3-F026-4E2B-AE47-EF3FFF0C02FF}" type="presOf" srcId="{099ED9D1-8D1E-4152-8398-066C46E22F4B}" destId="{CB394E22-C292-4B3E-97C9-F9D082E7F3DE}" srcOrd="1" destOrd="0" presId="urn:microsoft.com/office/officeart/2005/8/layout/cycle2"/>
    <dgm:cxn modelId="{B26484E9-B07C-4074-AECA-00B97740E436}" type="presOf" srcId="{67A51F3E-1D6B-440B-9ADA-D3356C97F50C}" destId="{F2202F1D-82A2-4F89-ADC1-9E71A37CB685}" srcOrd="0" destOrd="0" presId="urn:microsoft.com/office/officeart/2005/8/layout/cycle2"/>
    <dgm:cxn modelId="{CF896AF2-4702-44F5-AFBB-B821120E5B4E}" type="presOf" srcId="{889663F7-9549-4B5D-A6F1-4BABC7090306}" destId="{0F7460AD-C597-48B6-BE0B-E443A405BC90}" srcOrd="0" destOrd="0" presId="urn:microsoft.com/office/officeart/2005/8/layout/cycle2"/>
    <dgm:cxn modelId="{AFECEFF6-A8AC-44E1-B23C-6962953458AB}" type="presOf" srcId="{DA79C03F-15E0-42F9-B67E-FF5B1B1E7898}" destId="{3EB9C8E1-A218-41D5-9F9E-E1EF0597377C}" srcOrd="0" destOrd="0" presId="urn:microsoft.com/office/officeart/2005/8/layout/cycle2"/>
    <dgm:cxn modelId="{72CFA502-CBAA-40FF-923C-D83414FBD773}" type="presParOf" srcId="{84B7F2A5-E183-406F-A82C-8A4D7F52165B}" destId="{338BA192-54F0-4C18-859E-A31991F0B070}" srcOrd="0" destOrd="0" presId="urn:microsoft.com/office/officeart/2005/8/layout/cycle2"/>
    <dgm:cxn modelId="{186D84C6-85F0-4883-A925-9A808195665C}" type="presParOf" srcId="{84B7F2A5-E183-406F-A82C-8A4D7F52165B}" destId="{A269D6F3-1E19-4364-B1F4-CC1FA895A77C}" srcOrd="1" destOrd="0" presId="urn:microsoft.com/office/officeart/2005/8/layout/cycle2"/>
    <dgm:cxn modelId="{986479A2-953B-4B9D-AD11-DF03DDC426F7}" type="presParOf" srcId="{A269D6F3-1E19-4364-B1F4-CC1FA895A77C}" destId="{B7E7FC2C-1748-4BC6-8053-13ED0679E780}" srcOrd="0" destOrd="0" presId="urn:microsoft.com/office/officeart/2005/8/layout/cycle2"/>
    <dgm:cxn modelId="{A412AC95-E850-4C78-A2C5-78F9C13D7CF0}" type="presParOf" srcId="{84B7F2A5-E183-406F-A82C-8A4D7F52165B}" destId="{ABB23FEC-50CD-4C64-967C-AFB65882BE52}" srcOrd="2" destOrd="0" presId="urn:microsoft.com/office/officeart/2005/8/layout/cycle2"/>
    <dgm:cxn modelId="{4B0F4002-8B17-46F1-B518-E88AC79D012C}" type="presParOf" srcId="{84B7F2A5-E183-406F-A82C-8A4D7F52165B}" destId="{7DEF222E-28B9-457A-A0E4-DE7980D2351D}" srcOrd="3" destOrd="0" presId="urn:microsoft.com/office/officeart/2005/8/layout/cycle2"/>
    <dgm:cxn modelId="{1CE6A9A6-D17B-4CD6-9AE0-C5C6551FE14F}" type="presParOf" srcId="{7DEF222E-28B9-457A-A0E4-DE7980D2351D}" destId="{FAD3EFCD-319B-4F46-9FF6-47162CCCF4BB}" srcOrd="0" destOrd="0" presId="urn:microsoft.com/office/officeart/2005/8/layout/cycle2"/>
    <dgm:cxn modelId="{DA45610C-3C59-4C43-B25F-8716924D0189}" type="presParOf" srcId="{84B7F2A5-E183-406F-A82C-8A4D7F52165B}" destId="{2A238337-54B7-4D2F-BD5F-6D01409801B5}" srcOrd="4" destOrd="0" presId="urn:microsoft.com/office/officeart/2005/8/layout/cycle2"/>
    <dgm:cxn modelId="{EBAC59D1-C555-4B98-8762-6DB59D45D05C}" type="presParOf" srcId="{84B7F2A5-E183-406F-A82C-8A4D7F52165B}" destId="{0F7460AD-C597-48B6-BE0B-E443A405BC90}" srcOrd="5" destOrd="0" presId="urn:microsoft.com/office/officeart/2005/8/layout/cycle2"/>
    <dgm:cxn modelId="{F1AB533C-1346-4B1C-801B-D0A1491E1542}" type="presParOf" srcId="{0F7460AD-C597-48B6-BE0B-E443A405BC90}" destId="{34134382-4224-42A6-8FAD-CF9E473C9712}" srcOrd="0" destOrd="0" presId="urn:microsoft.com/office/officeart/2005/8/layout/cycle2"/>
    <dgm:cxn modelId="{7B3070D5-E732-4288-A3D3-5FB958974136}" type="presParOf" srcId="{84B7F2A5-E183-406F-A82C-8A4D7F52165B}" destId="{25DD9704-151A-433A-9590-1CBF6B6BC5BB}" srcOrd="6" destOrd="0" presId="urn:microsoft.com/office/officeart/2005/8/layout/cycle2"/>
    <dgm:cxn modelId="{22B38AB0-3808-4E4B-8364-D8C82D7915D2}" type="presParOf" srcId="{84B7F2A5-E183-406F-A82C-8A4D7F52165B}" destId="{C6D5D33A-26C9-4C0A-8B9E-E3040D4B18C5}" srcOrd="7" destOrd="0" presId="urn:microsoft.com/office/officeart/2005/8/layout/cycle2"/>
    <dgm:cxn modelId="{D2B5A5F8-6C8D-4CEB-A4F1-A5F2680B0777}" type="presParOf" srcId="{C6D5D33A-26C9-4C0A-8B9E-E3040D4B18C5}" destId="{73822E0B-97D0-4029-A5C5-BD80DB60435B}" srcOrd="0" destOrd="0" presId="urn:microsoft.com/office/officeart/2005/8/layout/cycle2"/>
    <dgm:cxn modelId="{908BE00A-78C7-4994-972C-5734286A40FA}" type="presParOf" srcId="{84B7F2A5-E183-406F-A82C-8A4D7F52165B}" destId="{59DFD75A-ABBE-4593-BEB8-6295DED446D3}" srcOrd="8" destOrd="0" presId="urn:microsoft.com/office/officeart/2005/8/layout/cycle2"/>
    <dgm:cxn modelId="{DD2B1C00-C42C-4BA6-BE84-AC76F095992C}" type="presParOf" srcId="{84B7F2A5-E183-406F-A82C-8A4D7F52165B}" destId="{32106B6D-A65B-4335-B062-6E8AE8CDECC7}" srcOrd="9" destOrd="0" presId="urn:microsoft.com/office/officeart/2005/8/layout/cycle2"/>
    <dgm:cxn modelId="{F0BC73E5-9931-46EB-9595-AE53A291A522}" type="presParOf" srcId="{32106B6D-A65B-4335-B062-6E8AE8CDECC7}" destId="{671E61D2-1AC9-4886-A7E9-FD8FDCBE968F}" srcOrd="0" destOrd="0" presId="urn:microsoft.com/office/officeart/2005/8/layout/cycle2"/>
    <dgm:cxn modelId="{6F747317-7357-461C-AF5B-1C44C1B85B33}" type="presParOf" srcId="{84B7F2A5-E183-406F-A82C-8A4D7F52165B}" destId="{B9E0A58B-C32C-46E8-A8F9-7AE92D4081F2}" srcOrd="10" destOrd="0" presId="urn:microsoft.com/office/officeart/2005/8/layout/cycle2"/>
    <dgm:cxn modelId="{002733BA-9D43-4C34-A1E5-082F22E54986}" type="presParOf" srcId="{84B7F2A5-E183-406F-A82C-8A4D7F52165B}" destId="{DEF8976C-A903-4730-82C0-81DEDAD7D7E0}" srcOrd="11" destOrd="0" presId="urn:microsoft.com/office/officeart/2005/8/layout/cycle2"/>
    <dgm:cxn modelId="{DDF798F4-D8F8-44B7-8F9F-3CD042F8836C}" type="presParOf" srcId="{DEF8976C-A903-4730-82C0-81DEDAD7D7E0}" destId="{5B9CB714-DBF6-4C9B-B46A-B24D3CAF42AE}" srcOrd="0" destOrd="0" presId="urn:microsoft.com/office/officeart/2005/8/layout/cycle2"/>
    <dgm:cxn modelId="{A9C69323-56AE-408B-BCD7-4F850E24E69B}" type="presParOf" srcId="{84B7F2A5-E183-406F-A82C-8A4D7F52165B}" destId="{1CDB7B8F-B611-4BF6-B11A-FD2812CA2131}" srcOrd="12" destOrd="0" presId="urn:microsoft.com/office/officeart/2005/8/layout/cycle2"/>
    <dgm:cxn modelId="{5D613AB8-3529-4760-A545-EED0F52F043F}" type="presParOf" srcId="{84B7F2A5-E183-406F-A82C-8A4D7F52165B}" destId="{091CA0CF-FD45-496F-95B2-7E4FF97DBF14}" srcOrd="13" destOrd="0" presId="urn:microsoft.com/office/officeart/2005/8/layout/cycle2"/>
    <dgm:cxn modelId="{548C6C56-56D2-46E0-A3CA-DD5044E3F434}" type="presParOf" srcId="{091CA0CF-FD45-496F-95B2-7E4FF97DBF14}" destId="{E30FFAA5-74A2-4ACE-9E84-FF810300B910}" srcOrd="0" destOrd="0" presId="urn:microsoft.com/office/officeart/2005/8/layout/cycle2"/>
    <dgm:cxn modelId="{CD6B6590-2433-45DE-9F9E-B5014A2BD12E}" type="presParOf" srcId="{84B7F2A5-E183-406F-A82C-8A4D7F52165B}" destId="{F2202F1D-82A2-4F89-ADC1-9E71A37CB685}" srcOrd="14" destOrd="0" presId="urn:microsoft.com/office/officeart/2005/8/layout/cycle2"/>
    <dgm:cxn modelId="{4B13D823-1AF0-4A77-8192-0341840A4BF4}" type="presParOf" srcId="{84B7F2A5-E183-406F-A82C-8A4D7F52165B}" destId="{3EB9C8E1-A218-41D5-9F9E-E1EF0597377C}" srcOrd="15" destOrd="0" presId="urn:microsoft.com/office/officeart/2005/8/layout/cycle2"/>
    <dgm:cxn modelId="{4D5969D8-91B2-4159-AD1B-87CBA2E3A169}" type="presParOf" srcId="{3EB9C8E1-A218-41D5-9F9E-E1EF0597377C}" destId="{91CD6EFF-71AE-4B1B-9413-DB08E084CD22}" srcOrd="0" destOrd="0" presId="urn:microsoft.com/office/officeart/2005/8/layout/cycle2"/>
    <dgm:cxn modelId="{BA00F9ED-D9F2-4BA0-8752-816F28EAE68F}" type="presParOf" srcId="{84B7F2A5-E183-406F-A82C-8A4D7F52165B}" destId="{CF538EBA-2D7B-4E5B-BDF7-C5BB374447D6}" srcOrd="16" destOrd="0" presId="urn:microsoft.com/office/officeart/2005/8/layout/cycle2"/>
    <dgm:cxn modelId="{16515398-135E-47A6-A36D-D5439F84C22F}" type="presParOf" srcId="{84B7F2A5-E183-406F-A82C-8A4D7F52165B}" destId="{C655FC7F-0C75-42C3-9A28-F2709A939990}" srcOrd="17" destOrd="0" presId="urn:microsoft.com/office/officeart/2005/8/layout/cycle2"/>
    <dgm:cxn modelId="{9F9C0569-9093-46C6-A9B0-9DD46C08C222}" type="presParOf" srcId="{C655FC7F-0C75-42C3-9A28-F2709A939990}" destId="{CB394E22-C292-4B3E-97C9-F9D082E7F3DE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0BF5AC-7E5C-47A5-B92E-C817FE1C1A85}">
      <dsp:nvSpPr>
        <dsp:cNvPr id="0" name=""/>
        <dsp:cNvSpPr/>
      </dsp:nvSpPr>
      <dsp:spPr>
        <a:xfrm>
          <a:off x="337055" y="2648"/>
          <a:ext cx="2286045" cy="1371627"/>
        </a:xfrm>
        <a:prstGeom prst="rect">
          <a:avLst/>
        </a:prstGeom>
        <a:solidFill>
          <a:srgbClr val="92D05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0" kern="1200" dirty="0"/>
            <a:t>Entradas</a:t>
          </a:r>
          <a:endParaRPr lang="es-CO" sz="3000" kern="1200" dirty="0"/>
        </a:p>
      </dsp:txBody>
      <dsp:txXfrm>
        <a:off x="337055" y="2648"/>
        <a:ext cx="2286045" cy="1371627"/>
      </dsp:txXfrm>
    </dsp:sp>
    <dsp:sp modelId="{8320F686-6059-44F6-83F3-BC87BC2F7166}">
      <dsp:nvSpPr>
        <dsp:cNvPr id="0" name=""/>
        <dsp:cNvSpPr/>
      </dsp:nvSpPr>
      <dsp:spPr>
        <a:xfrm>
          <a:off x="2851704" y="2648"/>
          <a:ext cx="2286045" cy="1371627"/>
        </a:xfrm>
        <a:prstGeom prst="rect">
          <a:avLst/>
        </a:prstGeom>
        <a:solidFill>
          <a:srgbClr val="7B8C0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0" kern="1200" dirty="0"/>
            <a:t>Salidas</a:t>
          </a:r>
          <a:endParaRPr lang="es-CO" sz="3000" kern="1200" dirty="0"/>
        </a:p>
      </dsp:txBody>
      <dsp:txXfrm>
        <a:off x="2851704" y="2648"/>
        <a:ext cx="2286045" cy="1371627"/>
      </dsp:txXfrm>
    </dsp:sp>
    <dsp:sp modelId="{7A992D33-2DB4-49F7-BA1D-6B782B6809C7}">
      <dsp:nvSpPr>
        <dsp:cNvPr id="0" name=""/>
        <dsp:cNvSpPr/>
      </dsp:nvSpPr>
      <dsp:spPr>
        <a:xfrm>
          <a:off x="5366354" y="2648"/>
          <a:ext cx="2286045" cy="1371627"/>
        </a:xfrm>
        <a:prstGeom prst="rect">
          <a:avLst/>
        </a:prstGeom>
        <a:solidFill>
          <a:srgbClr val="E2BB0D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0" kern="1200" dirty="0"/>
            <a:t>Tiempo de Respuesta</a:t>
          </a:r>
          <a:endParaRPr lang="es-CO" sz="3000" kern="1200" dirty="0"/>
        </a:p>
      </dsp:txBody>
      <dsp:txXfrm>
        <a:off x="5366354" y="2648"/>
        <a:ext cx="2286045" cy="1371627"/>
      </dsp:txXfrm>
    </dsp:sp>
    <dsp:sp modelId="{F39A12C4-72EB-4BF8-B28B-3733519EE1F9}">
      <dsp:nvSpPr>
        <dsp:cNvPr id="0" name=""/>
        <dsp:cNvSpPr/>
      </dsp:nvSpPr>
      <dsp:spPr>
        <a:xfrm>
          <a:off x="337055" y="1602880"/>
          <a:ext cx="2286045" cy="1371627"/>
        </a:xfrm>
        <a:prstGeom prst="rect">
          <a:avLst/>
        </a:prstGeom>
        <a:solidFill>
          <a:srgbClr val="679D3F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0" kern="1200" dirty="0"/>
            <a:t>Capacidad</a:t>
          </a:r>
          <a:endParaRPr lang="es-CO" sz="3000" kern="1200" dirty="0"/>
        </a:p>
      </dsp:txBody>
      <dsp:txXfrm>
        <a:off x="337055" y="1602880"/>
        <a:ext cx="2286045" cy="1371627"/>
      </dsp:txXfrm>
    </dsp:sp>
    <dsp:sp modelId="{EEFCF64C-68CC-4DB5-AFD2-50EAC412C50F}">
      <dsp:nvSpPr>
        <dsp:cNvPr id="0" name=""/>
        <dsp:cNvSpPr/>
      </dsp:nvSpPr>
      <dsp:spPr>
        <a:xfrm>
          <a:off x="2851704" y="1602880"/>
          <a:ext cx="2286045" cy="1371627"/>
        </a:xfrm>
        <a:prstGeom prst="rect">
          <a:avLst/>
        </a:prstGeom>
        <a:solidFill>
          <a:schemeClr val="accent2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0" kern="1200" dirty="0"/>
            <a:t>Satisfacción del usuario</a:t>
          </a:r>
          <a:endParaRPr lang="es-CO" sz="3000" kern="1200" dirty="0"/>
        </a:p>
      </dsp:txBody>
      <dsp:txXfrm>
        <a:off x="2851704" y="1602880"/>
        <a:ext cx="2286045" cy="1371627"/>
      </dsp:txXfrm>
    </dsp:sp>
    <dsp:sp modelId="{9127E00D-0AEA-4E44-98D9-6E841A98DC57}">
      <dsp:nvSpPr>
        <dsp:cNvPr id="0" name=""/>
        <dsp:cNvSpPr/>
      </dsp:nvSpPr>
      <dsp:spPr>
        <a:xfrm>
          <a:off x="5366354" y="1602880"/>
          <a:ext cx="2286045" cy="1371627"/>
        </a:xfrm>
        <a:prstGeom prst="rect">
          <a:avLst/>
        </a:prstGeom>
        <a:solidFill>
          <a:srgbClr val="6BB919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0" kern="1200" dirty="0"/>
            <a:t>Tasa de errores</a:t>
          </a:r>
          <a:endParaRPr lang="es-CO" sz="3000" kern="1200" dirty="0"/>
        </a:p>
      </dsp:txBody>
      <dsp:txXfrm>
        <a:off x="5366354" y="1602880"/>
        <a:ext cx="2286045" cy="1371627"/>
      </dsp:txXfrm>
    </dsp:sp>
    <dsp:sp modelId="{38C0CAD3-509A-414E-9B3A-87580ECBBC23}">
      <dsp:nvSpPr>
        <dsp:cNvPr id="0" name=""/>
        <dsp:cNvSpPr/>
      </dsp:nvSpPr>
      <dsp:spPr>
        <a:xfrm>
          <a:off x="2851704" y="3203112"/>
          <a:ext cx="2286045" cy="137162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0" kern="1200" dirty="0"/>
            <a:t>Carga de trabajo</a:t>
          </a:r>
          <a:endParaRPr lang="es-CO" sz="3000" kern="1200" dirty="0"/>
        </a:p>
      </dsp:txBody>
      <dsp:txXfrm>
        <a:off x="2851704" y="3203112"/>
        <a:ext cx="2286045" cy="13716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5B1031-27EB-490A-8D03-39A049154555}">
      <dsp:nvSpPr>
        <dsp:cNvPr id="0" name=""/>
        <dsp:cNvSpPr/>
      </dsp:nvSpPr>
      <dsp:spPr>
        <a:xfrm rot="5400000">
          <a:off x="-241895" y="242545"/>
          <a:ext cx="1612635" cy="1128844"/>
        </a:xfrm>
        <a:prstGeom prst="chevron">
          <a:avLst/>
        </a:prstGeom>
        <a:solidFill>
          <a:srgbClr val="9F9E31">
            <a:alpha val="90000"/>
          </a:srgb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Eficiencia</a:t>
          </a:r>
          <a:endParaRPr lang="es-CO" sz="1800" kern="1200" dirty="0"/>
        </a:p>
      </dsp:txBody>
      <dsp:txXfrm rot="-5400000">
        <a:off x="1" y="565071"/>
        <a:ext cx="1128844" cy="483791"/>
      </dsp:txXfrm>
    </dsp:sp>
    <dsp:sp modelId="{969A413B-0D33-4E70-B831-AF5BBFEFEF10}">
      <dsp:nvSpPr>
        <dsp:cNvPr id="0" name=""/>
        <dsp:cNvSpPr/>
      </dsp:nvSpPr>
      <dsp:spPr>
        <a:xfrm rot="5400000">
          <a:off x="3226201" y="-2096706"/>
          <a:ext cx="1048212" cy="524292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MX" sz="1600" kern="1200" dirty="0"/>
            <a:t>    Uso racional de los recursos disponibles para el logro de resultados, esto implica que se utilice solo lo necesario para un producto u objetivo en particular.</a:t>
          </a:r>
          <a:endParaRPr lang="es-CO" sz="1600" kern="1200" dirty="0"/>
        </a:p>
      </dsp:txBody>
      <dsp:txXfrm rot="-5400000">
        <a:off x="1128845" y="51819"/>
        <a:ext cx="5191757" cy="945874"/>
      </dsp:txXfrm>
    </dsp:sp>
    <dsp:sp modelId="{C794A3D7-325D-436E-BAD8-427C267A1864}">
      <dsp:nvSpPr>
        <dsp:cNvPr id="0" name=""/>
        <dsp:cNvSpPr/>
      </dsp:nvSpPr>
      <dsp:spPr>
        <a:xfrm rot="5400000">
          <a:off x="-241895" y="1661101"/>
          <a:ext cx="1612635" cy="1128844"/>
        </a:xfrm>
        <a:prstGeom prst="chevron">
          <a:avLst/>
        </a:prstGeom>
        <a:solidFill>
          <a:srgbClr val="CCCC00">
            <a:alpha val="70000"/>
          </a:srgb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Eficacia</a:t>
          </a:r>
          <a:endParaRPr lang="es-CO" sz="1800" kern="1200" dirty="0"/>
        </a:p>
      </dsp:txBody>
      <dsp:txXfrm rot="-5400000">
        <a:off x="1" y="1983627"/>
        <a:ext cx="1128844" cy="483791"/>
      </dsp:txXfrm>
    </dsp:sp>
    <dsp:sp modelId="{3C63ABD6-78FA-4B01-A024-BB4CC5C7FD24}">
      <dsp:nvSpPr>
        <dsp:cNvPr id="0" name=""/>
        <dsp:cNvSpPr/>
      </dsp:nvSpPr>
      <dsp:spPr>
        <a:xfrm rot="5400000">
          <a:off x="3226201" y="-678150"/>
          <a:ext cx="1048212" cy="524292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MX" sz="1600" kern="1200" dirty="0"/>
            <a:t>    Grado de logro de objetivos y resultados planificados que cumplen con las expectativas de los grupos de valor e interés y las características planificadas del producto o servicio.</a:t>
          </a:r>
          <a:endParaRPr lang="es-CO" sz="1600" kern="1200" dirty="0"/>
        </a:p>
      </dsp:txBody>
      <dsp:txXfrm rot="-5400000">
        <a:off x="1128845" y="1470375"/>
        <a:ext cx="5191757" cy="945874"/>
      </dsp:txXfrm>
    </dsp:sp>
    <dsp:sp modelId="{F7D2EDD4-E613-4A6C-8D18-E42B44B3CE2A}">
      <dsp:nvSpPr>
        <dsp:cNvPr id="0" name=""/>
        <dsp:cNvSpPr/>
      </dsp:nvSpPr>
      <dsp:spPr>
        <a:xfrm rot="5400000">
          <a:off x="-241895" y="3079657"/>
          <a:ext cx="1612635" cy="1128844"/>
        </a:xfrm>
        <a:prstGeom prst="chevron">
          <a:avLst/>
        </a:prstGeom>
        <a:solidFill>
          <a:srgbClr val="438403">
            <a:alpha val="50000"/>
          </a:srgb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Efectividad</a:t>
          </a:r>
          <a:endParaRPr lang="es-CO" sz="1800" kern="1200" dirty="0"/>
        </a:p>
      </dsp:txBody>
      <dsp:txXfrm rot="-5400000">
        <a:off x="1" y="3402183"/>
        <a:ext cx="1128844" cy="483791"/>
      </dsp:txXfrm>
    </dsp:sp>
    <dsp:sp modelId="{F53DE366-5CA2-4FA6-8A75-5964802C3F33}">
      <dsp:nvSpPr>
        <dsp:cNvPr id="0" name=""/>
        <dsp:cNvSpPr/>
      </dsp:nvSpPr>
      <dsp:spPr>
        <a:xfrm rot="5400000">
          <a:off x="3226201" y="740404"/>
          <a:ext cx="1048212" cy="524292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MX" sz="1600" kern="1200" dirty="0"/>
            <a:t>    Grado de impacto o mejora que genera el logro del objetivo o resultado en los grupos de valor o partes interesadas.</a:t>
          </a:r>
          <a:endParaRPr lang="es-CO" sz="1600" kern="1200" dirty="0"/>
        </a:p>
      </dsp:txBody>
      <dsp:txXfrm rot="-5400000">
        <a:off x="1128845" y="2888930"/>
        <a:ext cx="5191757" cy="9458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E3E5A1-57B8-4499-B4FE-D2000E5DFD04}">
      <dsp:nvSpPr>
        <dsp:cNvPr id="0" name=""/>
        <dsp:cNvSpPr/>
      </dsp:nvSpPr>
      <dsp:spPr>
        <a:xfrm>
          <a:off x="2807867" y="2175854"/>
          <a:ext cx="1131283" cy="1131283"/>
        </a:xfrm>
        <a:prstGeom prst="ellipse">
          <a:avLst/>
        </a:prstGeom>
        <a:solidFill>
          <a:srgbClr val="3D643D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kern="1200" dirty="0"/>
            <a:t>Indicador de proceso</a:t>
          </a:r>
          <a:endParaRPr lang="es-CO" sz="1400" b="1" kern="1200" dirty="0"/>
        </a:p>
      </dsp:txBody>
      <dsp:txXfrm>
        <a:off x="2973540" y="2341527"/>
        <a:ext cx="799937" cy="799937"/>
      </dsp:txXfrm>
    </dsp:sp>
    <dsp:sp modelId="{9BB155D4-DC03-44C5-A97E-6A01218D617D}">
      <dsp:nvSpPr>
        <dsp:cNvPr id="0" name=""/>
        <dsp:cNvSpPr/>
      </dsp:nvSpPr>
      <dsp:spPr>
        <a:xfrm rot="16200000">
          <a:off x="2862940" y="1650263"/>
          <a:ext cx="1021139" cy="30041"/>
        </a:xfrm>
        <a:custGeom>
          <a:avLst/>
          <a:gdLst/>
          <a:ahLst/>
          <a:cxnLst/>
          <a:rect l="0" t="0" r="0" b="0"/>
          <a:pathLst>
            <a:path>
              <a:moveTo>
                <a:pt x="0" y="15020"/>
              </a:moveTo>
              <a:lnTo>
                <a:pt x="1021139" y="15020"/>
              </a:lnTo>
            </a:path>
          </a:pathLst>
        </a:custGeom>
        <a:noFill/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500" kern="1200"/>
        </a:p>
      </dsp:txBody>
      <dsp:txXfrm>
        <a:off x="3347981" y="1639755"/>
        <a:ext cx="51056" cy="51056"/>
      </dsp:txXfrm>
    </dsp:sp>
    <dsp:sp modelId="{4B2F629E-B98E-4721-BB9A-124648E14502}">
      <dsp:nvSpPr>
        <dsp:cNvPr id="0" name=""/>
        <dsp:cNvSpPr/>
      </dsp:nvSpPr>
      <dsp:spPr>
        <a:xfrm>
          <a:off x="2807867" y="23430"/>
          <a:ext cx="1131283" cy="1131283"/>
        </a:xfrm>
        <a:prstGeom prst="ellipse">
          <a:avLst/>
        </a:prstGeom>
        <a:solidFill>
          <a:srgbClr val="92D050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/>
            <a:t>Medible</a:t>
          </a:r>
          <a:endParaRPr lang="es-CO" sz="1600" b="1" kern="1200" dirty="0"/>
        </a:p>
      </dsp:txBody>
      <dsp:txXfrm>
        <a:off x="2973540" y="189103"/>
        <a:ext cx="799937" cy="799937"/>
      </dsp:txXfrm>
    </dsp:sp>
    <dsp:sp modelId="{D0811B47-24D4-4DCD-97D3-F03C17069D39}">
      <dsp:nvSpPr>
        <dsp:cNvPr id="0" name=""/>
        <dsp:cNvSpPr/>
      </dsp:nvSpPr>
      <dsp:spPr>
        <a:xfrm rot="18600000">
          <a:off x="3554715" y="1902049"/>
          <a:ext cx="1021139" cy="30041"/>
        </a:xfrm>
        <a:custGeom>
          <a:avLst/>
          <a:gdLst/>
          <a:ahLst/>
          <a:cxnLst/>
          <a:rect l="0" t="0" r="0" b="0"/>
          <a:pathLst>
            <a:path>
              <a:moveTo>
                <a:pt x="0" y="15020"/>
              </a:moveTo>
              <a:lnTo>
                <a:pt x="1021139" y="15020"/>
              </a:lnTo>
            </a:path>
          </a:pathLst>
        </a:custGeom>
        <a:noFill/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500" kern="1200"/>
        </a:p>
      </dsp:txBody>
      <dsp:txXfrm>
        <a:off x="4039757" y="1891541"/>
        <a:ext cx="51056" cy="51056"/>
      </dsp:txXfrm>
    </dsp:sp>
    <dsp:sp modelId="{70F8ACAB-0AFE-47EC-B391-14168F8D06A9}">
      <dsp:nvSpPr>
        <dsp:cNvPr id="0" name=""/>
        <dsp:cNvSpPr/>
      </dsp:nvSpPr>
      <dsp:spPr>
        <a:xfrm>
          <a:off x="4191419" y="527001"/>
          <a:ext cx="1131283" cy="1131283"/>
        </a:xfrm>
        <a:prstGeom prst="ellipse">
          <a:avLst/>
        </a:prstGeom>
        <a:solidFill>
          <a:srgbClr val="FFC000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/>
            <a:t>Válido</a:t>
          </a:r>
          <a:endParaRPr lang="es-CO" sz="1600" b="1" kern="1200" dirty="0"/>
        </a:p>
      </dsp:txBody>
      <dsp:txXfrm>
        <a:off x="4357092" y="692674"/>
        <a:ext cx="799937" cy="799937"/>
      </dsp:txXfrm>
    </dsp:sp>
    <dsp:sp modelId="{37CE943C-1797-4FBA-BC20-66266AD1BF10}">
      <dsp:nvSpPr>
        <dsp:cNvPr id="0" name=""/>
        <dsp:cNvSpPr/>
      </dsp:nvSpPr>
      <dsp:spPr>
        <a:xfrm rot="21000000">
          <a:off x="3923024" y="2542143"/>
          <a:ext cx="991768" cy="30041"/>
        </a:xfrm>
        <a:custGeom>
          <a:avLst/>
          <a:gdLst/>
          <a:ahLst/>
          <a:cxnLst/>
          <a:rect l="0" t="0" r="0" b="0"/>
          <a:pathLst>
            <a:path>
              <a:moveTo>
                <a:pt x="0" y="15020"/>
              </a:moveTo>
              <a:lnTo>
                <a:pt x="991768" y="15020"/>
              </a:lnTo>
            </a:path>
          </a:pathLst>
        </a:custGeom>
        <a:noFill/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500" kern="1200"/>
        </a:p>
      </dsp:txBody>
      <dsp:txXfrm>
        <a:off x="4394114" y="2532369"/>
        <a:ext cx="49588" cy="49588"/>
      </dsp:txXfrm>
    </dsp:sp>
    <dsp:sp modelId="{EDA2C027-9D11-4DDC-84FA-DC4549EC29BD}">
      <dsp:nvSpPr>
        <dsp:cNvPr id="0" name=""/>
        <dsp:cNvSpPr/>
      </dsp:nvSpPr>
      <dsp:spPr>
        <a:xfrm>
          <a:off x="4896345" y="1824947"/>
          <a:ext cx="1193776" cy="1085568"/>
        </a:xfrm>
        <a:prstGeom prst="ellipse">
          <a:avLst/>
        </a:prstGeom>
        <a:solidFill>
          <a:srgbClr val="9F9E31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kern="1200" dirty="0"/>
            <a:t>Confiable</a:t>
          </a:r>
          <a:endParaRPr lang="es-CO" sz="1400" b="1" kern="1200" dirty="0"/>
        </a:p>
      </dsp:txBody>
      <dsp:txXfrm>
        <a:off x="5071169" y="1983925"/>
        <a:ext cx="844128" cy="767612"/>
      </dsp:txXfrm>
    </dsp:sp>
    <dsp:sp modelId="{CC2A78C9-DDB8-4F6A-A039-C728241C17A0}">
      <dsp:nvSpPr>
        <dsp:cNvPr id="0" name=""/>
        <dsp:cNvSpPr/>
      </dsp:nvSpPr>
      <dsp:spPr>
        <a:xfrm rot="1800000">
          <a:off x="3794966" y="3264581"/>
          <a:ext cx="1021139" cy="30041"/>
        </a:xfrm>
        <a:custGeom>
          <a:avLst/>
          <a:gdLst/>
          <a:ahLst/>
          <a:cxnLst/>
          <a:rect l="0" t="0" r="0" b="0"/>
          <a:pathLst>
            <a:path>
              <a:moveTo>
                <a:pt x="0" y="15020"/>
              </a:moveTo>
              <a:lnTo>
                <a:pt x="1021139" y="15020"/>
              </a:lnTo>
            </a:path>
          </a:pathLst>
        </a:custGeom>
        <a:noFill/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500" kern="1200"/>
        </a:p>
      </dsp:txBody>
      <dsp:txXfrm>
        <a:off x="4280008" y="3254073"/>
        <a:ext cx="51056" cy="51056"/>
      </dsp:txXfrm>
    </dsp:sp>
    <dsp:sp modelId="{1EE70BE5-100B-4197-BFFB-4B277210B593}">
      <dsp:nvSpPr>
        <dsp:cNvPr id="0" name=""/>
        <dsp:cNvSpPr/>
      </dsp:nvSpPr>
      <dsp:spPr>
        <a:xfrm>
          <a:off x="4671921" y="3252065"/>
          <a:ext cx="1131283" cy="1131283"/>
        </a:xfrm>
        <a:prstGeom prst="ellipse">
          <a:avLst/>
        </a:prstGeom>
        <a:solidFill>
          <a:srgbClr val="5F9B5F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Específico</a:t>
          </a:r>
          <a:endParaRPr lang="es-CO" sz="1200" kern="1200" dirty="0"/>
        </a:p>
      </dsp:txBody>
      <dsp:txXfrm>
        <a:off x="4837594" y="3417738"/>
        <a:ext cx="799937" cy="799937"/>
      </dsp:txXfrm>
    </dsp:sp>
    <dsp:sp modelId="{0DB8C429-7C3C-408C-874D-7FBCDBBD4342}">
      <dsp:nvSpPr>
        <dsp:cNvPr id="0" name=""/>
        <dsp:cNvSpPr/>
      </dsp:nvSpPr>
      <dsp:spPr>
        <a:xfrm rot="4200000">
          <a:off x="3231696" y="3736825"/>
          <a:ext cx="1019101" cy="30041"/>
        </a:xfrm>
        <a:custGeom>
          <a:avLst/>
          <a:gdLst/>
          <a:ahLst/>
          <a:cxnLst/>
          <a:rect l="0" t="0" r="0" b="0"/>
          <a:pathLst>
            <a:path>
              <a:moveTo>
                <a:pt x="0" y="15020"/>
              </a:moveTo>
              <a:lnTo>
                <a:pt x="1019101" y="15020"/>
              </a:lnTo>
            </a:path>
          </a:pathLst>
        </a:custGeom>
        <a:noFill/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500" kern="1200"/>
        </a:p>
      </dsp:txBody>
      <dsp:txXfrm>
        <a:off x="3715769" y="3726368"/>
        <a:ext cx="50955" cy="50955"/>
      </dsp:txXfrm>
    </dsp:sp>
    <dsp:sp modelId="{C9AAD471-96A9-4D86-87D2-7A926A5B6D2E}">
      <dsp:nvSpPr>
        <dsp:cNvPr id="0" name=""/>
        <dsp:cNvSpPr/>
      </dsp:nvSpPr>
      <dsp:spPr>
        <a:xfrm>
          <a:off x="3525866" y="4198470"/>
          <a:ext cx="1167632" cy="1131283"/>
        </a:xfrm>
        <a:prstGeom prst="ellipse">
          <a:avLst/>
        </a:prstGeom>
        <a:solidFill>
          <a:srgbClr val="CCCC00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/>
            <a:t>Sensible</a:t>
          </a:r>
          <a:endParaRPr lang="es-CO" sz="1600" b="1" kern="1200" dirty="0"/>
        </a:p>
      </dsp:txBody>
      <dsp:txXfrm>
        <a:off x="3696862" y="4364143"/>
        <a:ext cx="825640" cy="799937"/>
      </dsp:txXfrm>
    </dsp:sp>
    <dsp:sp modelId="{A2665EFE-7314-4ECB-93D6-8CE17369835F}">
      <dsp:nvSpPr>
        <dsp:cNvPr id="0" name=""/>
        <dsp:cNvSpPr/>
      </dsp:nvSpPr>
      <dsp:spPr>
        <a:xfrm rot="6649464">
          <a:off x="2516132" y="3707703"/>
          <a:ext cx="968330" cy="30041"/>
        </a:xfrm>
        <a:custGeom>
          <a:avLst/>
          <a:gdLst/>
          <a:ahLst/>
          <a:cxnLst/>
          <a:rect l="0" t="0" r="0" b="0"/>
          <a:pathLst>
            <a:path>
              <a:moveTo>
                <a:pt x="0" y="15020"/>
              </a:moveTo>
              <a:lnTo>
                <a:pt x="968330" y="15020"/>
              </a:lnTo>
            </a:path>
          </a:pathLst>
        </a:custGeom>
        <a:noFill/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500" kern="1200"/>
        </a:p>
      </dsp:txBody>
      <dsp:txXfrm rot="10800000">
        <a:off x="2976089" y="3698515"/>
        <a:ext cx="48416" cy="48416"/>
      </dsp:txXfrm>
    </dsp:sp>
    <dsp:sp modelId="{35BEFC91-F5A6-416E-81EB-1436F6AF6DAF}">
      <dsp:nvSpPr>
        <dsp:cNvPr id="0" name=""/>
        <dsp:cNvSpPr/>
      </dsp:nvSpPr>
      <dsp:spPr>
        <a:xfrm>
          <a:off x="2032634" y="4141377"/>
          <a:ext cx="1186569" cy="1131283"/>
        </a:xfrm>
        <a:prstGeom prst="ellipse">
          <a:avLst/>
        </a:prstGeom>
        <a:solidFill>
          <a:srgbClr val="CCCC00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kern="1200" dirty="0"/>
            <a:t>Accesible</a:t>
          </a:r>
          <a:endParaRPr lang="es-CO" sz="1400" b="1" kern="1200" dirty="0"/>
        </a:p>
      </dsp:txBody>
      <dsp:txXfrm>
        <a:off x="2206403" y="4307050"/>
        <a:ext cx="839031" cy="799937"/>
      </dsp:txXfrm>
    </dsp:sp>
    <dsp:sp modelId="{38921D06-516C-47A3-8D7F-46804830C824}">
      <dsp:nvSpPr>
        <dsp:cNvPr id="0" name=""/>
        <dsp:cNvSpPr/>
      </dsp:nvSpPr>
      <dsp:spPr>
        <a:xfrm rot="9000000">
          <a:off x="1930913" y="3264581"/>
          <a:ext cx="1021139" cy="30041"/>
        </a:xfrm>
        <a:custGeom>
          <a:avLst/>
          <a:gdLst/>
          <a:ahLst/>
          <a:cxnLst/>
          <a:rect l="0" t="0" r="0" b="0"/>
          <a:pathLst>
            <a:path>
              <a:moveTo>
                <a:pt x="0" y="15020"/>
              </a:moveTo>
              <a:lnTo>
                <a:pt x="1021139" y="15020"/>
              </a:lnTo>
            </a:path>
          </a:pathLst>
        </a:custGeom>
        <a:noFill/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500" kern="1200"/>
        </a:p>
      </dsp:txBody>
      <dsp:txXfrm rot="10800000">
        <a:off x="2415954" y="3254073"/>
        <a:ext cx="51056" cy="51056"/>
      </dsp:txXfrm>
    </dsp:sp>
    <dsp:sp modelId="{CCFD61DB-BC99-4CC8-99D6-8C988844E921}">
      <dsp:nvSpPr>
        <dsp:cNvPr id="0" name=""/>
        <dsp:cNvSpPr/>
      </dsp:nvSpPr>
      <dsp:spPr>
        <a:xfrm>
          <a:off x="943814" y="3252065"/>
          <a:ext cx="1131283" cy="1131283"/>
        </a:xfrm>
        <a:prstGeom prst="ellipse">
          <a:avLst/>
        </a:prstGeom>
        <a:solidFill>
          <a:srgbClr val="5F9B5F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/>
            <a:t>Sencillo</a:t>
          </a:r>
          <a:endParaRPr lang="es-CO" sz="1600" b="1" kern="1200" dirty="0"/>
        </a:p>
      </dsp:txBody>
      <dsp:txXfrm>
        <a:off x="1109487" y="3417738"/>
        <a:ext cx="799937" cy="799937"/>
      </dsp:txXfrm>
    </dsp:sp>
    <dsp:sp modelId="{D0A81D75-CC1B-4BAC-AFD0-2EB1FEF43B66}">
      <dsp:nvSpPr>
        <dsp:cNvPr id="0" name=""/>
        <dsp:cNvSpPr/>
      </dsp:nvSpPr>
      <dsp:spPr>
        <a:xfrm rot="11400000">
          <a:off x="1803078" y="2539592"/>
          <a:ext cx="1021139" cy="30041"/>
        </a:xfrm>
        <a:custGeom>
          <a:avLst/>
          <a:gdLst/>
          <a:ahLst/>
          <a:cxnLst/>
          <a:rect l="0" t="0" r="0" b="0"/>
          <a:pathLst>
            <a:path>
              <a:moveTo>
                <a:pt x="0" y="15020"/>
              </a:moveTo>
              <a:lnTo>
                <a:pt x="1021139" y="15020"/>
              </a:lnTo>
            </a:path>
          </a:pathLst>
        </a:custGeom>
        <a:noFill/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500" kern="1200"/>
        </a:p>
      </dsp:txBody>
      <dsp:txXfrm rot="10800000">
        <a:off x="2288119" y="2529085"/>
        <a:ext cx="51056" cy="51056"/>
      </dsp:txXfrm>
    </dsp:sp>
    <dsp:sp modelId="{7A3B56CE-0C82-4D3F-9AC2-2142E7DB8845}">
      <dsp:nvSpPr>
        <dsp:cNvPr id="0" name=""/>
        <dsp:cNvSpPr/>
      </dsp:nvSpPr>
      <dsp:spPr>
        <a:xfrm>
          <a:off x="688144" y="1802089"/>
          <a:ext cx="1131283" cy="1131283"/>
        </a:xfrm>
        <a:prstGeom prst="ellipse">
          <a:avLst/>
        </a:prstGeom>
        <a:solidFill>
          <a:srgbClr val="9F9E31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/>
            <a:t>Unívoco</a:t>
          </a:r>
          <a:endParaRPr lang="es-CO" sz="1600" b="1" kern="1200" dirty="0"/>
        </a:p>
      </dsp:txBody>
      <dsp:txXfrm>
        <a:off x="853817" y="1967762"/>
        <a:ext cx="799937" cy="799937"/>
      </dsp:txXfrm>
    </dsp:sp>
    <dsp:sp modelId="{8B629FD6-BB07-43FE-940F-A889E7010528}">
      <dsp:nvSpPr>
        <dsp:cNvPr id="0" name=""/>
        <dsp:cNvSpPr/>
      </dsp:nvSpPr>
      <dsp:spPr>
        <a:xfrm rot="13856160">
          <a:off x="2134880" y="1867118"/>
          <a:ext cx="1082290" cy="30041"/>
        </a:xfrm>
        <a:custGeom>
          <a:avLst/>
          <a:gdLst/>
          <a:ahLst/>
          <a:cxnLst/>
          <a:rect l="0" t="0" r="0" b="0"/>
          <a:pathLst>
            <a:path>
              <a:moveTo>
                <a:pt x="0" y="15020"/>
              </a:moveTo>
              <a:lnTo>
                <a:pt x="1082290" y="15020"/>
              </a:lnTo>
            </a:path>
          </a:pathLst>
        </a:custGeom>
        <a:noFill/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500" kern="1200"/>
        </a:p>
      </dsp:txBody>
      <dsp:txXfrm rot="10800000">
        <a:off x="2648968" y="1855082"/>
        <a:ext cx="54114" cy="54114"/>
      </dsp:txXfrm>
    </dsp:sp>
    <dsp:sp modelId="{0C1B4761-4957-45BD-93D4-E0246791B6FE}">
      <dsp:nvSpPr>
        <dsp:cNvPr id="0" name=""/>
        <dsp:cNvSpPr/>
      </dsp:nvSpPr>
      <dsp:spPr>
        <a:xfrm>
          <a:off x="1412899" y="457140"/>
          <a:ext cx="1131283" cy="1131283"/>
        </a:xfrm>
        <a:prstGeom prst="ellipse">
          <a:avLst/>
        </a:prstGeom>
        <a:solidFill>
          <a:srgbClr val="FFC000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900" b="1" kern="1200" dirty="0"/>
            <a:t>Independiente</a:t>
          </a:r>
          <a:endParaRPr lang="es-CO" sz="900" b="1" kern="1200" dirty="0"/>
        </a:p>
      </dsp:txBody>
      <dsp:txXfrm>
        <a:off x="1578572" y="622813"/>
        <a:ext cx="799937" cy="79993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A786FD-DDDB-47A5-A99E-4087E66FBAF4}">
      <dsp:nvSpPr>
        <dsp:cNvPr id="0" name=""/>
        <dsp:cNvSpPr/>
      </dsp:nvSpPr>
      <dsp:spPr>
        <a:xfrm>
          <a:off x="1467" y="0"/>
          <a:ext cx="1439891" cy="337185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500" kern="1200">
              <a:latin typeface="Verdana" panose="020B0604030504040204" pitchFamily="34" charset="0"/>
              <a:ea typeface="Verdana" panose="020B0604030504040204" pitchFamily="34" charset="0"/>
            </a:rPr>
            <a:t>Unidad de medida</a:t>
          </a:r>
        </a:p>
      </dsp:txBody>
      <dsp:txXfrm>
        <a:off x="1467" y="0"/>
        <a:ext cx="1439891" cy="1011555"/>
      </dsp:txXfrm>
    </dsp:sp>
    <dsp:sp modelId="{8918B7EA-8181-4375-9BE0-09BB260A7064}">
      <dsp:nvSpPr>
        <dsp:cNvPr id="0" name=""/>
        <dsp:cNvSpPr/>
      </dsp:nvSpPr>
      <dsp:spPr>
        <a:xfrm>
          <a:off x="145456" y="1012542"/>
          <a:ext cx="1151912" cy="101665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3335" rIns="17780" bIns="1333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700" b="1" i="0" u="none" kern="1200">
              <a:latin typeface="Verdana" panose="020B0604030504040204" pitchFamily="34" charset="0"/>
              <a:ea typeface="Verdana" panose="020B0604030504040204" pitchFamily="34" charset="0"/>
            </a:rPr>
            <a:t>Las unidades de medida permiten calcular o medir diferentes características y propiedades.</a:t>
          </a:r>
          <a:endParaRPr lang="es-CO" sz="700" kern="120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75233" y="1042319"/>
        <a:ext cx="1092358" cy="957104"/>
      </dsp:txXfrm>
    </dsp:sp>
    <dsp:sp modelId="{9F46C06C-D72D-48C2-8783-E321B231F306}">
      <dsp:nvSpPr>
        <dsp:cNvPr id="0" name=""/>
        <dsp:cNvSpPr/>
      </dsp:nvSpPr>
      <dsp:spPr>
        <a:xfrm>
          <a:off x="145456" y="2185610"/>
          <a:ext cx="1151912" cy="1016658"/>
        </a:xfrm>
        <a:prstGeom prst="roundRect">
          <a:avLst>
            <a:gd name="adj" fmla="val 10000"/>
          </a:avLst>
        </a:prstGeom>
        <a:solidFill>
          <a:schemeClr val="accent2">
            <a:hueOff val="920516"/>
            <a:satOff val="-2642"/>
            <a:lumOff val="-423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3335" rIns="17780" bIns="1333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700" b="1" i="0" u="none" kern="1200">
              <a:latin typeface="Verdana" panose="020B0604030504040204" pitchFamily="34" charset="0"/>
              <a:ea typeface="Verdana" panose="020B0604030504040204" pitchFamily="34" charset="0"/>
            </a:rPr>
            <a:t>DECIMAL - DEC</a:t>
          </a:r>
          <a:br>
            <a:rPr lang="es-CO" sz="700" b="1" i="0" u="none" kern="1200">
              <a:latin typeface="Verdana" panose="020B0604030504040204" pitchFamily="34" charset="0"/>
              <a:ea typeface="Verdana" panose="020B0604030504040204" pitchFamily="34" charset="0"/>
            </a:rPr>
          </a:br>
          <a:r>
            <a:rPr lang="es-CO" sz="700" b="1" i="0" u="none" kern="1200">
              <a:latin typeface="Verdana" panose="020B0604030504040204" pitchFamily="34" charset="0"/>
              <a:ea typeface="Verdana" panose="020B0604030504040204" pitchFamily="34" charset="0"/>
            </a:rPr>
            <a:t>DOLAR - US$</a:t>
          </a:r>
          <a:br>
            <a:rPr lang="es-CO" sz="700" b="1" i="0" u="none" kern="1200">
              <a:latin typeface="Verdana" panose="020B0604030504040204" pitchFamily="34" charset="0"/>
              <a:ea typeface="Verdana" panose="020B0604030504040204" pitchFamily="34" charset="0"/>
            </a:rPr>
          </a:br>
          <a:r>
            <a:rPr lang="es-CO" sz="700" b="1" i="0" u="none" kern="1200">
              <a:latin typeface="Verdana" panose="020B0604030504040204" pitchFamily="34" charset="0"/>
              <a:ea typeface="Verdana" panose="020B0604030504040204" pitchFamily="34" charset="0"/>
            </a:rPr>
            <a:t>Horas - Hr</a:t>
          </a:r>
          <a:br>
            <a:rPr lang="es-CO" sz="700" b="1" i="0" u="none" kern="1200">
              <a:latin typeface="Verdana" panose="020B0604030504040204" pitchFamily="34" charset="0"/>
              <a:ea typeface="Verdana" panose="020B0604030504040204" pitchFamily="34" charset="0"/>
            </a:rPr>
          </a:br>
          <a:r>
            <a:rPr lang="es-CO" sz="700" b="1" i="0" u="none" kern="1200">
              <a:latin typeface="Verdana" panose="020B0604030504040204" pitchFamily="34" charset="0"/>
              <a:ea typeface="Verdana" panose="020B0604030504040204" pitchFamily="34" charset="0"/>
            </a:rPr>
            <a:t>Millones de Pesos - Millones de $</a:t>
          </a:r>
          <a:br>
            <a:rPr lang="es-CO" sz="700" b="1" i="0" u="none" kern="1200">
              <a:latin typeface="Verdana" panose="020B0604030504040204" pitchFamily="34" charset="0"/>
              <a:ea typeface="Verdana" panose="020B0604030504040204" pitchFamily="34" charset="0"/>
            </a:rPr>
          </a:br>
          <a:r>
            <a:rPr lang="es-CO" sz="700" b="1" i="0" u="none" kern="1200">
              <a:latin typeface="Verdana" panose="020B0604030504040204" pitchFamily="34" charset="0"/>
              <a:ea typeface="Verdana" panose="020B0604030504040204" pitchFamily="34" charset="0"/>
            </a:rPr>
            <a:t>NUMERO - NUM</a:t>
          </a:r>
          <a:br>
            <a:rPr lang="es-CO" sz="700" b="1" i="0" u="none" kern="1200">
              <a:latin typeface="Verdana" panose="020B0604030504040204" pitchFamily="34" charset="0"/>
              <a:ea typeface="Verdana" panose="020B0604030504040204" pitchFamily="34" charset="0"/>
            </a:rPr>
          </a:br>
          <a:r>
            <a:rPr lang="es-CO" sz="700" b="1" i="0" u="none" kern="1200">
              <a:latin typeface="Verdana" panose="020B0604030504040204" pitchFamily="34" charset="0"/>
              <a:ea typeface="Verdana" panose="020B0604030504040204" pitchFamily="34" charset="0"/>
            </a:rPr>
            <a:t>PESOS - $</a:t>
          </a:r>
          <a:br>
            <a:rPr lang="es-CO" sz="700" b="1" i="0" u="none" kern="1200">
              <a:latin typeface="Verdana" panose="020B0604030504040204" pitchFamily="34" charset="0"/>
              <a:ea typeface="Verdana" panose="020B0604030504040204" pitchFamily="34" charset="0"/>
            </a:rPr>
          </a:br>
          <a:r>
            <a:rPr lang="es-CO" sz="700" b="1" i="0" u="none" kern="1200">
              <a:latin typeface="Verdana" panose="020B0604030504040204" pitchFamily="34" charset="0"/>
              <a:ea typeface="Verdana" panose="020B0604030504040204" pitchFamily="34" charset="0"/>
            </a:rPr>
            <a:t>PORCENTAJE - %</a:t>
          </a:r>
          <a:br>
            <a:rPr lang="es-CO" sz="700" b="1" i="0" u="none" kern="1200">
              <a:latin typeface="Verdana" panose="020B0604030504040204" pitchFamily="34" charset="0"/>
              <a:ea typeface="Verdana" panose="020B0604030504040204" pitchFamily="34" charset="0"/>
            </a:rPr>
          </a:br>
          <a:r>
            <a:rPr lang="es-CO" sz="700" b="1" i="0" u="none" kern="1200">
              <a:latin typeface="Verdana" panose="020B0604030504040204" pitchFamily="34" charset="0"/>
              <a:ea typeface="Verdana" panose="020B0604030504040204" pitchFamily="34" charset="0"/>
            </a:rPr>
            <a:t>UNIDADES - UND</a:t>
          </a:r>
          <a:endParaRPr lang="es-CO" sz="700" kern="120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75233" y="2215387"/>
        <a:ext cx="1092358" cy="957104"/>
      </dsp:txXfrm>
    </dsp:sp>
    <dsp:sp modelId="{56A07661-7E2B-4F3E-98E0-42E129C730C5}">
      <dsp:nvSpPr>
        <dsp:cNvPr id="0" name=""/>
        <dsp:cNvSpPr/>
      </dsp:nvSpPr>
      <dsp:spPr>
        <a:xfrm>
          <a:off x="1549350" y="0"/>
          <a:ext cx="1439891" cy="337185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500" kern="1200">
              <a:latin typeface="Verdana" panose="020B0604030504040204" pitchFamily="34" charset="0"/>
              <a:ea typeface="Verdana" panose="020B0604030504040204" pitchFamily="34" charset="0"/>
            </a:rPr>
            <a:t>Frecuencia de medición</a:t>
          </a:r>
        </a:p>
      </dsp:txBody>
      <dsp:txXfrm>
        <a:off x="1549350" y="0"/>
        <a:ext cx="1439891" cy="1011555"/>
      </dsp:txXfrm>
    </dsp:sp>
    <dsp:sp modelId="{E222E114-DC6B-4A36-8FD0-1C0166D68151}">
      <dsp:nvSpPr>
        <dsp:cNvPr id="0" name=""/>
        <dsp:cNvSpPr/>
      </dsp:nvSpPr>
      <dsp:spPr>
        <a:xfrm>
          <a:off x="1693339" y="1012542"/>
          <a:ext cx="1151912" cy="1016658"/>
        </a:xfrm>
        <a:prstGeom prst="roundRect">
          <a:avLst>
            <a:gd name="adj" fmla="val 10000"/>
          </a:avLst>
        </a:prstGeom>
        <a:solidFill>
          <a:schemeClr val="accent2">
            <a:hueOff val="1841032"/>
            <a:satOff val="-5284"/>
            <a:lumOff val="-846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3335" rIns="17780" bIns="1333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700" b="1" i="0" u="none" kern="1200">
              <a:latin typeface="Verdana" panose="020B0604030504040204" pitchFamily="34" charset="0"/>
              <a:ea typeface="Verdana" panose="020B0604030504040204" pitchFamily="34" charset="0"/>
            </a:rPr>
            <a:t>Temporalidad o periodicidad cuando se va a digitar el valor del indicador</a:t>
          </a:r>
          <a:endParaRPr lang="es-CO" sz="700" kern="120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723116" y="1042319"/>
        <a:ext cx="1092358" cy="957104"/>
      </dsp:txXfrm>
    </dsp:sp>
    <dsp:sp modelId="{BF93365D-D145-45DA-AAA3-4F211E9000E6}">
      <dsp:nvSpPr>
        <dsp:cNvPr id="0" name=""/>
        <dsp:cNvSpPr/>
      </dsp:nvSpPr>
      <dsp:spPr>
        <a:xfrm>
          <a:off x="1693339" y="2185610"/>
          <a:ext cx="1151912" cy="1016658"/>
        </a:xfrm>
        <a:prstGeom prst="roundRect">
          <a:avLst>
            <a:gd name="adj" fmla="val 10000"/>
          </a:avLst>
        </a:prstGeom>
        <a:solidFill>
          <a:schemeClr val="accent2">
            <a:hueOff val="2761548"/>
            <a:satOff val="-7926"/>
            <a:lumOff val="-1269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3335" rIns="17780" bIns="1333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700" b="1" i="0" u="none" kern="1200">
              <a:latin typeface="Verdana" panose="020B0604030504040204" pitchFamily="34" charset="0"/>
              <a:ea typeface="Verdana" panose="020B0604030504040204" pitchFamily="34" charset="0"/>
            </a:rPr>
            <a:t>Anual</a:t>
          </a:r>
          <a:br>
            <a:rPr lang="es-CO" sz="700" b="1" i="0" u="none" kern="1200">
              <a:latin typeface="Verdana" panose="020B0604030504040204" pitchFamily="34" charset="0"/>
              <a:ea typeface="Verdana" panose="020B0604030504040204" pitchFamily="34" charset="0"/>
            </a:rPr>
          </a:br>
          <a:r>
            <a:rPr lang="es-CO" sz="700" b="1" i="0" u="none" kern="1200">
              <a:latin typeface="Verdana" panose="020B0604030504040204" pitchFamily="34" charset="0"/>
              <a:ea typeface="Verdana" panose="020B0604030504040204" pitchFamily="34" charset="0"/>
            </a:rPr>
            <a:t>Bienal</a:t>
          </a:r>
          <a:br>
            <a:rPr lang="es-CO" sz="700" b="1" i="0" u="none" kern="1200">
              <a:latin typeface="Verdana" panose="020B0604030504040204" pitchFamily="34" charset="0"/>
              <a:ea typeface="Verdana" panose="020B0604030504040204" pitchFamily="34" charset="0"/>
            </a:rPr>
          </a:br>
          <a:r>
            <a:rPr lang="es-CO" sz="700" b="1" i="0" u="none" kern="1200">
              <a:latin typeface="Verdana" panose="020B0604030504040204" pitchFamily="34" charset="0"/>
              <a:ea typeface="Verdana" panose="020B0604030504040204" pitchFamily="34" charset="0"/>
            </a:rPr>
            <a:t>Bimestral</a:t>
          </a:r>
          <a:br>
            <a:rPr lang="es-CO" sz="700" b="1" i="0" u="none" kern="1200">
              <a:latin typeface="Verdana" panose="020B0604030504040204" pitchFamily="34" charset="0"/>
              <a:ea typeface="Verdana" panose="020B0604030504040204" pitchFamily="34" charset="0"/>
            </a:rPr>
          </a:br>
          <a:r>
            <a:rPr lang="es-CO" sz="700" b="1" i="0" u="none" kern="1200">
              <a:latin typeface="Verdana" panose="020B0604030504040204" pitchFamily="34" charset="0"/>
              <a:ea typeface="Verdana" panose="020B0604030504040204" pitchFamily="34" charset="0"/>
            </a:rPr>
            <a:t>Cuatrimestral</a:t>
          </a:r>
          <a:br>
            <a:rPr lang="es-CO" sz="700" b="1" i="0" u="none" kern="1200">
              <a:latin typeface="Verdana" panose="020B0604030504040204" pitchFamily="34" charset="0"/>
              <a:ea typeface="Verdana" panose="020B0604030504040204" pitchFamily="34" charset="0"/>
            </a:rPr>
          </a:br>
          <a:r>
            <a:rPr lang="es-CO" sz="700" b="1" i="0" u="none" kern="1200">
              <a:latin typeface="Verdana" panose="020B0604030504040204" pitchFamily="34" charset="0"/>
              <a:ea typeface="Verdana" panose="020B0604030504040204" pitchFamily="34" charset="0"/>
            </a:rPr>
            <a:t>Diario</a:t>
          </a:r>
          <a:br>
            <a:rPr lang="es-CO" sz="700" b="1" i="0" u="none" kern="1200">
              <a:latin typeface="Verdana" panose="020B0604030504040204" pitchFamily="34" charset="0"/>
              <a:ea typeface="Verdana" panose="020B0604030504040204" pitchFamily="34" charset="0"/>
            </a:rPr>
          </a:br>
          <a:r>
            <a:rPr lang="es-CO" sz="700" b="1" i="0" u="none" kern="1200">
              <a:latin typeface="Verdana" panose="020B0604030504040204" pitchFamily="34" charset="0"/>
              <a:ea typeface="Verdana" panose="020B0604030504040204" pitchFamily="34" charset="0"/>
            </a:rPr>
            <a:t>Mensual</a:t>
          </a:r>
          <a:br>
            <a:rPr lang="es-CO" sz="700" b="1" i="0" u="none" kern="1200">
              <a:latin typeface="Verdana" panose="020B0604030504040204" pitchFamily="34" charset="0"/>
              <a:ea typeface="Verdana" panose="020B0604030504040204" pitchFamily="34" charset="0"/>
            </a:rPr>
          </a:br>
          <a:r>
            <a:rPr lang="es-CO" sz="700" b="1" i="0" u="none" kern="1200">
              <a:latin typeface="Verdana" panose="020B0604030504040204" pitchFamily="34" charset="0"/>
              <a:ea typeface="Verdana" panose="020B0604030504040204" pitchFamily="34" charset="0"/>
            </a:rPr>
            <a:t>Quincenal</a:t>
          </a:r>
          <a:br>
            <a:rPr lang="es-CO" sz="700" b="1" i="0" u="none" kern="1200">
              <a:latin typeface="Verdana" panose="020B0604030504040204" pitchFamily="34" charset="0"/>
              <a:ea typeface="Verdana" panose="020B0604030504040204" pitchFamily="34" charset="0"/>
            </a:rPr>
          </a:br>
          <a:r>
            <a:rPr lang="es-CO" sz="700" b="1" i="0" u="none" kern="1200">
              <a:latin typeface="Verdana" panose="020B0604030504040204" pitchFamily="34" charset="0"/>
              <a:ea typeface="Verdana" panose="020B0604030504040204" pitchFamily="34" charset="0"/>
            </a:rPr>
            <a:t>Semestral</a:t>
          </a:r>
          <a:br>
            <a:rPr lang="es-CO" sz="700" b="1" i="0" u="none" kern="1200">
              <a:latin typeface="Verdana" panose="020B0604030504040204" pitchFamily="34" charset="0"/>
              <a:ea typeface="Verdana" panose="020B0604030504040204" pitchFamily="34" charset="0"/>
            </a:rPr>
          </a:br>
          <a:r>
            <a:rPr lang="es-CO" sz="700" b="1" i="0" u="none" kern="1200">
              <a:latin typeface="Verdana" panose="020B0604030504040204" pitchFamily="34" charset="0"/>
              <a:ea typeface="Verdana" panose="020B0604030504040204" pitchFamily="34" charset="0"/>
            </a:rPr>
            <a:t>Trimestral</a:t>
          </a:r>
          <a:endParaRPr lang="es-CO" sz="700" kern="120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723116" y="2215387"/>
        <a:ext cx="1092358" cy="957104"/>
      </dsp:txXfrm>
    </dsp:sp>
    <dsp:sp modelId="{1E417CCC-2167-4CC8-A8CA-04E449810A9C}">
      <dsp:nvSpPr>
        <dsp:cNvPr id="0" name=""/>
        <dsp:cNvSpPr/>
      </dsp:nvSpPr>
      <dsp:spPr>
        <a:xfrm>
          <a:off x="3097233" y="0"/>
          <a:ext cx="1439891" cy="337185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500" kern="1200">
              <a:latin typeface="Verdana" panose="020B0604030504040204" pitchFamily="34" charset="0"/>
              <a:ea typeface="Verdana" panose="020B0604030504040204" pitchFamily="34" charset="0"/>
            </a:rPr>
            <a:t>Meta</a:t>
          </a:r>
        </a:p>
      </dsp:txBody>
      <dsp:txXfrm>
        <a:off x="3097233" y="0"/>
        <a:ext cx="1439891" cy="1011555"/>
      </dsp:txXfrm>
    </dsp:sp>
    <dsp:sp modelId="{E41F31A2-381F-486A-B5BF-EB486EE4888C}">
      <dsp:nvSpPr>
        <dsp:cNvPr id="0" name=""/>
        <dsp:cNvSpPr/>
      </dsp:nvSpPr>
      <dsp:spPr>
        <a:xfrm>
          <a:off x="3241222" y="1012542"/>
          <a:ext cx="1151912" cy="1016658"/>
        </a:xfrm>
        <a:prstGeom prst="roundRect">
          <a:avLst>
            <a:gd name="adj" fmla="val 10000"/>
          </a:avLst>
        </a:prstGeom>
        <a:solidFill>
          <a:schemeClr val="accent2">
            <a:hueOff val="3682064"/>
            <a:satOff val="-10567"/>
            <a:lumOff val="-1691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3335" rIns="17780" bIns="1333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700" b="1" i="0" u="none" kern="1200">
              <a:latin typeface="Verdana" panose="020B0604030504040204" pitchFamily="34" charset="0"/>
              <a:ea typeface="Verdana" panose="020B0604030504040204" pitchFamily="34" charset="0"/>
            </a:rPr>
            <a:t>Las metas deben ir en concordancia con los objetivos que se desean conseguir, con el desarrollo del programa y los proyectos establecidos por la entidad</a:t>
          </a:r>
          <a:endParaRPr lang="es-CO" sz="700" kern="120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3270999" y="1042319"/>
        <a:ext cx="1092358" cy="957104"/>
      </dsp:txXfrm>
    </dsp:sp>
    <dsp:sp modelId="{FA96E212-1EC7-4117-8616-91E3C24CF587}">
      <dsp:nvSpPr>
        <dsp:cNvPr id="0" name=""/>
        <dsp:cNvSpPr/>
      </dsp:nvSpPr>
      <dsp:spPr>
        <a:xfrm>
          <a:off x="3241222" y="2185610"/>
          <a:ext cx="1151912" cy="1016658"/>
        </a:xfrm>
        <a:prstGeom prst="roundRect">
          <a:avLst>
            <a:gd name="adj" fmla="val 10000"/>
          </a:avLst>
        </a:prstGeom>
        <a:solidFill>
          <a:schemeClr val="accent2">
            <a:hueOff val="4602580"/>
            <a:satOff val="-13209"/>
            <a:lumOff val="-2114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3335" rIns="17780" bIns="1333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700" b="1" i="0" u="none" kern="1200">
              <a:latin typeface="Verdana" panose="020B0604030504040204" pitchFamily="34" charset="0"/>
              <a:ea typeface="Verdana" panose="020B0604030504040204" pitchFamily="34" charset="0"/>
            </a:rPr>
            <a:t>Variable o Constante </a:t>
          </a:r>
          <a:endParaRPr lang="es-CO" sz="700" kern="120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3270999" y="2215387"/>
        <a:ext cx="1092358" cy="957104"/>
      </dsp:txXfrm>
    </dsp:sp>
    <dsp:sp modelId="{4838A4BD-621C-40F4-A230-FCA3F59B3248}">
      <dsp:nvSpPr>
        <dsp:cNvPr id="0" name=""/>
        <dsp:cNvSpPr/>
      </dsp:nvSpPr>
      <dsp:spPr>
        <a:xfrm>
          <a:off x="4645116" y="0"/>
          <a:ext cx="1439891" cy="337185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500" kern="1200">
              <a:latin typeface="Verdana" panose="020B0604030504040204" pitchFamily="34" charset="0"/>
              <a:ea typeface="Verdana" panose="020B0604030504040204" pitchFamily="34" charset="0"/>
            </a:rPr>
            <a:t>Escala de cumplimiento</a:t>
          </a:r>
        </a:p>
      </dsp:txBody>
      <dsp:txXfrm>
        <a:off x="4645116" y="0"/>
        <a:ext cx="1439891" cy="1011555"/>
      </dsp:txXfrm>
    </dsp:sp>
    <dsp:sp modelId="{76A942DE-7E68-4B2D-8AD5-96FD6010246A}">
      <dsp:nvSpPr>
        <dsp:cNvPr id="0" name=""/>
        <dsp:cNvSpPr/>
      </dsp:nvSpPr>
      <dsp:spPr>
        <a:xfrm>
          <a:off x="4789105" y="1012542"/>
          <a:ext cx="1151912" cy="1016658"/>
        </a:xfrm>
        <a:prstGeom prst="roundRect">
          <a:avLst>
            <a:gd name="adj" fmla="val 10000"/>
          </a:avLst>
        </a:prstGeom>
        <a:solidFill>
          <a:schemeClr val="accent2">
            <a:hueOff val="5523096"/>
            <a:satOff val="-15851"/>
            <a:lumOff val="-2537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3335" rIns="17780" bIns="1333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700" b="1" i="0" u="none" kern="1200">
              <a:latin typeface="Verdana" panose="020B0604030504040204" pitchFamily="34" charset="0"/>
              <a:ea typeface="Verdana" panose="020B0604030504040204" pitchFamily="34" charset="0"/>
            </a:rPr>
            <a:t>Consiste en un conjunto de valores ordenados que indican los diferentes grados</a:t>
          </a:r>
          <a:endParaRPr lang="es-CO" sz="700" kern="120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4818882" y="1042319"/>
        <a:ext cx="1092358" cy="957104"/>
      </dsp:txXfrm>
    </dsp:sp>
    <dsp:sp modelId="{E7F1D851-6B36-4326-BF05-4063D38A570A}">
      <dsp:nvSpPr>
        <dsp:cNvPr id="0" name=""/>
        <dsp:cNvSpPr/>
      </dsp:nvSpPr>
      <dsp:spPr>
        <a:xfrm>
          <a:off x="4789105" y="2185610"/>
          <a:ext cx="1151912" cy="1016658"/>
        </a:xfrm>
        <a:prstGeom prst="roundRect">
          <a:avLst>
            <a:gd name="adj" fmla="val 10000"/>
          </a:avLst>
        </a:prstGeom>
        <a:solidFill>
          <a:schemeClr val="accent2">
            <a:hueOff val="6443612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02870" rIns="137160" bIns="10287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5400" kern="120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4818882" y="2215387"/>
        <a:ext cx="1092358" cy="95710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814A11-62D4-40DF-998A-2619195B9D9B}">
      <dsp:nvSpPr>
        <dsp:cNvPr id="0" name=""/>
        <dsp:cNvSpPr/>
      </dsp:nvSpPr>
      <dsp:spPr>
        <a:xfrm>
          <a:off x="3167" y="272323"/>
          <a:ext cx="880020" cy="88002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900" kern="1200">
              <a:latin typeface="Verdana" panose="020B0604030504040204" pitchFamily="34" charset="0"/>
              <a:ea typeface="Verdana" panose="020B0604030504040204" pitchFamily="34" charset="0"/>
            </a:rPr>
            <a:t>Sujeto</a:t>
          </a:r>
        </a:p>
      </dsp:txBody>
      <dsp:txXfrm>
        <a:off x="132043" y="401199"/>
        <a:ext cx="622268" cy="622268"/>
      </dsp:txXfrm>
    </dsp:sp>
    <dsp:sp modelId="{954DBEF2-A613-47C8-A553-B4DCDC77E5B3}">
      <dsp:nvSpPr>
        <dsp:cNvPr id="0" name=""/>
        <dsp:cNvSpPr/>
      </dsp:nvSpPr>
      <dsp:spPr>
        <a:xfrm>
          <a:off x="954645" y="457127"/>
          <a:ext cx="510412" cy="510412"/>
        </a:xfrm>
        <a:prstGeom prst="mathPlus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900" kern="120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022300" y="652309"/>
        <a:ext cx="375102" cy="120048"/>
      </dsp:txXfrm>
    </dsp:sp>
    <dsp:sp modelId="{C08E9944-CFF9-44B7-ADBA-48E9F8EC4F2A}">
      <dsp:nvSpPr>
        <dsp:cNvPr id="0" name=""/>
        <dsp:cNvSpPr/>
      </dsp:nvSpPr>
      <dsp:spPr>
        <a:xfrm>
          <a:off x="1536515" y="272323"/>
          <a:ext cx="880020" cy="880020"/>
        </a:xfrm>
        <a:prstGeom prst="ellipse">
          <a:avLst/>
        </a:prstGeom>
        <a:solidFill>
          <a:schemeClr val="accent2">
            <a:hueOff val="2147871"/>
            <a:satOff val="-6164"/>
            <a:lumOff val="-987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900" kern="1200">
              <a:latin typeface="Verdana" panose="020B0604030504040204" pitchFamily="34" charset="0"/>
              <a:ea typeface="Verdana" panose="020B0604030504040204" pitchFamily="34" charset="0"/>
            </a:rPr>
            <a:t>Verbo en pasado participio</a:t>
          </a:r>
        </a:p>
      </dsp:txBody>
      <dsp:txXfrm>
        <a:off x="1665391" y="401199"/>
        <a:ext cx="622268" cy="622268"/>
      </dsp:txXfrm>
    </dsp:sp>
    <dsp:sp modelId="{AAC89580-C818-4641-BB71-7FD244409C4C}">
      <dsp:nvSpPr>
        <dsp:cNvPr id="0" name=""/>
        <dsp:cNvSpPr/>
      </dsp:nvSpPr>
      <dsp:spPr>
        <a:xfrm>
          <a:off x="2487993" y="457127"/>
          <a:ext cx="510412" cy="510412"/>
        </a:xfrm>
        <a:prstGeom prst="mathPlus">
          <a:avLst/>
        </a:prstGeom>
        <a:solidFill>
          <a:schemeClr val="accent2">
            <a:hueOff val="3221806"/>
            <a:satOff val="-9246"/>
            <a:lumOff val="-1480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900" kern="120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2555648" y="652309"/>
        <a:ext cx="375102" cy="120048"/>
      </dsp:txXfrm>
    </dsp:sp>
    <dsp:sp modelId="{BAA1B9B6-922D-4064-B55D-03AD8BDE7C45}">
      <dsp:nvSpPr>
        <dsp:cNvPr id="0" name=""/>
        <dsp:cNvSpPr/>
      </dsp:nvSpPr>
      <dsp:spPr>
        <a:xfrm>
          <a:off x="3069863" y="272323"/>
          <a:ext cx="880020" cy="880020"/>
        </a:xfrm>
        <a:prstGeom prst="ellipse">
          <a:avLst/>
        </a:prstGeom>
        <a:solidFill>
          <a:schemeClr val="accent2">
            <a:hueOff val="4295742"/>
            <a:satOff val="-12329"/>
            <a:lumOff val="-1973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600" kern="1200">
              <a:latin typeface="Verdana" panose="020B0604030504040204" pitchFamily="34" charset="0"/>
              <a:ea typeface="Verdana" panose="020B0604030504040204" pitchFamily="34" charset="0"/>
            </a:rPr>
            <a:t>Complemento</a:t>
          </a:r>
        </a:p>
      </dsp:txBody>
      <dsp:txXfrm>
        <a:off x="3198739" y="401199"/>
        <a:ext cx="622268" cy="622268"/>
      </dsp:txXfrm>
    </dsp:sp>
    <dsp:sp modelId="{DE30EEF1-5CF3-4D91-AC31-C25727FF1F8A}">
      <dsp:nvSpPr>
        <dsp:cNvPr id="0" name=""/>
        <dsp:cNvSpPr/>
      </dsp:nvSpPr>
      <dsp:spPr>
        <a:xfrm>
          <a:off x="4021342" y="457127"/>
          <a:ext cx="510412" cy="510412"/>
        </a:xfrm>
        <a:prstGeom prst="mathEqual">
          <a:avLst/>
        </a:prstGeom>
        <a:solidFill>
          <a:schemeClr val="accent2">
            <a:hueOff val="6443612"/>
            <a:satOff val="-18493"/>
            <a:lumOff val="-2960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900" kern="120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4088997" y="562272"/>
        <a:ext cx="375102" cy="300122"/>
      </dsp:txXfrm>
    </dsp:sp>
    <dsp:sp modelId="{CD272376-98A0-4C6C-B009-EFD6AE21D2A4}">
      <dsp:nvSpPr>
        <dsp:cNvPr id="0" name=""/>
        <dsp:cNvSpPr/>
      </dsp:nvSpPr>
      <dsp:spPr>
        <a:xfrm>
          <a:off x="4603211" y="272323"/>
          <a:ext cx="880020" cy="880020"/>
        </a:xfrm>
        <a:prstGeom prst="ellipse">
          <a:avLst/>
        </a:prstGeom>
        <a:solidFill>
          <a:schemeClr val="accent2">
            <a:hueOff val="6443612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900" kern="1200">
              <a:latin typeface="Verdana" panose="020B0604030504040204" pitchFamily="34" charset="0"/>
              <a:ea typeface="Verdana" panose="020B0604030504040204" pitchFamily="34" charset="0"/>
            </a:rPr>
            <a:t>Indicador</a:t>
          </a:r>
        </a:p>
      </dsp:txBody>
      <dsp:txXfrm>
        <a:off x="4732087" y="401199"/>
        <a:ext cx="622268" cy="62226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65C7DC-9146-4D39-A8FF-D8D4A3CAFD6B}">
      <dsp:nvSpPr>
        <dsp:cNvPr id="0" name=""/>
        <dsp:cNvSpPr/>
      </dsp:nvSpPr>
      <dsp:spPr>
        <a:xfrm>
          <a:off x="-5303184" y="-812171"/>
          <a:ext cx="6314877" cy="6314877"/>
        </a:xfrm>
        <a:prstGeom prst="blockArc">
          <a:avLst>
            <a:gd name="adj1" fmla="val 18900000"/>
            <a:gd name="adj2" fmla="val 2700000"/>
            <a:gd name="adj3" fmla="val 342"/>
          </a:avLst>
        </a:prstGeom>
        <a:noFill/>
        <a:ln w="1905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C93B96-4885-428F-A026-81A71A306B01}">
      <dsp:nvSpPr>
        <dsp:cNvPr id="0" name=""/>
        <dsp:cNvSpPr/>
      </dsp:nvSpPr>
      <dsp:spPr>
        <a:xfrm>
          <a:off x="442433" y="293064"/>
          <a:ext cx="6887513" cy="586504"/>
        </a:xfrm>
        <a:prstGeom prst="rect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5538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0" kern="1200" dirty="0"/>
            <a:t>Selección de indicadores</a:t>
          </a:r>
          <a:endParaRPr lang="es-CO" sz="3000" kern="1200" dirty="0"/>
        </a:p>
      </dsp:txBody>
      <dsp:txXfrm>
        <a:off x="442433" y="293064"/>
        <a:ext cx="6887513" cy="586504"/>
      </dsp:txXfrm>
    </dsp:sp>
    <dsp:sp modelId="{F026433A-124F-4A1C-9605-36087ADE5C18}">
      <dsp:nvSpPr>
        <dsp:cNvPr id="0" name=""/>
        <dsp:cNvSpPr/>
      </dsp:nvSpPr>
      <dsp:spPr>
        <a:xfrm>
          <a:off x="75868" y="219751"/>
          <a:ext cx="733130" cy="7331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0D6F38-A7E6-49D0-849A-53E1D5BE331B}">
      <dsp:nvSpPr>
        <dsp:cNvPr id="0" name=""/>
        <dsp:cNvSpPr/>
      </dsp:nvSpPr>
      <dsp:spPr>
        <a:xfrm>
          <a:off x="862705" y="1172539"/>
          <a:ext cx="6467241" cy="586504"/>
        </a:xfrm>
        <a:prstGeom prst="rect">
          <a:avLst/>
        </a:prstGeom>
        <a:solidFill>
          <a:srgbClr val="CCCC00">
            <a:alpha val="80000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5538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0" kern="1200" dirty="0"/>
            <a:t>Diseño del indicador</a:t>
          </a:r>
          <a:endParaRPr lang="es-CO" sz="3000" kern="1200" dirty="0"/>
        </a:p>
      </dsp:txBody>
      <dsp:txXfrm>
        <a:off x="862705" y="1172539"/>
        <a:ext cx="6467241" cy="586504"/>
      </dsp:txXfrm>
    </dsp:sp>
    <dsp:sp modelId="{373011FF-7C4F-4766-B7CC-5AE54A035389}">
      <dsp:nvSpPr>
        <dsp:cNvPr id="0" name=""/>
        <dsp:cNvSpPr/>
      </dsp:nvSpPr>
      <dsp:spPr>
        <a:xfrm>
          <a:off x="496140" y="1099226"/>
          <a:ext cx="733130" cy="7331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alpha val="90000"/>
              <a:hueOff val="0"/>
              <a:satOff val="0"/>
              <a:lumOff val="0"/>
              <a:alphaOff val="-1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0BA0B6-F4C8-4A9C-892F-A5F343660C4E}">
      <dsp:nvSpPr>
        <dsp:cNvPr id="0" name=""/>
        <dsp:cNvSpPr/>
      </dsp:nvSpPr>
      <dsp:spPr>
        <a:xfrm>
          <a:off x="991695" y="2052014"/>
          <a:ext cx="6338251" cy="586504"/>
        </a:xfrm>
        <a:prstGeom prst="rect">
          <a:avLst/>
        </a:prstGeom>
        <a:solidFill>
          <a:srgbClr val="FFC000">
            <a:alpha val="70000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5538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0" kern="1200" dirty="0"/>
            <a:t>Cálculo y recopilación de los datos</a:t>
          </a:r>
          <a:endParaRPr lang="es-CO" sz="3000" kern="1200" dirty="0"/>
        </a:p>
      </dsp:txBody>
      <dsp:txXfrm>
        <a:off x="991695" y="2052014"/>
        <a:ext cx="6338251" cy="586504"/>
      </dsp:txXfrm>
    </dsp:sp>
    <dsp:sp modelId="{CF74EF96-32D5-4D75-BE22-A8403177C16F}">
      <dsp:nvSpPr>
        <dsp:cNvPr id="0" name=""/>
        <dsp:cNvSpPr/>
      </dsp:nvSpPr>
      <dsp:spPr>
        <a:xfrm>
          <a:off x="625130" y="1978701"/>
          <a:ext cx="733130" cy="7331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alpha val="90000"/>
              <a:hueOff val="0"/>
              <a:satOff val="0"/>
              <a:lumOff val="0"/>
              <a:alphaOff val="-2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63E79B-179D-45C7-9AD1-B91EB51A29F3}">
      <dsp:nvSpPr>
        <dsp:cNvPr id="0" name=""/>
        <dsp:cNvSpPr/>
      </dsp:nvSpPr>
      <dsp:spPr>
        <a:xfrm>
          <a:off x="862705" y="2931489"/>
          <a:ext cx="6467241" cy="586504"/>
        </a:xfrm>
        <a:prstGeom prst="rect">
          <a:avLst/>
        </a:prstGeom>
        <a:solidFill>
          <a:srgbClr val="9F9E31">
            <a:alpha val="60000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5538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0" kern="1200" dirty="0"/>
            <a:t>Reporte y análisis del indicador</a:t>
          </a:r>
          <a:endParaRPr lang="es-CO" sz="3000" kern="1200" dirty="0"/>
        </a:p>
      </dsp:txBody>
      <dsp:txXfrm>
        <a:off x="862705" y="2931489"/>
        <a:ext cx="6467241" cy="586504"/>
      </dsp:txXfrm>
    </dsp:sp>
    <dsp:sp modelId="{4810EB99-9C3C-4E70-819E-315716F34B29}">
      <dsp:nvSpPr>
        <dsp:cNvPr id="0" name=""/>
        <dsp:cNvSpPr/>
      </dsp:nvSpPr>
      <dsp:spPr>
        <a:xfrm>
          <a:off x="496140" y="2858176"/>
          <a:ext cx="733130" cy="7331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alpha val="90000"/>
              <a:hueOff val="0"/>
              <a:satOff val="0"/>
              <a:lumOff val="0"/>
              <a:alphaOff val="-3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09B52B-532D-4492-84DD-1719C5AF8DCD}">
      <dsp:nvSpPr>
        <dsp:cNvPr id="0" name=""/>
        <dsp:cNvSpPr/>
      </dsp:nvSpPr>
      <dsp:spPr>
        <a:xfrm>
          <a:off x="442433" y="3810965"/>
          <a:ext cx="6887513" cy="586504"/>
        </a:xfrm>
        <a:prstGeom prst="rect">
          <a:avLst/>
        </a:prstGeom>
        <a:solidFill>
          <a:schemeClr val="accent2">
            <a:alpha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5538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0" kern="1200" dirty="0"/>
            <a:t>Comunicación y decisión</a:t>
          </a:r>
          <a:endParaRPr lang="es-CO" sz="3000" kern="1200" dirty="0"/>
        </a:p>
      </dsp:txBody>
      <dsp:txXfrm>
        <a:off x="442433" y="3810965"/>
        <a:ext cx="6887513" cy="586504"/>
      </dsp:txXfrm>
    </dsp:sp>
    <dsp:sp modelId="{A86E0200-C428-45FC-BDCC-677986F87033}">
      <dsp:nvSpPr>
        <dsp:cNvPr id="0" name=""/>
        <dsp:cNvSpPr/>
      </dsp:nvSpPr>
      <dsp:spPr>
        <a:xfrm>
          <a:off x="75868" y="3737652"/>
          <a:ext cx="733130" cy="7331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8BA192-54F0-4C18-859E-A31991F0B070}">
      <dsp:nvSpPr>
        <dsp:cNvPr id="0" name=""/>
        <dsp:cNvSpPr/>
      </dsp:nvSpPr>
      <dsp:spPr>
        <a:xfrm>
          <a:off x="3816769" y="-43107"/>
          <a:ext cx="1006133" cy="100613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Integridad</a:t>
          </a:r>
          <a:endParaRPr lang="es-CO" sz="1200" kern="1200" dirty="0"/>
        </a:p>
      </dsp:txBody>
      <dsp:txXfrm>
        <a:off x="3964114" y="104238"/>
        <a:ext cx="711443" cy="711443"/>
      </dsp:txXfrm>
    </dsp:sp>
    <dsp:sp modelId="{A269D6F3-1E19-4364-B1F4-CC1FA895A77C}">
      <dsp:nvSpPr>
        <dsp:cNvPr id="0" name=""/>
        <dsp:cNvSpPr/>
      </dsp:nvSpPr>
      <dsp:spPr>
        <a:xfrm rot="1200000">
          <a:off x="4888853" y="545968"/>
          <a:ext cx="267540" cy="3395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200" kern="1200"/>
        </a:p>
      </dsp:txBody>
      <dsp:txXfrm>
        <a:off x="4891273" y="600156"/>
        <a:ext cx="187278" cy="203742"/>
      </dsp:txXfrm>
    </dsp:sp>
    <dsp:sp modelId="{ABB23FEC-50CD-4C64-967C-AFB65882BE52}">
      <dsp:nvSpPr>
        <dsp:cNvPr id="0" name=""/>
        <dsp:cNvSpPr/>
      </dsp:nvSpPr>
      <dsp:spPr>
        <a:xfrm>
          <a:off x="5236575" y="473659"/>
          <a:ext cx="1006133" cy="100613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Métrica</a:t>
          </a:r>
          <a:endParaRPr lang="es-CO" sz="1200" kern="1200" dirty="0"/>
        </a:p>
      </dsp:txBody>
      <dsp:txXfrm>
        <a:off x="5383920" y="621004"/>
        <a:ext cx="711443" cy="711443"/>
      </dsp:txXfrm>
    </dsp:sp>
    <dsp:sp modelId="{7DEF222E-28B9-457A-A0E4-DE7980D2351D}">
      <dsp:nvSpPr>
        <dsp:cNvPr id="0" name=""/>
        <dsp:cNvSpPr/>
      </dsp:nvSpPr>
      <dsp:spPr>
        <a:xfrm rot="3600000">
          <a:off x="5979817" y="1454634"/>
          <a:ext cx="267540" cy="3395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200" kern="1200"/>
        </a:p>
      </dsp:txBody>
      <dsp:txXfrm>
        <a:off x="5999883" y="1487794"/>
        <a:ext cx="187278" cy="203742"/>
      </dsp:txXfrm>
    </dsp:sp>
    <dsp:sp modelId="{2A238337-54B7-4D2F-BD5F-6D01409801B5}">
      <dsp:nvSpPr>
        <dsp:cNvPr id="0" name=""/>
        <dsp:cNvSpPr/>
      </dsp:nvSpPr>
      <dsp:spPr>
        <a:xfrm>
          <a:off x="5992038" y="1782160"/>
          <a:ext cx="1006133" cy="100613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Unicidad</a:t>
          </a:r>
          <a:endParaRPr lang="es-CO" sz="1200" kern="1200" dirty="0"/>
        </a:p>
      </dsp:txBody>
      <dsp:txXfrm>
        <a:off x="6139383" y="1929505"/>
        <a:ext cx="711443" cy="711443"/>
      </dsp:txXfrm>
    </dsp:sp>
    <dsp:sp modelId="{0F7460AD-C597-48B6-BE0B-E443A405BC90}">
      <dsp:nvSpPr>
        <dsp:cNvPr id="0" name=""/>
        <dsp:cNvSpPr/>
      </dsp:nvSpPr>
      <dsp:spPr>
        <a:xfrm rot="6000000">
          <a:off x="6231465" y="2851971"/>
          <a:ext cx="267540" cy="3395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200" kern="1200"/>
        </a:p>
      </dsp:txBody>
      <dsp:txXfrm rot="10800000">
        <a:off x="6278565" y="2880364"/>
        <a:ext cx="187278" cy="203742"/>
      </dsp:txXfrm>
    </dsp:sp>
    <dsp:sp modelId="{25DD9704-151A-433A-9590-1CBF6B6BC5BB}">
      <dsp:nvSpPr>
        <dsp:cNvPr id="0" name=""/>
        <dsp:cNvSpPr/>
      </dsp:nvSpPr>
      <dsp:spPr>
        <a:xfrm>
          <a:off x="5729668" y="3270132"/>
          <a:ext cx="1006133" cy="100613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Validez</a:t>
          </a:r>
          <a:endParaRPr lang="es-CO" sz="1200" kern="1200" dirty="0"/>
        </a:p>
      </dsp:txBody>
      <dsp:txXfrm>
        <a:off x="5877013" y="3417477"/>
        <a:ext cx="711443" cy="711443"/>
      </dsp:txXfrm>
    </dsp:sp>
    <dsp:sp modelId="{C6D5D33A-26C9-4C0A-8B9E-E3040D4B18C5}">
      <dsp:nvSpPr>
        <dsp:cNvPr id="0" name=""/>
        <dsp:cNvSpPr/>
      </dsp:nvSpPr>
      <dsp:spPr>
        <a:xfrm rot="8400000">
          <a:off x="5617695" y="4039263"/>
          <a:ext cx="191230" cy="3395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200" kern="1200"/>
        </a:p>
      </dsp:txBody>
      <dsp:txXfrm rot="10800000">
        <a:off x="5668353" y="4088739"/>
        <a:ext cx="133861" cy="203742"/>
      </dsp:txXfrm>
    </dsp:sp>
    <dsp:sp modelId="{59DFD75A-ABBE-4593-BEB8-6295DED446D3}">
      <dsp:nvSpPr>
        <dsp:cNvPr id="0" name=""/>
        <dsp:cNvSpPr/>
      </dsp:nvSpPr>
      <dsp:spPr>
        <a:xfrm>
          <a:off x="4379089" y="4152127"/>
          <a:ext cx="1392418" cy="1184551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Lógica y razonabilidad</a:t>
          </a:r>
          <a:endParaRPr lang="es-CO" sz="1200" kern="1200" dirty="0"/>
        </a:p>
      </dsp:txBody>
      <dsp:txXfrm>
        <a:off x="4583004" y="4325600"/>
        <a:ext cx="984588" cy="837605"/>
      </dsp:txXfrm>
    </dsp:sp>
    <dsp:sp modelId="{32106B6D-A65B-4335-B062-6E8AE8CDECC7}">
      <dsp:nvSpPr>
        <dsp:cNvPr id="0" name=""/>
        <dsp:cNvSpPr/>
      </dsp:nvSpPr>
      <dsp:spPr>
        <a:xfrm rot="10800000">
          <a:off x="4222951" y="4574618"/>
          <a:ext cx="110337" cy="3395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200" kern="1200"/>
        </a:p>
      </dsp:txBody>
      <dsp:txXfrm rot="10800000">
        <a:off x="4256052" y="4642532"/>
        <a:ext cx="77236" cy="203742"/>
      </dsp:txXfrm>
    </dsp:sp>
    <dsp:sp modelId="{B9E0A58B-C32C-46E8-A8F9-7AE92D4081F2}">
      <dsp:nvSpPr>
        <dsp:cNvPr id="0" name=""/>
        <dsp:cNvSpPr/>
      </dsp:nvSpPr>
      <dsp:spPr>
        <a:xfrm>
          <a:off x="2957840" y="4154376"/>
          <a:ext cx="1213065" cy="118005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Puntualidad</a:t>
          </a:r>
          <a:endParaRPr lang="es-CO" sz="1200" kern="1200" dirty="0"/>
        </a:p>
      </dsp:txBody>
      <dsp:txXfrm>
        <a:off x="3135489" y="4327191"/>
        <a:ext cx="857767" cy="834423"/>
      </dsp:txXfrm>
    </dsp:sp>
    <dsp:sp modelId="{DEF8976C-A903-4730-82C0-81DEDAD7D7E0}">
      <dsp:nvSpPr>
        <dsp:cNvPr id="0" name=""/>
        <dsp:cNvSpPr/>
      </dsp:nvSpPr>
      <dsp:spPr>
        <a:xfrm rot="13200000">
          <a:off x="2845189" y="4061945"/>
          <a:ext cx="216405" cy="3395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200" kern="1200"/>
        </a:p>
      </dsp:txBody>
      <dsp:txXfrm rot="10800000">
        <a:off x="2902516" y="4150724"/>
        <a:ext cx="151484" cy="203742"/>
      </dsp:txXfrm>
    </dsp:sp>
    <dsp:sp modelId="{1CDB7B8F-B611-4BF6-B11A-FD2812CA2131}">
      <dsp:nvSpPr>
        <dsp:cNvPr id="0" name=""/>
        <dsp:cNvSpPr/>
      </dsp:nvSpPr>
      <dsp:spPr>
        <a:xfrm>
          <a:off x="1903869" y="3270132"/>
          <a:ext cx="1006133" cy="100613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Precisión</a:t>
          </a:r>
          <a:endParaRPr lang="es-CO" sz="1200" kern="1200" dirty="0"/>
        </a:p>
      </dsp:txBody>
      <dsp:txXfrm>
        <a:off x="2051214" y="3417477"/>
        <a:ext cx="711443" cy="711443"/>
      </dsp:txXfrm>
    </dsp:sp>
    <dsp:sp modelId="{091CA0CF-FD45-496F-95B2-7E4FF97DBF14}">
      <dsp:nvSpPr>
        <dsp:cNvPr id="0" name=""/>
        <dsp:cNvSpPr/>
      </dsp:nvSpPr>
      <dsp:spPr>
        <a:xfrm rot="15600000">
          <a:off x="2143296" y="2866884"/>
          <a:ext cx="267540" cy="3395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200" kern="1200"/>
        </a:p>
      </dsp:txBody>
      <dsp:txXfrm rot="10800000">
        <a:off x="2190396" y="2974319"/>
        <a:ext cx="187278" cy="203742"/>
      </dsp:txXfrm>
    </dsp:sp>
    <dsp:sp modelId="{F2202F1D-82A2-4F89-ADC1-9E71A37CB685}">
      <dsp:nvSpPr>
        <dsp:cNvPr id="0" name=""/>
        <dsp:cNvSpPr/>
      </dsp:nvSpPr>
      <dsp:spPr>
        <a:xfrm>
          <a:off x="1641499" y="1782160"/>
          <a:ext cx="1006133" cy="100613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Cobertura</a:t>
          </a:r>
          <a:endParaRPr lang="es-CO" sz="1200" kern="1200" dirty="0"/>
        </a:p>
      </dsp:txBody>
      <dsp:txXfrm>
        <a:off x="1788844" y="1929505"/>
        <a:ext cx="711443" cy="711443"/>
      </dsp:txXfrm>
    </dsp:sp>
    <dsp:sp modelId="{3EB9C8E1-A218-41D5-9F9E-E1EF0597377C}">
      <dsp:nvSpPr>
        <dsp:cNvPr id="0" name=""/>
        <dsp:cNvSpPr/>
      </dsp:nvSpPr>
      <dsp:spPr>
        <a:xfrm rot="18000000">
          <a:off x="2386038" y="1491946"/>
          <a:ext cx="237007" cy="3395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200" kern="1200"/>
        </a:p>
      </dsp:txBody>
      <dsp:txXfrm>
        <a:off x="2403814" y="1590648"/>
        <a:ext cx="165905" cy="203742"/>
      </dsp:txXfrm>
    </dsp:sp>
    <dsp:sp modelId="{CF538EBA-2D7B-4E5B-BDF7-C5BB374447D6}">
      <dsp:nvSpPr>
        <dsp:cNvPr id="0" name=""/>
        <dsp:cNvSpPr/>
      </dsp:nvSpPr>
      <dsp:spPr>
        <a:xfrm>
          <a:off x="2317785" y="422724"/>
          <a:ext cx="1164489" cy="110800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Integralidad</a:t>
          </a:r>
          <a:endParaRPr lang="es-CO" sz="1200" kern="1200" dirty="0"/>
        </a:p>
      </dsp:txBody>
      <dsp:txXfrm>
        <a:off x="2488320" y="584987"/>
        <a:ext cx="823419" cy="783478"/>
      </dsp:txXfrm>
    </dsp:sp>
    <dsp:sp modelId="{C655FC7F-0C75-42C3-9A28-F2709A939990}">
      <dsp:nvSpPr>
        <dsp:cNvPr id="0" name=""/>
        <dsp:cNvSpPr/>
      </dsp:nvSpPr>
      <dsp:spPr>
        <a:xfrm rot="20400000">
          <a:off x="3525704" y="537822"/>
          <a:ext cx="227445" cy="3395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200" kern="1200"/>
        </a:p>
      </dsp:txBody>
      <dsp:txXfrm>
        <a:off x="3527761" y="617405"/>
        <a:ext cx="159212" cy="2037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17A7CAEA-DE26-419D-528F-01211CB0E92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97C11BE-2FD4-C795-1B68-0332321A05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3446F-EB10-E640-BFF5-0474AC4B577F}" type="datetimeFigureOut">
              <a:rPr lang="es-CO" smtClean="0"/>
              <a:t>7/03/25</a:t>
            </a:fld>
            <a:endParaRPr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A9C142E-5397-BBFC-472C-9F59BD6F6BE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E9E5B1-EBB7-12AC-5048-E45184CD125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8F68DC-2B19-1043-9CEE-DF354C79F15A}" type="slidenum">
              <a:rPr lang="es-CO" smtClean="0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36255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E57022-666B-224A-9620-D2C9E8F691D8}" type="datetimeFigureOut">
              <a:rPr lang="es-CO" smtClean="0"/>
              <a:t>7/03/25</a:t>
            </a:fld>
            <a:endParaRPr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8E4E7A-772A-384B-86B7-DFBA1AD18F96}" type="slidenum">
              <a:rPr lang="es-CO" smtClean="0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0029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E4E7A-772A-384B-86B7-DFBA1AD18F96}" type="slidenum">
              <a:rPr lang="es-CO" smtClean="0"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18086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dirty="0"/>
              <a:t>1. ¿El indicador sigue reflejando el propósito y la visión del proceso?</a:t>
            </a:r>
          </a:p>
          <a:p>
            <a:r>
              <a:rPr lang="es-MX" sz="1200" dirty="0"/>
              <a:t>2. ¿Se ha producido algún cambio en la estrategia de la organización que requiera ajustes en las métricas?</a:t>
            </a:r>
          </a:p>
          <a:p>
            <a:r>
              <a:rPr lang="es-MX" sz="1200" dirty="0"/>
              <a:t>3. ¿El indicador contribuye a la toma de decisiones efectivas o solo genera datos sin impacto real?</a:t>
            </a:r>
          </a:p>
          <a:p>
            <a:r>
              <a:rPr lang="es-MX" sz="1200" dirty="0"/>
              <a:t>4. ¿El indicador sigue siendo útil para medir el desempeño del proceso?</a:t>
            </a:r>
          </a:p>
          <a:p>
            <a:r>
              <a:rPr lang="es-MX" sz="1200" dirty="0"/>
              <a:t>5. ¿Los datos que proporciona el indicador son accionables o solo sirven para reportes?</a:t>
            </a:r>
          </a:p>
          <a:p>
            <a:r>
              <a:rPr lang="es-MX" sz="1200" dirty="0"/>
              <a:t>6. ¿Los datos para calcular el indicador siguen siendo accesibles, confiables y oportunos?</a:t>
            </a:r>
          </a:p>
          <a:p>
            <a:r>
              <a:rPr lang="es-MX" sz="1200" dirty="0"/>
              <a:t>7. ¿Se ha identificado alguna inconsistencia o dificultad en la medición?</a:t>
            </a:r>
          </a:p>
          <a:p>
            <a:r>
              <a:rPr lang="es-MX" sz="1200" dirty="0"/>
              <a:t>8. ¿El esfuerzo necesario para recolectar los datos es proporcional al valor que aporta el indicador?</a:t>
            </a:r>
          </a:p>
          <a:p>
            <a:r>
              <a:rPr lang="es-MX" sz="1200" dirty="0"/>
              <a:t>9. ¿El indicador genera incentivos adecuados o promueve prácticas contraproducentes?</a:t>
            </a:r>
          </a:p>
          <a:p>
            <a:r>
              <a:rPr lang="es-MX" sz="1200" dirty="0"/>
              <a:t>10. ¿Se han identificado comportamientos no deseados debido a la forma en que se mide el desempeño?</a:t>
            </a:r>
          </a:p>
          <a:p>
            <a:r>
              <a:rPr lang="es-MX" sz="1200" dirty="0"/>
              <a:t>11. ¿El equipo entiende el propósito del indicador y lo percibe como justo y útil?</a:t>
            </a:r>
          </a:p>
          <a:p>
            <a:r>
              <a:rPr lang="es-MX" sz="1200" dirty="0"/>
              <a:t>12. ¿El indicador sigue estando alineado con las mejores prácticas para el tipo de proceso?</a:t>
            </a:r>
          </a:p>
          <a:p>
            <a:r>
              <a:rPr lang="es-MX" sz="1200" dirty="0"/>
              <a:t>13. ¿Existen nuevos estándares o benchmarking que sugieren una mejor forma de medir el desempeño?</a:t>
            </a:r>
          </a:p>
          <a:p>
            <a:r>
              <a:rPr lang="es-MX" sz="1200" dirty="0"/>
              <a:t>14. ¿El indicador ha permitido mejorar el proceso de manera significativa?</a:t>
            </a:r>
          </a:p>
          <a:p>
            <a:r>
              <a:rPr lang="es-MX" sz="1200" dirty="0"/>
              <a:t>15. ¿Se han logrado los resultados esperados con la medición actual?</a:t>
            </a:r>
          </a:p>
          <a:p>
            <a:r>
              <a:rPr lang="es-MX" sz="1200" dirty="0"/>
              <a:t>16. ¿Existen otros indicadores más efectivos para evaluar el desempeño del proceso?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ADE5FF-6442-4C17-889F-D892F2B41928}" type="slidenum">
              <a:rPr lang="es-CO" smtClean="0"/>
              <a:t>23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77081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ctr" rtl="0" eaLnBrk="1" fontAlgn="base" latinLnBrk="0" hangingPunct="1">
              <a:spcAft>
                <a:spcPts val="1200"/>
              </a:spcAft>
              <a:tabLst>
                <a:tab pos="450215" algn="l"/>
              </a:tabLst>
            </a:pPr>
            <a:r>
              <a:rPr lang="es-ES" sz="1200" b="1" i="0" u="none" strike="noStrike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</a:rPr>
              <a:t>Errores</a:t>
            </a:r>
            <a:endParaRPr lang="es-CO" sz="12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base" latinLnBrk="0" hangingPunct="1">
              <a:spcAft>
                <a:spcPts val="1200"/>
              </a:spcAft>
              <a:tabLst>
                <a:tab pos="450215" algn="l"/>
              </a:tabLst>
            </a:pPr>
            <a:r>
              <a:rPr lang="es-ES" sz="1200" b="0" i="0" u="none" strike="noStrike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Definir indicadores que solo miden la actividad en lugar del desempeño.</a:t>
            </a:r>
            <a:endParaRPr lang="es-CO" sz="12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base" latinLnBrk="0" hangingPunct="1">
              <a:spcAft>
                <a:spcPts val="1200"/>
              </a:spcAft>
              <a:tabLst>
                <a:tab pos="450215" algn="l"/>
              </a:tabLst>
            </a:pPr>
            <a:r>
              <a:rPr lang="es-ES" sz="1200" b="0" i="0" u="none" strike="noStrike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Hacer seguimiento gerencial únicamente indicadores largo plazo a expensas de indicadores de corto plazo, limitando la capacidad de reacción.</a:t>
            </a:r>
            <a:endParaRPr lang="es-CO" sz="12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base" latinLnBrk="0" hangingPunct="1">
              <a:spcAft>
                <a:spcPts val="1200"/>
              </a:spcAft>
              <a:tabLst>
                <a:tab pos="450215" algn="l"/>
              </a:tabLst>
            </a:pPr>
            <a:r>
              <a:rPr lang="es-ES" sz="1200" b="0" i="0" u="none" strike="noStrike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Algunas personas tratan a los indicadores de gestión como un trabajo extra a sus tareas diarias, porque no comprenden la correlación que tienen con la mejora en el desempeño dado que la alta dirección no les hace seguimiento.</a:t>
            </a:r>
            <a:endParaRPr lang="es-CO" sz="12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/>
            <a:r>
              <a:rPr lang="es-ES" sz="1200" b="0" i="0" u="none" strike="noStrike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Diseñar indicadores maliciosos que generen una percepción distorsionada de la realidad al ser intencionadamente manipulados para mostrar un desempeño superior al real, ocultar problemas o generar incentivos inadecuados que afectan negativamente la organización. Ejemplo: evaluar el desempeño de un proceso solo por el número de actividades ejecutadas sin considerar errores o no conformidades, o quejas y reclamos, pone la cantidad por encima de la calidad.</a:t>
            </a:r>
            <a:endParaRPr lang="es-CO" sz="12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/>
            <a:r>
              <a:rPr lang="es-ES" sz="1200" b="0" i="0" u="none" strike="noStrike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Estos indicadores pueden generar consecuencias negativas, ya que incentivan comportamientos que optimizan la métrica en lugar del objetivo real de la organización.  </a:t>
            </a:r>
            <a:endParaRPr lang="es-CO" sz="12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/>
            <a:r>
              <a:rPr lang="es-ES" sz="1200" b="0" i="0" u="none" strike="noStrike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Diseñar indicadores que, si bien son interesantes como información, no son útiles o necesarios para monitorear la operación.</a:t>
            </a:r>
            <a:endParaRPr lang="es-CO" sz="12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/>
            <a:r>
              <a:rPr lang="es-ES" sz="1200" b="0" i="0" u="none" strike="noStrike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Medir procesos de trabajo que son fáciles de controlar, en lugar de aquellos que tienen mayor valor potencial</a:t>
            </a:r>
            <a:endParaRPr lang="es-CO" sz="12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/>
            <a:r>
              <a:rPr lang="es-ES" sz="1200" b="0" i="0" u="none" strike="noStrike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Usar indicadores diferentes para medir lo mismo.</a:t>
            </a:r>
            <a:endParaRPr lang="es-CO" sz="1200" b="0" i="0" u="none" strike="noStrike" dirty="0">
              <a:effectLst/>
              <a:latin typeface="Arial" panose="020B0604020202020204" pitchFamily="34" charset="0"/>
            </a:endParaRPr>
          </a:p>
          <a:p>
            <a:pPr marL="0" algn="ctr" rtl="0" eaLnBrk="1" fontAlgn="base" latinLnBrk="0" hangingPunct="1">
              <a:spcAft>
                <a:spcPts val="1200"/>
              </a:spcAft>
              <a:tabLst>
                <a:tab pos="450215" algn="l"/>
              </a:tabLst>
            </a:pPr>
            <a:r>
              <a:rPr lang="es-ES" sz="1200" b="1" i="0" u="none" strike="noStrike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</a:rPr>
              <a:t>Cómo evitarlos</a:t>
            </a:r>
            <a:endParaRPr lang="es-CO" sz="12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base" latinLnBrk="0" hangingPunct="1">
              <a:spcAft>
                <a:spcPts val="1200"/>
              </a:spcAft>
              <a:tabLst>
                <a:tab pos="450215" algn="l"/>
              </a:tabLst>
            </a:pPr>
            <a:r>
              <a:rPr lang="es-ES" sz="1200" b="0" i="0" u="none" strike="noStrike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Focalizarse en las actividades críticas para asegurar el logro del objetivo. </a:t>
            </a:r>
            <a:endParaRPr lang="es-CO" sz="12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base" latinLnBrk="0" hangingPunct="1">
              <a:spcAft>
                <a:spcPts val="1200"/>
              </a:spcAft>
              <a:tabLst>
                <a:tab pos="450215" algn="l"/>
              </a:tabLst>
            </a:pPr>
            <a:r>
              <a:rPr lang="es-ES" sz="1200" b="0" i="0" u="none" strike="noStrike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Establecer rutinas de seguimiento y control a indicadores de eficiencia y eficacia por parte de la alta dirección.</a:t>
            </a:r>
            <a:endParaRPr lang="es-CO" sz="12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base" latinLnBrk="0" hangingPunct="1">
              <a:spcAft>
                <a:spcPts val="1200"/>
              </a:spcAft>
              <a:tabLst>
                <a:tab pos="450215" algn="l"/>
              </a:tabLst>
            </a:pPr>
            <a:r>
              <a:rPr lang="es-ES" sz="1200" b="0" i="0" u="none" strike="noStrike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Los indicadores maliciosos se pueden reducir estableciendo indicadores dependientes entre sí, de manera que un indicador pueda validarse con otro.</a:t>
            </a:r>
            <a:endParaRPr lang="es-CO" sz="12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base" latinLnBrk="0" hangingPunct="1">
              <a:spcAft>
                <a:spcPts val="1200"/>
              </a:spcAft>
              <a:tabLst>
                <a:tab pos="450215" algn="l"/>
              </a:tabLst>
            </a:pPr>
            <a:r>
              <a:rPr lang="es-ES" sz="1200" b="0" i="0" u="none" strike="noStrike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Es importante utilizar múltiples métricas para evitar sesgos y capturar una visión más completa del desempeño.</a:t>
            </a:r>
            <a:endParaRPr lang="es-CO" sz="12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/>
            <a:r>
              <a:rPr lang="es-ES" sz="1200" b="0" i="0" u="none" strike="noStrike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En importante revisar si el indicador fomenta comportamientos que pueden ir en contra del objetivo del proceso. Ejemplo: si de evalúa a los auditores por el número de hallazgos identificados, podrían enfocar su gestión en detectar no conformidades en lugar de hacer una valoración objetiva de la gestión.</a:t>
            </a:r>
            <a:endParaRPr lang="es-CO" sz="12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/>
            <a:r>
              <a:rPr lang="es-ES" sz="1200" b="0" i="0" u="none" strike="noStrike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La clave está en diseñar indicadores que agreguen valor no solo cifras convenientes para reportes.</a:t>
            </a:r>
            <a:endParaRPr lang="es-CO" sz="12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base" latinLnBrk="0" hangingPunct="1">
              <a:spcAft>
                <a:spcPts val="1200"/>
              </a:spcAft>
              <a:tabLst>
                <a:tab pos="450215" algn="l"/>
              </a:tabLst>
            </a:pPr>
            <a:r>
              <a:rPr lang="es-ES" sz="1200" b="0" i="0" u="none" strike="noStrike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Validar que los indicadores realmente sirvan para controlar el logro del objetivo, cuestionando su repercusión en el alcance de estos.</a:t>
            </a:r>
            <a:endParaRPr lang="es-CO" sz="12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base" latinLnBrk="0" hangingPunct="1">
              <a:spcAft>
                <a:spcPts val="1200"/>
              </a:spcAft>
              <a:tabLst>
                <a:tab pos="450215" algn="l"/>
              </a:tabLst>
            </a:pPr>
            <a:r>
              <a:rPr lang="es-ES" sz="1200" b="0" i="0" u="none" strike="noStrike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Enfocarse en indicadores cuyos resultados puedan tener un efecto cascada hacia otros indicadores, repercutiendo en el logro de los objetivos.</a:t>
            </a:r>
            <a:endParaRPr lang="es-CO" sz="12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base" latinLnBrk="0" hangingPunct="1">
              <a:spcAft>
                <a:spcPts val="1200"/>
              </a:spcAft>
              <a:tabLst>
                <a:tab pos="450215" algn="l"/>
              </a:tabLst>
            </a:pPr>
            <a:r>
              <a:rPr lang="es-ES" sz="1200" b="0" i="0" u="none" strike="noStrike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Los indicadores se deben definir específicamente según su posición dentro de la cadena de valor.</a:t>
            </a:r>
            <a:endParaRPr lang="es-CO" sz="1200" b="0" i="0" u="none" strike="noStrike" dirty="0">
              <a:effectLst/>
              <a:latin typeface="Arial" panose="020B0604020202020204" pitchFamily="34" charset="0"/>
            </a:endParaRP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ADE5FF-6442-4C17-889F-D892F2B41928}" type="slidenum">
              <a:rPr lang="es-CO" smtClean="0"/>
              <a:t>24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93067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8" name="Google Shape;20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E4E7A-772A-384B-86B7-DFBA1AD18F96}" type="slidenum">
              <a:rPr lang="es-CO" smtClean="0"/>
              <a:t>43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42089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486828-65C5-F403-FA3B-51DCDE1BD9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A4502BE-13A6-9F88-2172-D2DAC601F8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58F50B8-1D08-E16A-B592-C9D2FC266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D9B67-C303-564A-A4F1-385EA9135A34}" type="datetimeFigureOut">
              <a:rPr lang="es-CO" smtClean="0"/>
              <a:t>7/03/25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C0AB04F-6F7F-83A3-97B8-4174E4085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AC86652-CCF2-5588-934D-E0F59C139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9D1A4-BB9C-BB4D-8CEB-5FC63FA898E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50756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34376F-3082-0569-4A76-5E7183785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161B46C-7632-03BA-1A49-75BD218075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E91D283-9983-F39E-FB36-240B12E7F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D9B67-C303-564A-A4F1-385EA9135A34}" type="datetimeFigureOut">
              <a:rPr lang="es-CO" smtClean="0"/>
              <a:t>7/03/25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C6CC50-8376-EA37-A96D-9F5AC8723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AC34A76-22C5-8F03-06B9-6526B484D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9D1A4-BB9C-BB4D-8CEB-5FC63FA898E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93634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2608B4A-5622-50E9-E9BC-CFC3FCA5FF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1FEC46-D19A-29CB-1454-F101E2D76F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2670B48-9991-BBB5-82EF-62D592EC9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D9B67-C303-564A-A4F1-385EA9135A34}" type="datetimeFigureOut">
              <a:rPr lang="es-CO" smtClean="0"/>
              <a:t>7/03/25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75DF0D-BE22-7FCD-EA59-68749B1F5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E7B5F3-1790-1145-E2F3-D1761E992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9D1A4-BB9C-BB4D-8CEB-5FC63FA898E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39635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58CBF29E-4839-B5F9-AA3A-E696FD7EA3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81FAE2F-9281-EDB2-E8DD-118C6D961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7E1FD-9693-8D4E-AA49-9000ED008696}" type="datetimeFigureOut">
              <a:rPr lang="es-CO" smtClean="0"/>
              <a:t>7/03/25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9D76165-067E-F8E0-E152-7C0EEF026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3719CE-6D36-F595-1E39-ECEDEB00B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43D4D-8311-094B-B3A4-FD4F00430230}" type="slidenum">
              <a:rPr lang="es-CO" smtClean="0"/>
              <a:t>‹Nº›</a:t>
            </a:fld>
            <a:endParaRPr lang="es-C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1FD8D5D-1A6E-60CA-00B9-674AEA57A9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960"/>
            <a:ext cx="12169048" cy="687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13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F95609C1-BEEC-586E-4610-41CFF5D1D1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8642" y="0"/>
            <a:ext cx="12429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9628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E20D901-0B78-FE21-BA72-89A94C709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D5115-4429-499B-BE2D-CBE14E019A2E}" type="datetimeFigureOut">
              <a:rPr lang="es-CO" smtClean="0"/>
              <a:t>7/03/25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6345D5E-6A81-19D1-6677-53AE9D05A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3FB961B-052B-41A5-B0C7-7D522CFF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7AD6B-28C5-4792-8DCF-1F1D8D556D6F}" type="slidenum">
              <a:rPr lang="es-CO" smtClean="0"/>
              <a:t>‹Nº›</a:t>
            </a:fld>
            <a:endParaRPr lang="es-C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C341026-28E5-7277-FBC7-C43B755CC8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1653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0C744C3-2B60-A1BB-A9E2-331F778582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959"/>
            <a:ext cx="12169048" cy="687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7507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D9B67-C303-564A-A4F1-385EA9135A34}" type="datetimeFigureOut">
              <a:rPr lang="es-CO" smtClean="0"/>
              <a:t>7/03/25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9D1A4-BB9C-BB4D-8CEB-5FC63FA898E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231532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D9B67-C303-564A-A4F1-385EA9135A34}" type="datetimeFigureOut">
              <a:rPr lang="es-CO" smtClean="0"/>
              <a:t>7/03/25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9D1A4-BB9C-BB4D-8CEB-5FC63FA898E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647313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D9B67-C303-564A-A4F1-385EA9135A34}" type="datetimeFigureOut">
              <a:rPr lang="es-CO" smtClean="0"/>
              <a:t>7/03/25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9D1A4-BB9C-BB4D-8CEB-5FC63FA898E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802403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D9B67-C303-564A-A4F1-385EA9135A34}" type="datetimeFigureOut">
              <a:rPr lang="es-CO" smtClean="0"/>
              <a:t>7/03/25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9D1A4-BB9C-BB4D-8CEB-5FC63FA898E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42460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2910EB-CC04-62B6-ABA0-C71408DFE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6425CE5-F672-4AE4-A679-084590CDC6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3A182D-FDDB-4CFE-CEB8-0477200EB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D9B67-C303-564A-A4F1-385EA9135A34}" type="datetimeFigureOut">
              <a:rPr lang="es-CO" smtClean="0"/>
              <a:t>7/03/25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4A6075-4D97-F317-4E9C-FA3B96278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DDD1F1A-012B-7844-6D1B-1AF9FDF39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9D1A4-BB9C-BB4D-8CEB-5FC63FA898E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003504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D9B67-C303-564A-A4F1-385EA9135A34}" type="datetimeFigureOut">
              <a:rPr lang="es-CO" smtClean="0"/>
              <a:t>7/03/25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9D1A4-BB9C-BB4D-8CEB-5FC63FA898E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744828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D9B67-C303-564A-A4F1-385EA9135A34}" type="datetimeFigureOut">
              <a:rPr lang="es-CO" smtClean="0"/>
              <a:t>7/03/25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9D1A4-BB9C-BB4D-8CEB-5FC63FA898E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976559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D9B67-C303-564A-A4F1-385EA9135A34}" type="datetimeFigureOut">
              <a:rPr lang="es-CO" smtClean="0"/>
              <a:t>7/03/25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9D1A4-BB9C-BB4D-8CEB-5FC63FA898E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652245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D9B67-C303-564A-A4F1-385EA9135A34}" type="datetimeFigureOut">
              <a:rPr lang="es-CO" smtClean="0"/>
              <a:t>7/03/25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9D1A4-BB9C-BB4D-8CEB-5FC63FA898E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915450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D9B67-C303-564A-A4F1-385EA9135A34}" type="datetimeFigureOut">
              <a:rPr lang="es-CO" smtClean="0"/>
              <a:t>7/03/25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9D1A4-BB9C-BB4D-8CEB-5FC63FA898E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847517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D9B67-C303-564A-A4F1-385EA9135A34}" type="datetimeFigureOut">
              <a:rPr lang="es-CO" smtClean="0"/>
              <a:t>7/03/25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9D1A4-BB9C-BB4D-8CEB-5FC63FA898E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970064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D9B67-C303-564A-A4F1-385EA9135A34}" type="datetimeFigureOut">
              <a:rPr lang="es-CO" smtClean="0"/>
              <a:t>7/03/25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9D1A4-BB9C-BB4D-8CEB-5FC63FA898E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072861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58CBF29E-4839-B5F9-AA3A-E696FD7EA3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81FAE2F-9281-EDB2-E8DD-118C6D961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7E1FD-9693-8D4E-AA49-9000ED008696}" type="datetimeFigureOut">
              <a:rPr lang="es-CO" smtClean="0"/>
              <a:t>7/03/25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9D76165-067E-F8E0-E152-7C0EEF026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3719CE-6D36-F595-1E39-ECEDEB00B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43D4D-8311-094B-B3A4-FD4F00430230}" type="slidenum">
              <a:rPr lang="es-CO" smtClean="0"/>
              <a:t>‹Nº›</a:t>
            </a:fld>
            <a:endParaRPr lang="es-C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1FD8D5D-1A6E-60CA-00B9-674AEA57A9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960"/>
            <a:ext cx="12169048" cy="687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8447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0C744C3-2B60-A1BB-A9E2-331F778582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959"/>
            <a:ext cx="12169048" cy="687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283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A7FB55-20CD-6D79-9A2F-621530B8B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18245C2-2FD2-0B8D-935E-B2C58DC41F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98F55A-5844-34A5-C972-3F9980606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D9B67-C303-564A-A4F1-385EA9135A34}" type="datetimeFigureOut">
              <a:rPr lang="es-CO" smtClean="0"/>
              <a:t>7/03/25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77FB28F-1A08-68EA-203C-2290A2CC3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4707386-3B25-47F0-4004-1DB30E9C3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9D1A4-BB9C-BB4D-8CEB-5FC63FA898E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0420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92C670-2C40-7D04-266C-1DD92E7BC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6E27B6-25CD-680D-801C-9242A053E6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AFD8695-3D32-8C51-CBFA-476656E732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92EF628-D712-2D84-13FD-7E5C4F69B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D9B67-C303-564A-A4F1-385EA9135A34}" type="datetimeFigureOut">
              <a:rPr lang="es-CO" smtClean="0"/>
              <a:t>7/03/25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144F27F-72B3-AE15-13F2-A91A59BAD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461ADC5-B752-C9F9-A49D-90A3E30F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9D1A4-BB9C-BB4D-8CEB-5FC63FA898E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37907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A82D02-EB71-54EB-1FB8-611103221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796DF9A-6C71-7A53-A691-D12E6A2D45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DFE621B-71AC-9A75-8A6E-FD7443A63D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7F9409C-B4B2-816C-AA23-4BF7B70F5C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AAC8987-FCBB-930F-1E0B-C82A9F956A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0B3143F-5B15-070B-1837-0AF0F6292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D9B67-C303-564A-A4F1-385EA9135A34}" type="datetimeFigureOut">
              <a:rPr lang="es-CO" smtClean="0"/>
              <a:t>7/03/25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2BFB1E4-7C87-8319-957F-F4992960F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D5D991E-B9F3-10A9-CB7D-E44813A53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9D1A4-BB9C-BB4D-8CEB-5FC63FA898E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29589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F98BFF-CC2E-107B-A3EA-ECE8FC026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F1322C1-CC8D-B9DF-1033-141849DF7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D9B67-C303-564A-A4F1-385EA9135A34}" type="datetimeFigureOut">
              <a:rPr lang="es-CO" smtClean="0"/>
              <a:t>7/03/25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128253C-A1B2-A4C2-7175-3A4B9F479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02706F7-5840-4549-0B43-CF7A959F4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9D1A4-BB9C-BB4D-8CEB-5FC63FA898E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3716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A612B31-3C8D-09DC-D6AE-E9C7DC125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D9B67-C303-564A-A4F1-385EA9135A34}" type="datetimeFigureOut">
              <a:rPr lang="es-CO" smtClean="0"/>
              <a:t>7/03/25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96D5D8E-B4BB-06D0-35E4-735102F39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F97ADA4-5D98-A324-B450-A1E33683C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9D1A4-BB9C-BB4D-8CEB-5FC63FA898E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80514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2628CA-C02D-070F-45D1-42004EBE6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262DAC9-D9EC-6F2F-C5E1-1AC98FA4E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55187E1-983A-8737-E362-CC7C025A91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366D12D-EADB-5538-3AC3-F0E09EAC0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D9B67-C303-564A-A4F1-385EA9135A34}" type="datetimeFigureOut">
              <a:rPr lang="es-CO" smtClean="0"/>
              <a:t>7/03/25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16877BB-F792-7935-80E8-09FCCE335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87E1529-BAE4-3FFF-AF49-9A1E34A0C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9D1A4-BB9C-BB4D-8CEB-5FC63FA898E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48408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4313A0-AF41-0A43-BF56-A8CFE2F40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829B519-949F-F19A-36C7-4C945A0707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C853D21-AAEE-3E7B-5CB5-BC9DA6D64F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1A4DC82-5BC3-92FC-79C1-E625F5AB6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D9B67-C303-564A-A4F1-385EA9135A34}" type="datetimeFigureOut">
              <a:rPr lang="es-CO" smtClean="0"/>
              <a:t>7/03/25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E16986D-F523-C37D-E53A-D093F8813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1D2458C-6450-09B3-C362-102B013D0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9D1A4-BB9C-BB4D-8CEB-5FC63FA898E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45462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B039B2D-BA9F-287B-E038-B5AA80594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E359D99-DBE8-0C98-FF6A-5C6DE869D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F4D54D-F552-3319-1270-D9D418C6CF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B3D9B67-C303-564A-A4F1-385EA9135A34}" type="datetimeFigureOut">
              <a:rPr lang="es-CO" smtClean="0"/>
              <a:t>7/03/25</a:t>
            </a:fld>
            <a:endParaRPr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8212B5C-9F8E-B2EE-C812-ABD7010016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E230EAF-050C-839B-B2A5-D22BB1E460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59D1A4-BB9C-BB4D-8CEB-5FC63FA898ED}" type="slidenum">
              <a:rPr lang="es-CO" smtClean="0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178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32" r:id="rId12"/>
    <p:sldLayoutId id="2147483734" r:id="rId13"/>
    <p:sldLayoutId id="2147483854" r:id="rId14"/>
    <p:sldLayoutId id="214748385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B3D9B67-C303-564A-A4F1-385EA9135A34}" type="datetimeFigureOut">
              <a:rPr lang="es-CO" smtClean="0"/>
              <a:t>7/03/25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59D1A4-BB9C-BB4D-8CEB-5FC63FA898E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9582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medicioneconomica.blogspot.com/2013/11/medicion-en-economia.html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3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Layout" Target="../diagrams/layout4.xml"/><Relationship Id="rId7" Type="http://schemas.openxmlformats.org/officeDocument/2006/relationships/image" Target="../media/image33.png"/><Relationship Id="rId12" Type="http://schemas.microsoft.com/office/2007/relationships/diagramDrawing" Target="../diagrams/drawing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4.xml"/><Relationship Id="rId11" Type="http://schemas.openxmlformats.org/officeDocument/2006/relationships/diagramColors" Target="../diagrams/colors5.xml"/><Relationship Id="rId5" Type="http://schemas.openxmlformats.org/officeDocument/2006/relationships/diagramColors" Target="../diagrams/colors4.xml"/><Relationship Id="rId10" Type="http://schemas.openxmlformats.org/officeDocument/2006/relationships/diagramQuickStyle" Target="../diagrams/quickStyle5.xml"/><Relationship Id="rId4" Type="http://schemas.openxmlformats.org/officeDocument/2006/relationships/diagramQuickStyle" Target="../diagrams/quickStyle4.xml"/><Relationship Id="rId9" Type="http://schemas.openxmlformats.org/officeDocument/2006/relationships/diagramLayout" Target="../diagrams/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40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2" Type="http://schemas.openxmlformats.org/officeDocument/2006/relationships/diagramData" Target="../diagrams/data6.xml"/><Relationship Id="rId16" Type="http://schemas.openxmlformats.org/officeDocument/2006/relationships/image" Target="../media/image43.svg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6.xml"/><Relationship Id="rId11" Type="http://schemas.openxmlformats.org/officeDocument/2006/relationships/image" Target="../media/image38.png"/><Relationship Id="rId5" Type="http://schemas.openxmlformats.org/officeDocument/2006/relationships/diagramColors" Target="../diagrams/colors6.xml"/><Relationship Id="rId15" Type="http://schemas.openxmlformats.org/officeDocument/2006/relationships/image" Target="../media/image42.png"/><Relationship Id="rId10" Type="http://schemas.openxmlformats.org/officeDocument/2006/relationships/image" Target="../media/image37.sv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36.png"/><Relationship Id="rId14" Type="http://schemas.openxmlformats.org/officeDocument/2006/relationships/image" Target="../media/image41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40.xml"/><Relationship Id="rId13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slide" Target="slide39.xml"/><Relationship Id="rId12" Type="http://schemas.openxmlformats.org/officeDocument/2006/relationships/slide" Target="slide4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2.jpeg"/><Relationship Id="rId11" Type="http://schemas.openxmlformats.org/officeDocument/2006/relationships/image" Target="../media/image64.jpeg"/><Relationship Id="rId5" Type="http://schemas.openxmlformats.org/officeDocument/2006/relationships/slide" Target="slide37.xml"/><Relationship Id="rId10" Type="http://schemas.microsoft.com/office/2007/relationships/hdphoto" Target="../media/hdphoto2.wdp"/><Relationship Id="rId4" Type="http://schemas.openxmlformats.org/officeDocument/2006/relationships/image" Target="../media/image61.jpeg"/><Relationship Id="rId9" Type="http://schemas.openxmlformats.org/officeDocument/2006/relationships/image" Target="../media/image63.png"/><Relationship Id="rId14" Type="http://schemas.openxmlformats.org/officeDocument/2006/relationships/hyperlink" Target="https://100.datavizproject.com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gif"/><Relationship Id="rId5" Type="http://schemas.openxmlformats.org/officeDocument/2006/relationships/image" Target="../media/image18.png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7899CD6-A965-AFAA-925E-80D5CDA56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5387" y="2681737"/>
            <a:ext cx="2516188" cy="200615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AA45B83-BDFF-3AF3-0DEE-2447D6CC10FB}"/>
              </a:ext>
            </a:extLst>
          </p:cNvPr>
          <p:cNvSpPr txBox="1"/>
          <p:nvPr/>
        </p:nvSpPr>
        <p:spPr>
          <a:xfrm>
            <a:off x="1377108" y="1949986"/>
            <a:ext cx="32279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chemeClr val="bg1"/>
                </a:solidFill>
              </a:rPr>
              <a:t>Socialización Guía de Medición y Análisis de Procesos</a:t>
            </a:r>
            <a:endParaRPr sz="3200" b="1" dirty="0">
              <a:solidFill>
                <a:schemeClr val="bg1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93B06E6-9234-37C6-F0B0-B2F8807613F1}"/>
              </a:ext>
            </a:extLst>
          </p:cNvPr>
          <p:cNvSpPr txBox="1"/>
          <p:nvPr/>
        </p:nvSpPr>
        <p:spPr>
          <a:xfrm>
            <a:off x="8725359" y="5155894"/>
            <a:ext cx="27211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147512"/>
                </a:solidFill>
              </a:rPr>
              <a:t>Oficina Asesora de Planeación e Innovación</a:t>
            </a:r>
          </a:p>
          <a:p>
            <a:pPr algn="ctr"/>
            <a:r>
              <a:rPr lang="es-ES" b="1" dirty="0">
                <a:solidFill>
                  <a:srgbClr val="147512"/>
                </a:solidFill>
              </a:rPr>
              <a:t>Institucional</a:t>
            </a:r>
            <a:endParaRPr b="1" dirty="0">
              <a:solidFill>
                <a:srgbClr val="147512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DFFAE5B-2B5F-820B-70D8-2A488A4152CD}"/>
              </a:ext>
            </a:extLst>
          </p:cNvPr>
          <p:cNvSpPr txBox="1"/>
          <p:nvPr/>
        </p:nvSpPr>
        <p:spPr>
          <a:xfrm>
            <a:off x="1856341" y="4591298"/>
            <a:ext cx="2269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</a:rPr>
              <a:t>7 de marzo de 2025</a:t>
            </a:r>
            <a:endParaRPr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35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EAE2C368-89C0-4206-467A-46713C5102C5}"/>
              </a:ext>
            </a:extLst>
          </p:cNvPr>
          <p:cNvSpPr/>
          <p:nvPr/>
        </p:nvSpPr>
        <p:spPr>
          <a:xfrm>
            <a:off x="-321893" y="294795"/>
            <a:ext cx="3861159" cy="549966"/>
          </a:xfrm>
          <a:prstGeom prst="roundRect">
            <a:avLst/>
          </a:prstGeom>
          <a:solidFill>
            <a:srgbClr val="2764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Definiciones Clave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3F0222C-BA6E-1BD0-DC5A-172DB76B7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8789" y="1289786"/>
            <a:ext cx="2422542" cy="196309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A9369A2-18B4-7E53-020F-BD6EC47C5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9134" y="4273131"/>
            <a:ext cx="2048865" cy="208625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A0662D8-5AC1-EB09-1338-0AFE24B8FE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001" y="1289786"/>
            <a:ext cx="2572109" cy="227074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557FC51-762E-A897-9344-7222AC2746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158" y="4017818"/>
            <a:ext cx="2600622" cy="2341566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5212EE86-E031-5E80-2CE2-8B5418918186}"/>
              </a:ext>
            </a:extLst>
          </p:cNvPr>
          <p:cNvSpPr/>
          <p:nvPr/>
        </p:nvSpPr>
        <p:spPr>
          <a:xfrm>
            <a:off x="1953134" y="837471"/>
            <a:ext cx="96532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4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KPI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9070EA9C-4576-05CE-6349-9491BF03D192}"/>
              </a:ext>
            </a:extLst>
          </p:cNvPr>
          <p:cNvSpPr/>
          <p:nvPr/>
        </p:nvSpPr>
        <p:spPr>
          <a:xfrm>
            <a:off x="8811756" y="844761"/>
            <a:ext cx="120738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40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OKR</a:t>
            </a:r>
            <a:endParaRPr lang="es-MX" sz="40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9EE9847-E994-675E-5208-C3D1A70CDBD1}"/>
              </a:ext>
            </a:extLst>
          </p:cNvPr>
          <p:cNvSpPr/>
          <p:nvPr/>
        </p:nvSpPr>
        <p:spPr>
          <a:xfrm>
            <a:off x="1188859" y="3560535"/>
            <a:ext cx="27533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Volumetría</a:t>
            </a:r>
            <a:endParaRPr lang="es-MX" sz="40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3715430B-E61E-F217-3B87-4A6CD8FE29C4}"/>
              </a:ext>
            </a:extLst>
          </p:cNvPr>
          <p:cNvSpPr/>
          <p:nvPr/>
        </p:nvSpPr>
        <p:spPr>
          <a:xfrm>
            <a:off x="8342879" y="3603039"/>
            <a:ext cx="278075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4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ANS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A04DBE3-2FC5-3D2C-6E63-04CFA67BFCBA}"/>
              </a:ext>
            </a:extLst>
          </p:cNvPr>
          <p:cNvSpPr txBox="1"/>
          <p:nvPr/>
        </p:nvSpPr>
        <p:spPr>
          <a:xfrm>
            <a:off x="3583181" y="1978804"/>
            <a:ext cx="2144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dirty="0"/>
              <a:t>Métricas cuantificables para medir el desempeño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042C5CD-3F49-1702-CB0D-E158A891A241}"/>
              </a:ext>
            </a:extLst>
          </p:cNvPr>
          <p:cNvSpPr txBox="1"/>
          <p:nvPr/>
        </p:nvSpPr>
        <p:spPr>
          <a:xfrm>
            <a:off x="5878686" y="2009661"/>
            <a:ext cx="2144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dirty="0"/>
              <a:t>Marco para establecer metas ambiciosas y medibles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41777431-F687-B4D5-4855-79816910AEAD}"/>
              </a:ext>
            </a:extLst>
          </p:cNvPr>
          <p:cNvCxnSpPr>
            <a:cxnSpLocks/>
          </p:cNvCxnSpPr>
          <p:nvPr/>
        </p:nvCxnSpPr>
        <p:spPr>
          <a:xfrm>
            <a:off x="5778632" y="1027522"/>
            <a:ext cx="30805" cy="511875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AF8A6306-E80E-DE94-7139-A6E64AE13321}"/>
              </a:ext>
            </a:extLst>
          </p:cNvPr>
          <p:cNvCxnSpPr>
            <a:cxnSpLocks/>
          </p:cNvCxnSpPr>
          <p:nvPr/>
        </p:nvCxnSpPr>
        <p:spPr>
          <a:xfrm>
            <a:off x="838727" y="3609941"/>
            <a:ext cx="10284902" cy="589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18AF009-D42E-035E-98E7-5823C3082F44}"/>
              </a:ext>
            </a:extLst>
          </p:cNvPr>
          <p:cNvSpPr txBox="1"/>
          <p:nvPr/>
        </p:nvSpPr>
        <p:spPr>
          <a:xfrm>
            <a:off x="3598584" y="4613666"/>
            <a:ext cx="21448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dirty="0"/>
              <a:t>Medición del volumen de datos o transacciones en sistemas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67574C3B-753B-64D2-6FCE-019A02AB11D9}"/>
              </a:ext>
            </a:extLst>
          </p:cNvPr>
          <p:cNvSpPr txBox="1"/>
          <p:nvPr/>
        </p:nvSpPr>
        <p:spPr>
          <a:xfrm>
            <a:off x="5932131" y="4613666"/>
            <a:ext cx="2144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/>
              <a:t>Compromisos de calidad y tiempo de respuesta en servicios</a:t>
            </a:r>
          </a:p>
        </p:txBody>
      </p:sp>
    </p:spTree>
    <p:extLst>
      <p:ext uri="{BB962C8B-B14F-4D97-AF65-F5344CB8AC3E}">
        <p14:creationId xmlns:p14="http://schemas.microsoft.com/office/powerpoint/2010/main" val="815224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D7C9799-55DB-2CCB-5927-D547DACD88CC}"/>
              </a:ext>
            </a:extLst>
          </p:cNvPr>
          <p:cNvSpPr txBox="1"/>
          <p:nvPr/>
        </p:nvSpPr>
        <p:spPr>
          <a:xfrm>
            <a:off x="1698171" y="3075057"/>
            <a:ext cx="92559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4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2.  Contexto, roles y responsabilidades</a:t>
            </a:r>
          </a:p>
        </p:txBody>
      </p:sp>
    </p:spTree>
    <p:extLst>
      <p:ext uri="{BB962C8B-B14F-4D97-AF65-F5344CB8AC3E}">
        <p14:creationId xmlns:p14="http://schemas.microsoft.com/office/powerpoint/2010/main" val="14307221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7A40B7E-5F04-FBCC-444C-4845550EC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655" y="1057098"/>
            <a:ext cx="3688627" cy="4740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199DC364-050A-22BE-80A0-30CCCF4A1BA4}"/>
              </a:ext>
            </a:extLst>
          </p:cNvPr>
          <p:cNvSpPr/>
          <p:nvPr/>
        </p:nvSpPr>
        <p:spPr>
          <a:xfrm>
            <a:off x="5671752" y="1057098"/>
            <a:ext cx="7366518" cy="549966"/>
          </a:xfrm>
          <a:prstGeom prst="roundRect">
            <a:avLst/>
          </a:prstGeom>
          <a:solidFill>
            <a:srgbClr val="2764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Control Operacional</a:t>
            </a:r>
            <a:endParaRPr sz="32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513A238-6F17-5FC1-EFB3-506A61A2FC75}"/>
              </a:ext>
            </a:extLst>
          </p:cNvPr>
          <p:cNvSpPr txBox="1"/>
          <p:nvPr/>
        </p:nvSpPr>
        <p:spPr>
          <a:xfrm>
            <a:off x="5671752" y="1790218"/>
            <a:ext cx="5548184" cy="3770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1200"/>
              </a:spcAft>
              <a:buFont typeface="+mj-lt"/>
              <a:buAutoNum type="arabicPeriod"/>
              <a:tabLst>
                <a:tab pos="311785" algn="l"/>
              </a:tabLst>
            </a:pPr>
            <a:r>
              <a:rPr lang="es-CO" sz="14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Definir objetivo y alcance del proceso</a:t>
            </a:r>
            <a:endParaRPr lang="es-CO" sz="1400" b="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1200"/>
              </a:spcAft>
              <a:buFont typeface="+mj-lt"/>
              <a:buAutoNum type="arabicPeriod"/>
              <a:tabLst>
                <a:tab pos="311785" algn="l"/>
              </a:tabLst>
            </a:pPr>
            <a:r>
              <a:rPr lang="es-CO" sz="14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Identificar riesgos y oportunidades</a:t>
            </a:r>
            <a:endParaRPr lang="es-CO" sz="1400" b="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1200"/>
              </a:spcAft>
              <a:buFont typeface="+mj-lt"/>
              <a:buAutoNum type="arabicPeriod"/>
              <a:tabLst>
                <a:tab pos="311785" algn="l"/>
              </a:tabLst>
            </a:pPr>
            <a:r>
              <a:rPr lang="es-CO" sz="14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Establecer procedimientos</a:t>
            </a:r>
          </a:p>
          <a:p>
            <a:pPr marL="342900" lvl="0" indent="-342900" algn="just">
              <a:lnSpc>
                <a:spcPct val="107000"/>
              </a:lnSpc>
              <a:spcAft>
                <a:spcPts val="1200"/>
              </a:spcAft>
              <a:buFont typeface="+mj-lt"/>
              <a:buAutoNum type="arabicPeriod"/>
              <a:tabLst>
                <a:tab pos="311785" algn="l"/>
              </a:tabLst>
            </a:pPr>
            <a:r>
              <a:rPr lang="es-CO" sz="14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Asignar recursos</a:t>
            </a:r>
            <a:endParaRPr lang="es-CO" sz="140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1200"/>
              </a:spcAft>
              <a:buFont typeface="+mj-lt"/>
              <a:buAutoNum type="arabicPeriod"/>
              <a:tabLst>
                <a:tab pos="311785" algn="l"/>
              </a:tabLst>
            </a:pPr>
            <a:r>
              <a:rPr lang="es-CO" sz="14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Definir indicadores de control</a:t>
            </a:r>
            <a:endParaRPr lang="es-CO" sz="1400" b="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1200"/>
              </a:spcAft>
              <a:buFont typeface="+mj-lt"/>
              <a:buAutoNum type="arabicPeriod"/>
              <a:tabLst>
                <a:tab pos="311785" algn="l"/>
              </a:tabLst>
            </a:pPr>
            <a:r>
              <a:rPr lang="es-CO" sz="14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Monitorear y medir</a:t>
            </a:r>
          </a:p>
          <a:p>
            <a:pPr marL="342900" lvl="0" indent="-342900" algn="just">
              <a:lnSpc>
                <a:spcPct val="107000"/>
              </a:lnSpc>
              <a:spcAft>
                <a:spcPts val="1200"/>
              </a:spcAft>
              <a:buFont typeface="+mj-lt"/>
              <a:buAutoNum type="arabicPeriod"/>
              <a:tabLst>
                <a:tab pos="311785" algn="l"/>
              </a:tabLst>
            </a:pPr>
            <a:r>
              <a:rPr lang="es-CO" sz="14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Evaluar y analizar resultados</a:t>
            </a:r>
            <a:endParaRPr lang="es-CO" sz="1400" b="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1200"/>
              </a:spcAft>
              <a:buFont typeface="+mj-lt"/>
              <a:buAutoNum type="arabicPeriod"/>
              <a:tabLst>
                <a:tab pos="311785" algn="l"/>
              </a:tabLst>
            </a:pPr>
            <a:r>
              <a:rPr lang="es-CO" sz="14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Documentar acciones correctivas y preventivas</a:t>
            </a:r>
            <a:endParaRPr lang="es-CO" sz="140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1200"/>
              </a:spcAft>
              <a:buFont typeface="+mj-lt"/>
              <a:buAutoNum type="arabicPeriod"/>
              <a:tabLst>
                <a:tab pos="311785" algn="l"/>
              </a:tabLst>
            </a:pPr>
            <a:r>
              <a:rPr lang="es-CO" sz="14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Revisar y mejorar </a:t>
            </a:r>
          </a:p>
          <a:p>
            <a:pPr marL="342900" lvl="0" indent="-342900" algn="just">
              <a:lnSpc>
                <a:spcPct val="107000"/>
              </a:lnSpc>
              <a:spcAft>
                <a:spcPts val="1200"/>
              </a:spcAft>
              <a:buFont typeface="+mj-lt"/>
              <a:buAutoNum type="arabicPeriod"/>
              <a:tabLst>
                <a:tab pos="311785" algn="l"/>
              </a:tabLst>
            </a:pPr>
            <a:r>
              <a:rPr lang="es-CO" sz="14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Gestionar el conocimiento</a:t>
            </a:r>
            <a:endParaRPr lang="es-CO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pruebas Generic black outline icono">
            <a:extLst>
              <a:ext uri="{FF2B5EF4-FFF2-40B4-BE49-F238E27FC236}">
                <a16:creationId xmlns:a16="http://schemas.microsoft.com/office/drawing/2014/main" id="{F40BE36A-2EEC-976E-D334-81D6AED41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638" y="4807438"/>
            <a:ext cx="1658948" cy="1658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A1BF98F5-31B0-C669-F0B7-A09ABD7D0EC8}"/>
              </a:ext>
            </a:extLst>
          </p:cNvPr>
          <p:cNvSpPr/>
          <p:nvPr/>
        </p:nvSpPr>
        <p:spPr>
          <a:xfrm>
            <a:off x="5585254" y="3268362"/>
            <a:ext cx="4335403" cy="11430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413770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F49DB-A881-7774-6231-3007DB8A4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DFB4F6CE-A829-3715-B57E-A6324919D286}"/>
              </a:ext>
            </a:extLst>
          </p:cNvPr>
          <p:cNvSpPr/>
          <p:nvPr/>
        </p:nvSpPr>
        <p:spPr>
          <a:xfrm>
            <a:off x="-210065" y="500358"/>
            <a:ext cx="8686799" cy="549966"/>
          </a:xfrm>
          <a:prstGeom prst="roundRect">
            <a:avLst/>
          </a:prstGeom>
          <a:solidFill>
            <a:srgbClr val="2764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Política de Seguimiento y Evaluación</a:t>
            </a:r>
            <a:endParaRPr sz="3200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15DD36C-F5D0-3F12-CFA2-0642DE874E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94" t="12578" r="1634" b="2847"/>
          <a:stretch/>
        </p:blipFill>
        <p:spPr>
          <a:xfrm>
            <a:off x="86497" y="1742302"/>
            <a:ext cx="12019006" cy="427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349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C35FBA-DAFF-9503-7030-18876AA69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id="{D5247606-EF92-BC40-1F57-7E7482A0B707}"/>
              </a:ext>
            </a:extLst>
          </p:cNvPr>
          <p:cNvSpPr/>
          <p:nvPr/>
        </p:nvSpPr>
        <p:spPr>
          <a:xfrm>
            <a:off x="-630194" y="365119"/>
            <a:ext cx="7366518" cy="549966"/>
          </a:xfrm>
          <a:prstGeom prst="roundRect">
            <a:avLst/>
          </a:prstGeom>
          <a:solidFill>
            <a:srgbClr val="2764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Roles y Responsabilidades</a:t>
            </a:r>
            <a:endParaRPr sz="3200" b="1" dirty="0"/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7E03071C-0964-E1CE-C5CF-9EC623C32ACB}"/>
              </a:ext>
            </a:extLst>
          </p:cNvPr>
          <p:cNvGrpSpPr/>
          <p:nvPr/>
        </p:nvGrpSpPr>
        <p:grpSpPr>
          <a:xfrm>
            <a:off x="386527" y="1182193"/>
            <a:ext cx="2574206" cy="1609513"/>
            <a:chOff x="222421" y="1185996"/>
            <a:chExt cx="2574206" cy="1609513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ECDFA0D4-533A-92A7-FEB3-C3C11A084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320" t="21832" r="320" b="54925"/>
            <a:stretch/>
          </p:blipFill>
          <p:spPr>
            <a:xfrm>
              <a:off x="222421" y="1185996"/>
              <a:ext cx="2574206" cy="1594021"/>
            </a:xfrm>
            <a:prstGeom prst="rect">
              <a:avLst/>
            </a:prstGeom>
          </p:spPr>
        </p:pic>
        <p:sp>
          <p:nvSpPr>
            <p:cNvPr id="9" name="Rectángulo redondeado 8">
              <a:extLst>
                <a:ext uri="{FF2B5EF4-FFF2-40B4-BE49-F238E27FC236}">
                  <a16:creationId xmlns:a16="http://schemas.microsoft.com/office/drawing/2014/main" id="{5743978F-D6E3-8E4C-B491-43DAE3DFC1EA}"/>
                </a:ext>
              </a:extLst>
            </p:cNvPr>
            <p:cNvSpPr/>
            <p:nvPr/>
          </p:nvSpPr>
          <p:spPr>
            <a:xfrm>
              <a:off x="459200" y="1201488"/>
              <a:ext cx="2100648" cy="1594021"/>
            </a:xfrm>
            <a:prstGeom prst="round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E37B84C2-BE0B-028B-B87F-52463447C981}"/>
              </a:ext>
            </a:extLst>
          </p:cNvPr>
          <p:cNvGrpSpPr/>
          <p:nvPr/>
        </p:nvGrpSpPr>
        <p:grpSpPr>
          <a:xfrm>
            <a:off x="372171" y="2855982"/>
            <a:ext cx="2574206" cy="1878227"/>
            <a:chOff x="3707027" y="2757121"/>
            <a:chExt cx="2574206" cy="1878227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9A71C3F8-14B6-ABF1-5EA6-CF48A1BE9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45226" b="27387"/>
            <a:stretch/>
          </p:blipFill>
          <p:spPr>
            <a:xfrm>
              <a:off x="3707027" y="2757121"/>
              <a:ext cx="2574206" cy="1878227"/>
            </a:xfrm>
            <a:prstGeom prst="rect">
              <a:avLst/>
            </a:prstGeom>
          </p:spPr>
        </p:pic>
        <p:sp>
          <p:nvSpPr>
            <p:cNvPr id="11" name="Rectángulo redondeado 10">
              <a:extLst>
                <a:ext uri="{FF2B5EF4-FFF2-40B4-BE49-F238E27FC236}">
                  <a16:creationId xmlns:a16="http://schemas.microsoft.com/office/drawing/2014/main" id="{BC402A31-F6CA-B36D-EE03-D26823D229DC}"/>
                </a:ext>
              </a:extLst>
            </p:cNvPr>
            <p:cNvSpPr/>
            <p:nvPr/>
          </p:nvSpPr>
          <p:spPr>
            <a:xfrm>
              <a:off x="3943806" y="2899223"/>
              <a:ext cx="2100648" cy="1594021"/>
            </a:xfrm>
            <a:prstGeom prst="round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4477F61D-DF21-E0E2-C0B1-D4DB6B3A3CE5}"/>
              </a:ext>
            </a:extLst>
          </p:cNvPr>
          <p:cNvGrpSpPr/>
          <p:nvPr/>
        </p:nvGrpSpPr>
        <p:grpSpPr>
          <a:xfrm>
            <a:off x="493209" y="4862760"/>
            <a:ext cx="2303418" cy="1686732"/>
            <a:chOff x="357815" y="4720658"/>
            <a:chExt cx="2303418" cy="1686732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1EA10651-8B30-472E-8768-0663CBB1B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73054"/>
            <a:stretch/>
          </p:blipFill>
          <p:spPr>
            <a:xfrm>
              <a:off x="357815" y="4753849"/>
              <a:ext cx="2303418" cy="1653541"/>
            </a:xfrm>
            <a:prstGeom prst="rect">
              <a:avLst/>
            </a:prstGeom>
          </p:spPr>
        </p:pic>
        <p:sp>
          <p:nvSpPr>
            <p:cNvPr id="12" name="Rectángulo redondeado 11">
              <a:extLst>
                <a:ext uri="{FF2B5EF4-FFF2-40B4-BE49-F238E27FC236}">
                  <a16:creationId xmlns:a16="http://schemas.microsoft.com/office/drawing/2014/main" id="{E73E9C6F-0068-27BF-86EC-547D240E4F20}"/>
                </a:ext>
              </a:extLst>
            </p:cNvPr>
            <p:cNvSpPr/>
            <p:nvPr/>
          </p:nvSpPr>
          <p:spPr>
            <a:xfrm>
              <a:off x="473556" y="4720658"/>
              <a:ext cx="2100648" cy="1594021"/>
            </a:xfrm>
            <a:prstGeom prst="round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D7292012-1FD4-3A26-2DD2-5FD279883BDA}"/>
              </a:ext>
            </a:extLst>
          </p:cNvPr>
          <p:cNvGrpSpPr/>
          <p:nvPr/>
        </p:nvGrpSpPr>
        <p:grpSpPr>
          <a:xfrm>
            <a:off x="8809887" y="2004601"/>
            <a:ext cx="2574206" cy="1594021"/>
            <a:chOff x="8284151" y="2339497"/>
            <a:chExt cx="2574206" cy="1594021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0ED3CF82-4039-ACBF-59D1-4E52AE1F1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78167"/>
            <a:stretch/>
          </p:blipFill>
          <p:spPr>
            <a:xfrm>
              <a:off x="8284151" y="2339499"/>
              <a:ext cx="2574206" cy="1497274"/>
            </a:xfrm>
            <a:prstGeom prst="rect">
              <a:avLst/>
            </a:prstGeom>
          </p:spPr>
        </p:pic>
        <p:sp>
          <p:nvSpPr>
            <p:cNvPr id="17" name="Rectángulo redondeado 16">
              <a:extLst>
                <a:ext uri="{FF2B5EF4-FFF2-40B4-BE49-F238E27FC236}">
                  <a16:creationId xmlns:a16="http://schemas.microsoft.com/office/drawing/2014/main" id="{FC0D4095-B1FB-764B-6CCA-A7CF32253398}"/>
                </a:ext>
              </a:extLst>
            </p:cNvPr>
            <p:cNvSpPr/>
            <p:nvPr/>
          </p:nvSpPr>
          <p:spPr>
            <a:xfrm>
              <a:off x="8520930" y="2339497"/>
              <a:ext cx="2100648" cy="1594021"/>
            </a:xfrm>
            <a:prstGeom prst="round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F1C5C478-8DCC-8A71-CCE7-D8E4B2C82693}"/>
              </a:ext>
            </a:extLst>
          </p:cNvPr>
          <p:cNvCxnSpPr>
            <a:cxnSpLocks/>
          </p:cNvCxnSpPr>
          <p:nvPr/>
        </p:nvCxnSpPr>
        <p:spPr>
          <a:xfrm>
            <a:off x="2781118" y="1972031"/>
            <a:ext cx="5028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CuadroTexto 23">
            <a:extLst>
              <a:ext uri="{FF2B5EF4-FFF2-40B4-BE49-F238E27FC236}">
                <a16:creationId xmlns:a16="http://schemas.microsoft.com/office/drawing/2014/main" id="{5F76EAE3-67D4-520F-2E02-63F58CF05D70}"/>
              </a:ext>
            </a:extLst>
          </p:cNvPr>
          <p:cNvSpPr txBox="1"/>
          <p:nvPr/>
        </p:nvSpPr>
        <p:spPr>
          <a:xfrm>
            <a:off x="3284011" y="1383446"/>
            <a:ext cx="51882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2D6236"/>
                </a:solidFill>
              </a:rPr>
              <a:t>Conocer el desempeño del proceso</a:t>
            </a:r>
            <a:r>
              <a:rPr lang="es-CO" sz="1400" dirty="0">
                <a:solidFill>
                  <a:srgbClr val="2D6236"/>
                </a:solidFill>
              </a:rPr>
              <a:t>, qué variaciones se presentan, cuáles son los aspectos críticos:</a:t>
            </a:r>
          </a:p>
          <a:p>
            <a:pPr marL="133350" indent="-133350">
              <a:buFont typeface="Arial" panose="020B0604020202020204" pitchFamily="34" charset="0"/>
              <a:buChar char="•"/>
            </a:pPr>
            <a:r>
              <a:rPr lang="es-CO" sz="1100" dirty="0"/>
              <a:t>Diseñar los instrumentos para la medición y análisis</a:t>
            </a:r>
          </a:p>
          <a:p>
            <a:pPr marL="133350" indent="-133350">
              <a:buFont typeface="Arial" panose="020B0604020202020204" pitchFamily="34" charset="0"/>
              <a:buChar char="•"/>
            </a:pPr>
            <a:r>
              <a:rPr lang="es-CO" sz="1100" dirty="0"/>
              <a:t>Recopilar datos, analizar resultados y proponer mejoras frente al desempeño de los procesos.</a:t>
            </a:r>
          </a:p>
          <a:p>
            <a:pPr marL="133350" indent="-133350">
              <a:buFont typeface="Arial" panose="020B0604020202020204" pitchFamily="34" charset="0"/>
              <a:buChar char="•"/>
            </a:pPr>
            <a:r>
              <a:rPr lang="es-CO" sz="1100" dirty="0"/>
              <a:t>Reportar resultados de las mediciones</a:t>
            </a:r>
          </a:p>
        </p:txBody>
      </p: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9E1AC16E-1CD7-7428-C8AA-FAAD42C82743}"/>
              </a:ext>
            </a:extLst>
          </p:cNvPr>
          <p:cNvCxnSpPr>
            <a:cxnSpLocks/>
          </p:cNvCxnSpPr>
          <p:nvPr/>
        </p:nvCxnSpPr>
        <p:spPr>
          <a:xfrm>
            <a:off x="2777531" y="3791886"/>
            <a:ext cx="55649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CuadroTexto 27">
            <a:extLst>
              <a:ext uri="{FF2B5EF4-FFF2-40B4-BE49-F238E27FC236}">
                <a16:creationId xmlns:a16="http://schemas.microsoft.com/office/drawing/2014/main" id="{8174324F-D6A6-969C-3B15-D136ECE40CEF}"/>
              </a:ext>
            </a:extLst>
          </p:cNvPr>
          <p:cNvSpPr txBox="1"/>
          <p:nvPr/>
        </p:nvSpPr>
        <p:spPr>
          <a:xfrm>
            <a:off x="3284011" y="3231175"/>
            <a:ext cx="518824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3350" indent="-133350">
              <a:buFont typeface="Arial" panose="020B0604020202020204" pitchFamily="34" charset="0"/>
              <a:buChar char="•"/>
            </a:pPr>
            <a:r>
              <a:rPr lang="es-CO" sz="1400" b="1" dirty="0">
                <a:solidFill>
                  <a:srgbClr val="2D6236"/>
                </a:solidFill>
              </a:rPr>
              <a:t>Dar lineamientos metodológicos</a:t>
            </a:r>
          </a:p>
          <a:p>
            <a:pPr marL="133350" indent="-133350">
              <a:buFont typeface="Arial" panose="020B0604020202020204" pitchFamily="34" charset="0"/>
              <a:buChar char="•"/>
            </a:pPr>
            <a:r>
              <a:rPr lang="es-CO" sz="1400" dirty="0">
                <a:solidFill>
                  <a:srgbClr val="2D6236"/>
                </a:solidFill>
              </a:rPr>
              <a:t>Coordinar las auditorías internas y externas del SIG</a:t>
            </a:r>
          </a:p>
          <a:p>
            <a:pPr marL="133350" indent="-133350">
              <a:buFont typeface="Arial" panose="020B0604020202020204" pitchFamily="34" charset="0"/>
              <a:buChar char="•"/>
            </a:pPr>
            <a:r>
              <a:rPr lang="es-CO" sz="1400" dirty="0">
                <a:solidFill>
                  <a:srgbClr val="2D6236"/>
                </a:solidFill>
              </a:rPr>
              <a:t>Verificar gestión de  1ª línea </a:t>
            </a:r>
          </a:p>
          <a:p>
            <a:pPr marL="133350" indent="-133350">
              <a:buFont typeface="Arial" panose="020B0604020202020204" pitchFamily="34" charset="0"/>
              <a:buChar char="•"/>
            </a:pPr>
            <a:r>
              <a:rPr lang="es-CO" sz="1400" b="1" dirty="0">
                <a:solidFill>
                  <a:srgbClr val="2D6236"/>
                </a:solidFill>
              </a:rPr>
              <a:t>Consolidar la información de 1ª línea de defensa</a:t>
            </a:r>
          </a:p>
          <a:p>
            <a:pPr marL="133350" indent="-133350">
              <a:buFont typeface="Arial" panose="020B0604020202020204" pitchFamily="34" charset="0"/>
              <a:buChar char="•"/>
            </a:pPr>
            <a:r>
              <a:rPr lang="es-CO" sz="1400" b="1" dirty="0">
                <a:solidFill>
                  <a:srgbClr val="2D6236"/>
                </a:solidFill>
              </a:rPr>
              <a:t>Presentar a la Alta Dirección</a:t>
            </a:r>
            <a:r>
              <a:rPr lang="es-CO" sz="1400" dirty="0">
                <a:solidFill>
                  <a:srgbClr val="2D6236"/>
                </a:solidFill>
              </a:rPr>
              <a:t> los informes consolidados</a:t>
            </a:r>
          </a:p>
        </p:txBody>
      </p: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C83C2DDF-B622-90F4-0894-5A1C9CE1200A}"/>
              </a:ext>
            </a:extLst>
          </p:cNvPr>
          <p:cNvCxnSpPr>
            <a:cxnSpLocks/>
            <a:stCxn id="4" idx="3"/>
            <a:endCxn id="30" idx="1"/>
          </p:cNvCxnSpPr>
          <p:nvPr/>
        </p:nvCxnSpPr>
        <p:spPr>
          <a:xfrm>
            <a:off x="2796627" y="5722722"/>
            <a:ext cx="432517" cy="11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CuadroTexto 29">
            <a:extLst>
              <a:ext uri="{FF2B5EF4-FFF2-40B4-BE49-F238E27FC236}">
                <a16:creationId xmlns:a16="http://schemas.microsoft.com/office/drawing/2014/main" id="{19C55EFE-7A27-3127-978E-E264C9C99A52}"/>
              </a:ext>
            </a:extLst>
          </p:cNvPr>
          <p:cNvSpPr txBox="1"/>
          <p:nvPr/>
        </p:nvSpPr>
        <p:spPr>
          <a:xfrm>
            <a:off x="3229144" y="5169903"/>
            <a:ext cx="518824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3350" indent="-133350">
              <a:buFont typeface="Arial" panose="020B0604020202020204" pitchFamily="34" charset="0"/>
              <a:buChar char="•"/>
            </a:pPr>
            <a:r>
              <a:rPr lang="es-CO" sz="1100" b="1" dirty="0">
                <a:solidFill>
                  <a:srgbClr val="2D6236"/>
                </a:solidFill>
              </a:rPr>
              <a:t>Informar</a:t>
            </a:r>
            <a:r>
              <a:rPr lang="es-CO" sz="1100" dirty="0"/>
              <a:t> los hallazgos.</a:t>
            </a:r>
            <a:endParaRPr lang="es-CO" sz="1100" b="1" dirty="0">
              <a:solidFill>
                <a:srgbClr val="2D6236"/>
              </a:solidFill>
            </a:endParaRPr>
          </a:p>
          <a:p>
            <a:pPr marL="133350" indent="-133350">
              <a:buFont typeface="Arial" panose="020B0604020202020204" pitchFamily="34" charset="0"/>
              <a:buChar char="•"/>
            </a:pPr>
            <a:r>
              <a:rPr lang="es-CO" sz="1100" b="1" dirty="0">
                <a:solidFill>
                  <a:srgbClr val="2D6236"/>
                </a:solidFill>
              </a:rPr>
              <a:t>Recomendar </a:t>
            </a:r>
            <a:r>
              <a:rPr lang="es-CO" sz="1100" dirty="0"/>
              <a:t>acciones adecuadas frente a desviaciones detectadas por la 2</a:t>
            </a:r>
            <a:r>
              <a:rPr lang="es-CO" sz="1100" baseline="30000" dirty="0"/>
              <a:t>a</a:t>
            </a:r>
            <a:r>
              <a:rPr lang="es-CO" sz="1100" dirty="0"/>
              <a:t> línea.</a:t>
            </a:r>
          </a:p>
          <a:p>
            <a:pPr marL="133350" indent="-133350">
              <a:buFont typeface="Arial" panose="020B0604020202020204" pitchFamily="34" charset="0"/>
              <a:buChar char="•"/>
            </a:pPr>
            <a:r>
              <a:rPr lang="es-CO" sz="1100" b="1" dirty="0">
                <a:solidFill>
                  <a:srgbClr val="2D6236"/>
                </a:solidFill>
              </a:rPr>
              <a:t>Coordinar con la 2ª línea de defensa</a:t>
            </a:r>
            <a:r>
              <a:rPr lang="es-CO" sz="1100" dirty="0">
                <a:solidFill>
                  <a:srgbClr val="2D6236"/>
                </a:solidFill>
              </a:rPr>
              <a:t> </a:t>
            </a:r>
            <a:r>
              <a:rPr lang="es-CO" sz="1100" dirty="0"/>
              <a:t>la Evaluación de la efectividad de las acciones incluidas en los Planes de mejoramiento.</a:t>
            </a:r>
          </a:p>
          <a:p>
            <a:endParaRPr lang="es-CO" sz="1100" dirty="0"/>
          </a:p>
        </p:txBody>
      </p:sp>
      <p:sp>
        <p:nvSpPr>
          <p:cNvPr id="36" name="Cerrar llave 35">
            <a:extLst>
              <a:ext uri="{FF2B5EF4-FFF2-40B4-BE49-F238E27FC236}">
                <a16:creationId xmlns:a16="http://schemas.microsoft.com/office/drawing/2014/main" id="{F6754466-01B6-673E-6843-F6EC5050A2A4}"/>
              </a:ext>
            </a:extLst>
          </p:cNvPr>
          <p:cNvSpPr/>
          <p:nvPr/>
        </p:nvSpPr>
        <p:spPr>
          <a:xfrm>
            <a:off x="8452790" y="1182193"/>
            <a:ext cx="402749" cy="4986378"/>
          </a:xfrm>
          <a:prstGeom prst="rightBrace">
            <a:avLst>
              <a:gd name="adj1" fmla="val 8333"/>
              <a:gd name="adj2" fmla="val 51168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BBD6F9F8-8C69-B0B5-AC7E-1370D8212B87}"/>
              </a:ext>
            </a:extLst>
          </p:cNvPr>
          <p:cNvSpPr txBox="1"/>
          <p:nvPr/>
        </p:nvSpPr>
        <p:spPr>
          <a:xfrm>
            <a:off x="9107885" y="4246573"/>
            <a:ext cx="19884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2D6236"/>
                </a:solidFill>
              </a:rPr>
              <a:t>Tomar decisiones informadas</a:t>
            </a:r>
          </a:p>
          <a:p>
            <a:pPr algn="ctr"/>
            <a:r>
              <a:rPr lang="es-ES" dirty="0">
                <a:solidFill>
                  <a:srgbClr val="2D6236"/>
                </a:solidFill>
              </a:rPr>
              <a:t>para la mejora del desempeño</a:t>
            </a:r>
            <a:endParaRPr dirty="0">
              <a:solidFill>
                <a:srgbClr val="2D6236"/>
              </a:solidFill>
            </a:endParaRPr>
          </a:p>
        </p:txBody>
      </p: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007CA3BD-2B5B-F671-2B2A-C9973AE20778}"/>
              </a:ext>
            </a:extLst>
          </p:cNvPr>
          <p:cNvCxnSpPr>
            <a:cxnSpLocks/>
            <a:stCxn id="17" idx="2"/>
            <a:endCxn id="37" idx="0"/>
          </p:cNvCxnSpPr>
          <p:nvPr/>
        </p:nvCxnSpPr>
        <p:spPr>
          <a:xfrm>
            <a:off x="10096990" y="3598622"/>
            <a:ext cx="5124" cy="6479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044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  <p:bldP spid="30" grpId="0"/>
      <p:bldP spid="36" grpId="0" animBg="1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C979FC-53D3-1AEE-0729-C9C0C3A66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F1FA3E-401C-9B7D-EA89-87987B2EC6A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87359" y="2495550"/>
            <a:ext cx="7678738" cy="1866900"/>
          </a:xfrm>
        </p:spPr>
        <p:txBody>
          <a:bodyPr>
            <a:normAutofit/>
          </a:bodyPr>
          <a:lstStyle/>
          <a:p>
            <a:pPr algn="ctr"/>
            <a:r>
              <a:rPr lang="es-CO" sz="4000" b="1" dirty="0">
                <a:solidFill>
                  <a:schemeClr val="bg1"/>
                </a:solidFill>
              </a:rPr>
              <a:t>3. Disposiciones generales</a:t>
            </a:r>
          </a:p>
        </p:txBody>
      </p:sp>
    </p:spTree>
    <p:extLst>
      <p:ext uri="{BB962C8B-B14F-4D97-AF65-F5344CB8AC3E}">
        <p14:creationId xmlns:p14="http://schemas.microsoft.com/office/powerpoint/2010/main" val="2881607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EAE2C368-89C0-4206-467A-46713C5102C5}"/>
              </a:ext>
            </a:extLst>
          </p:cNvPr>
          <p:cNvSpPr/>
          <p:nvPr/>
        </p:nvSpPr>
        <p:spPr>
          <a:xfrm>
            <a:off x="-449354" y="38534"/>
            <a:ext cx="6102009" cy="549966"/>
          </a:xfrm>
          <a:prstGeom prst="roundRect">
            <a:avLst/>
          </a:prstGeom>
          <a:solidFill>
            <a:srgbClr val="2764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Ciclo PHVA de la medición</a:t>
            </a:r>
            <a:endParaRPr sz="3200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B10A1F6-2F9F-7186-5C38-135775CAC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197" y="907394"/>
            <a:ext cx="6537498" cy="504321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FDC17A8-BBD0-2E41-8E6E-57774FFED6CA}"/>
              </a:ext>
            </a:extLst>
          </p:cNvPr>
          <p:cNvSpPr txBox="1"/>
          <p:nvPr/>
        </p:nvSpPr>
        <p:spPr>
          <a:xfrm>
            <a:off x="7614457" y="878299"/>
            <a:ext cx="3999346" cy="2862322"/>
          </a:xfrm>
          <a:prstGeom prst="rect">
            <a:avLst/>
          </a:prstGeom>
          <a:solidFill>
            <a:srgbClr val="FFC000">
              <a:alpha val="50000"/>
            </a:srgbClr>
          </a:solidFill>
          <a:ln w="381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CO"/>
            </a:defPPr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MX" dirty="0">
                <a:solidFill>
                  <a:schemeClr val="accent3"/>
                </a:solidFill>
              </a:rPr>
              <a:t>Las mediciones pueden incluir:</a:t>
            </a:r>
          </a:p>
          <a:p>
            <a:pPr marL="285750" indent="-285750"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</a:pPr>
            <a:r>
              <a:rPr lang="es-MX" dirty="0">
                <a:solidFill>
                  <a:schemeClr val="accent3"/>
                </a:solidFill>
              </a:rPr>
              <a:t>Indicadores</a:t>
            </a:r>
          </a:p>
          <a:p>
            <a:pPr marL="285750" indent="-285750"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</a:pPr>
            <a:r>
              <a:rPr lang="es-MX" dirty="0">
                <a:solidFill>
                  <a:schemeClr val="accent3"/>
                </a:solidFill>
              </a:rPr>
              <a:t>Mapeo de la experiencia</a:t>
            </a:r>
          </a:p>
          <a:p>
            <a:pPr marL="285750" indent="-285750"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</a:pPr>
            <a:r>
              <a:rPr lang="es-MX" dirty="0">
                <a:solidFill>
                  <a:schemeClr val="accent3"/>
                </a:solidFill>
              </a:rPr>
              <a:t>Diagramas de flujo</a:t>
            </a:r>
          </a:p>
          <a:p>
            <a:pPr marL="285750" indent="-285750"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</a:pPr>
            <a:r>
              <a:rPr lang="es-MX" dirty="0">
                <a:solidFill>
                  <a:schemeClr val="accent3"/>
                </a:solidFill>
              </a:rPr>
              <a:t>Encuestas de satisfacción</a:t>
            </a:r>
          </a:p>
          <a:p>
            <a:pPr marL="285750" indent="-285750"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</a:pPr>
            <a:r>
              <a:rPr lang="es-MX" dirty="0">
                <a:solidFill>
                  <a:schemeClr val="accent3"/>
                </a:solidFill>
              </a:rPr>
              <a:t>Auditorías de Procesos</a:t>
            </a:r>
          </a:p>
          <a:p>
            <a:pPr marL="285750" indent="-285750"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</a:pPr>
            <a:r>
              <a:rPr lang="es-MX" dirty="0">
                <a:solidFill>
                  <a:schemeClr val="accent3"/>
                </a:solidFill>
              </a:rPr>
              <a:t>Benchmarking</a:t>
            </a:r>
          </a:p>
          <a:p>
            <a:pPr marL="285750" indent="-285750"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</a:pPr>
            <a:r>
              <a:rPr lang="es-MX" dirty="0">
                <a:solidFill>
                  <a:schemeClr val="accent3"/>
                </a:solidFill>
              </a:rPr>
              <a:t>Pruebas de Estrés</a:t>
            </a:r>
          </a:p>
          <a:p>
            <a:pPr marL="285750" indent="-285750"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</a:pPr>
            <a:r>
              <a:rPr lang="es-MX" dirty="0">
                <a:solidFill>
                  <a:schemeClr val="accent3"/>
                </a:solidFill>
              </a:rPr>
              <a:t>Diagnóstico de capacidad y productividad</a:t>
            </a:r>
            <a:endParaRPr lang="es-CO" dirty="0">
              <a:solidFill>
                <a:schemeClr val="accent3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25E6EA6-61B9-8926-AB4D-29F1C8A4F4FA}"/>
              </a:ext>
            </a:extLst>
          </p:cNvPr>
          <p:cNvSpPr txBox="1"/>
          <p:nvPr/>
        </p:nvSpPr>
        <p:spPr>
          <a:xfrm>
            <a:off x="7767783" y="3961176"/>
            <a:ext cx="3999346" cy="2308324"/>
          </a:xfrm>
          <a:prstGeom prst="rect">
            <a:avLst/>
          </a:prstGeom>
          <a:solidFill>
            <a:srgbClr val="147512">
              <a:alpha val="50000"/>
            </a:srgbClr>
          </a:solidFill>
          <a:ln w="381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tx1"/>
                </a:solidFill>
              </a:rPr>
              <a:t>Los principios aplicables son: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dirty="0">
                <a:solidFill>
                  <a:schemeClr val="tx1"/>
                </a:solidFill>
              </a:rPr>
              <a:t>Relevancia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dirty="0">
                <a:solidFill>
                  <a:schemeClr val="tx1"/>
                </a:solidFill>
              </a:rPr>
              <a:t>Fiabilidad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dirty="0">
                <a:solidFill>
                  <a:schemeClr val="tx1"/>
                </a:solidFill>
              </a:rPr>
              <a:t>Oportunidad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dirty="0">
                <a:solidFill>
                  <a:schemeClr val="tx1"/>
                </a:solidFill>
              </a:rPr>
              <a:t>Comparabilidad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dirty="0">
                <a:solidFill>
                  <a:schemeClr val="tx1"/>
                </a:solidFill>
              </a:rPr>
              <a:t>Simplicidad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dirty="0">
                <a:solidFill>
                  <a:schemeClr val="tx1"/>
                </a:solidFill>
              </a:rPr>
              <a:t>Accesibilidad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dirty="0">
                <a:solidFill>
                  <a:schemeClr val="tx1"/>
                </a:solidFill>
              </a:rPr>
              <a:t>Mejora continua</a:t>
            </a:r>
          </a:p>
        </p:txBody>
      </p:sp>
    </p:spTree>
    <p:extLst>
      <p:ext uri="{BB962C8B-B14F-4D97-AF65-F5344CB8AC3E}">
        <p14:creationId xmlns:p14="http://schemas.microsoft.com/office/powerpoint/2010/main" val="18333475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EAE2C368-89C0-4206-467A-46713C5102C5}"/>
              </a:ext>
            </a:extLst>
          </p:cNvPr>
          <p:cNvSpPr/>
          <p:nvPr/>
        </p:nvSpPr>
        <p:spPr>
          <a:xfrm>
            <a:off x="-316350" y="276321"/>
            <a:ext cx="3861159" cy="549966"/>
          </a:xfrm>
          <a:prstGeom prst="roundRect">
            <a:avLst/>
          </a:prstGeom>
          <a:solidFill>
            <a:srgbClr val="2764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Volumetrías</a:t>
            </a:r>
            <a:endParaRPr sz="32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1071B992-C2C0-33A5-382E-578ABCB691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8872491"/>
              </p:ext>
            </p:extLst>
          </p:nvPr>
        </p:nvGraphicFramePr>
        <p:xfrm>
          <a:off x="4202545" y="1334270"/>
          <a:ext cx="7989455" cy="4577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1205F7BF-BD95-35D2-0471-8AF81470934F}"/>
              </a:ext>
            </a:extLst>
          </p:cNvPr>
          <p:cNvSpPr txBox="1"/>
          <p:nvPr/>
        </p:nvSpPr>
        <p:spPr>
          <a:xfrm>
            <a:off x="450628" y="1367950"/>
            <a:ext cx="3563497" cy="286232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000" b="1" dirty="0"/>
              <a:t>Instrumentos de medición: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sz="2000" dirty="0"/>
              <a:t>Sistema de gestión de base de datos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sz="2000" dirty="0"/>
              <a:t>Encuestas y registros manuales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sz="2000" dirty="0"/>
              <a:t>Sensores o herramientas de monitoreo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sz="2000" dirty="0"/>
              <a:t>Software de análisis de datos</a:t>
            </a:r>
            <a:endParaRPr lang="es-CO" sz="2000" dirty="0"/>
          </a:p>
        </p:txBody>
      </p:sp>
      <p:sp>
        <p:nvSpPr>
          <p:cNvPr id="6" name="Pergamino: horizontal 5">
            <a:extLst>
              <a:ext uri="{FF2B5EF4-FFF2-40B4-BE49-F238E27FC236}">
                <a16:creationId xmlns:a16="http://schemas.microsoft.com/office/drawing/2014/main" id="{F68BD930-34C2-DA6B-5E52-CC78F36D873F}"/>
              </a:ext>
            </a:extLst>
          </p:cNvPr>
          <p:cNvSpPr/>
          <p:nvPr/>
        </p:nvSpPr>
        <p:spPr>
          <a:xfrm>
            <a:off x="397164" y="4738255"/>
            <a:ext cx="5929745" cy="1560945"/>
          </a:xfrm>
          <a:prstGeom prst="horizontalScroll">
            <a:avLst/>
          </a:prstGeom>
          <a:solidFill>
            <a:srgbClr val="2F64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El reporte de análisis de métricas, ratios y ANS se puede hacer a través de la plantilla </a:t>
            </a:r>
            <a:r>
              <a:rPr lang="es-MX" b="1" dirty="0"/>
              <a:t>D102PR07PL01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2529450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80E2B-6B71-CDCF-63A9-F7F0FC6BC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25AAE9-1920-A43C-1C08-DFF504DC12D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87359" y="2495550"/>
            <a:ext cx="7678738" cy="1866900"/>
          </a:xfrm>
        </p:spPr>
        <p:txBody>
          <a:bodyPr>
            <a:normAutofit/>
          </a:bodyPr>
          <a:lstStyle/>
          <a:p>
            <a:pPr algn="ctr"/>
            <a:r>
              <a:rPr lang="es-CO" sz="4000" b="1" dirty="0">
                <a:solidFill>
                  <a:schemeClr val="bg1"/>
                </a:solidFill>
              </a:rPr>
              <a:t>4. Orientaciones para la Formulación de indicadores de proceso</a:t>
            </a:r>
          </a:p>
        </p:txBody>
      </p:sp>
    </p:spTree>
    <p:extLst>
      <p:ext uri="{BB962C8B-B14F-4D97-AF65-F5344CB8AC3E}">
        <p14:creationId xmlns:p14="http://schemas.microsoft.com/office/powerpoint/2010/main" val="31632511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4EFF1F5E-CE74-00E8-E845-BF00CA68721B}"/>
              </a:ext>
            </a:extLst>
          </p:cNvPr>
          <p:cNvGraphicFramePr/>
          <p:nvPr/>
        </p:nvGraphicFramePr>
        <p:xfrm>
          <a:off x="899886" y="1758647"/>
          <a:ext cx="6371771" cy="4451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38B3CBF4-A815-BFD5-9C2C-CB539DE26555}"/>
              </a:ext>
            </a:extLst>
          </p:cNvPr>
          <p:cNvSpPr/>
          <p:nvPr/>
        </p:nvSpPr>
        <p:spPr>
          <a:xfrm>
            <a:off x="5988176" y="248883"/>
            <a:ext cx="6651171" cy="478971"/>
          </a:xfrm>
          <a:prstGeom prst="roundRect">
            <a:avLst/>
          </a:prstGeom>
          <a:solidFill>
            <a:srgbClr val="3D643D"/>
          </a:solidFill>
          <a:ln>
            <a:solidFill>
              <a:srgbClr val="3D64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/>
              <a:t>La gestión de los procesos</a:t>
            </a:r>
            <a:endParaRPr lang="es-CO" sz="2400" b="1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497D68C-EDA3-6EFC-56C2-F7AB080F66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145" y="1610745"/>
            <a:ext cx="1080000" cy="1080000"/>
          </a:xfrm>
          <a:prstGeom prst="rect">
            <a:avLst/>
          </a:prstGeom>
        </p:spPr>
      </p:pic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7704E6D0-3D5E-CF37-3CFD-7B03AA392003}"/>
              </a:ext>
            </a:extLst>
          </p:cNvPr>
          <p:cNvSpPr/>
          <p:nvPr/>
        </p:nvSpPr>
        <p:spPr>
          <a:xfrm>
            <a:off x="7778187" y="1737088"/>
            <a:ext cx="2106042" cy="827314"/>
          </a:xfrm>
          <a:prstGeom prst="roundRect">
            <a:avLst/>
          </a:prstGeom>
          <a:solidFill>
            <a:srgbClr val="5F9B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/>
              <a:t>Seguimiento y Control</a:t>
            </a:r>
            <a:endParaRPr lang="es-CO" sz="1600" b="1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F9C81EAA-3874-808A-F834-5EED2617FA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145" y="3143319"/>
            <a:ext cx="1080000" cy="1080000"/>
          </a:xfrm>
          <a:prstGeom prst="rect">
            <a:avLst/>
          </a:prstGeom>
        </p:spPr>
      </p:pic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F91D2BA1-3DB1-0FAC-1E77-1FA391CA7DE3}"/>
              </a:ext>
            </a:extLst>
          </p:cNvPr>
          <p:cNvSpPr/>
          <p:nvPr/>
        </p:nvSpPr>
        <p:spPr>
          <a:xfrm>
            <a:off x="7778187" y="3269662"/>
            <a:ext cx="2106042" cy="827314"/>
          </a:xfrm>
          <a:prstGeom prst="roundRect">
            <a:avLst/>
          </a:prstGeom>
          <a:solidFill>
            <a:srgbClr val="5F9B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/>
              <a:t>Expresión cuantitativa</a:t>
            </a:r>
            <a:endParaRPr lang="es-CO" sz="1600" b="1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759180A3-0F5F-8212-7FF5-D85AA2A7A3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145" y="4675893"/>
            <a:ext cx="1080000" cy="1080000"/>
          </a:xfrm>
          <a:prstGeom prst="rect">
            <a:avLst/>
          </a:prstGeom>
        </p:spPr>
      </p:pic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E49909CC-1D58-C945-60EC-EEBC57E84AB3}"/>
              </a:ext>
            </a:extLst>
          </p:cNvPr>
          <p:cNvSpPr/>
          <p:nvPr/>
        </p:nvSpPr>
        <p:spPr>
          <a:xfrm>
            <a:off x="7705443" y="4802236"/>
            <a:ext cx="2216886" cy="827314"/>
          </a:xfrm>
          <a:prstGeom prst="roundRect">
            <a:avLst/>
          </a:prstGeom>
          <a:solidFill>
            <a:srgbClr val="5F9B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/>
              <a:t>Medición del cumplimiento</a:t>
            </a:r>
            <a:endParaRPr lang="es-CO" sz="1600" b="1" dirty="0"/>
          </a:p>
        </p:txBody>
      </p:sp>
    </p:spTree>
    <p:extLst>
      <p:ext uri="{BB962C8B-B14F-4D97-AF65-F5344CB8AC3E}">
        <p14:creationId xmlns:p14="http://schemas.microsoft.com/office/powerpoint/2010/main" val="1395308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AD4F1D3D-5B66-AC97-B40B-6758D800CDE3}"/>
              </a:ext>
            </a:extLst>
          </p:cNvPr>
          <p:cNvSpPr/>
          <p:nvPr/>
        </p:nvSpPr>
        <p:spPr>
          <a:xfrm>
            <a:off x="1625426" y="3859913"/>
            <a:ext cx="4470573" cy="2082550"/>
          </a:xfrm>
          <a:custGeom>
            <a:avLst/>
            <a:gdLst>
              <a:gd name="connsiteX0" fmla="*/ 0 w 4400238"/>
              <a:gd name="connsiteY0" fmla="*/ 0 h 2082550"/>
              <a:gd name="connsiteX1" fmla="*/ 4400238 w 4400238"/>
              <a:gd name="connsiteY1" fmla="*/ 0 h 2082550"/>
              <a:gd name="connsiteX2" fmla="*/ 4400238 w 4400238"/>
              <a:gd name="connsiteY2" fmla="*/ 2082550 h 2082550"/>
              <a:gd name="connsiteX3" fmla="*/ 0 w 4400238"/>
              <a:gd name="connsiteY3" fmla="*/ 2082550 h 2082550"/>
              <a:gd name="connsiteX4" fmla="*/ 0 w 4400238"/>
              <a:gd name="connsiteY4" fmla="*/ 0 h 2082550"/>
              <a:gd name="connsiteX0" fmla="*/ 0 w 4400238"/>
              <a:gd name="connsiteY0" fmla="*/ 0 h 2082550"/>
              <a:gd name="connsiteX1" fmla="*/ 3144875 w 4400238"/>
              <a:gd name="connsiteY1" fmla="*/ 356461 h 2082550"/>
              <a:gd name="connsiteX2" fmla="*/ 4400238 w 4400238"/>
              <a:gd name="connsiteY2" fmla="*/ 2082550 h 2082550"/>
              <a:gd name="connsiteX3" fmla="*/ 0 w 4400238"/>
              <a:gd name="connsiteY3" fmla="*/ 2082550 h 2082550"/>
              <a:gd name="connsiteX4" fmla="*/ 0 w 4400238"/>
              <a:gd name="connsiteY4" fmla="*/ 0 h 2082550"/>
              <a:gd name="connsiteX0" fmla="*/ 46495 w 4446733"/>
              <a:gd name="connsiteY0" fmla="*/ 0 h 2082550"/>
              <a:gd name="connsiteX1" fmla="*/ 3191370 w 4446733"/>
              <a:gd name="connsiteY1" fmla="*/ 356461 h 2082550"/>
              <a:gd name="connsiteX2" fmla="*/ 4446733 w 4446733"/>
              <a:gd name="connsiteY2" fmla="*/ 2082550 h 2082550"/>
              <a:gd name="connsiteX3" fmla="*/ 0 w 4446733"/>
              <a:gd name="connsiteY3" fmla="*/ 2067051 h 2082550"/>
              <a:gd name="connsiteX4" fmla="*/ 46495 w 4446733"/>
              <a:gd name="connsiteY4" fmla="*/ 0 h 2082550"/>
              <a:gd name="connsiteX0" fmla="*/ 15499 w 4446733"/>
              <a:gd name="connsiteY0" fmla="*/ 0 h 2098048"/>
              <a:gd name="connsiteX1" fmla="*/ 3191370 w 4446733"/>
              <a:gd name="connsiteY1" fmla="*/ 371959 h 2098048"/>
              <a:gd name="connsiteX2" fmla="*/ 4446733 w 4446733"/>
              <a:gd name="connsiteY2" fmla="*/ 2098048 h 2098048"/>
              <a:gd name="connsiteX3" fmla="*/ 0 w 4446733"/>
              <a:gd name="connsiteY3" fmla="*/ 2082549 h 2098048"/>
              <a:gd name="connsiteX4" fmla="*/ 15499 w 4446733"/>
              <a:gd name="connsiteY4" fmla="*/ 0 h 209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6733" h="2098048">
                <a:moveTo>
                  <a:pt x="15499" y="0"/>
                </a:moveTo>
                <a:lnTo>
                  <a:pt x="3191370" y="371959"/>
                </a:lnTo>
                <a:lnTo>
                  <a:pt x="4446733" y="2098048"/>
                </a:lnTo>
                <a:lnTo>
                  <a:pt x="0" y="2082549"/>
                </a:lnTo>
                <a:lnTo>
                  <a:pt x="15499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softEdge rad="352834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DCABEC8-93DC-271B-75A5-DDD14A2F7B16}"/>
              </a:ext>
            </a:extLst>
          </p:cNvPr>
          <p:cNvSpPr txBox="1"/>
          <p:nvPr/>
        </p:nvSpPr>
        <p:spPr>
          <a:xfrm>
            <a:off x="1984239" y="5166412"/>
            <a:ext cx="27872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CO" sz="2400" b="1" i="0" dirty="0">
                <a:solidFill>
                  <a:schemeClr val="accent6">
                    <a:lumMod val="50000"/>
                  </a:schemeClr>
                </a:solidFill>
                <a:effectLst/>
                <a:latin typeface="Open-sans"/>
              </a:rPr>
              <a:t>Código de la reunión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C460D89-DF85-E0BF-973E-32576FE9E846}"/>
              </a:ext>
            </a:extLst>
          </p:cNvPr>
          <p:cNvSpPr txBox="1"/>
          <p:nvPr/>
        </p:nvSpPr>
        <p:spPr>
          <a:xfrm>
            <a:off x="2539750" y="4428178"/>
            <a:ext cx="15135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4400" b="1" i="0" dirty="0">
                <a:solidFill>
                  <a:schemeClr val="accent6">
                    <a:lumMod val="50000"/>
                  </a:schemeClr>
                </a:solidFill>
                <a:effectLst/>
                <a:latin typeface="Open-sans"/>
              </a:rPr>
              <a:t>J2682</a:t>
            </a:r>
            <a:endParaRPr sz="4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18A0689-825D-B275-BD89-D4080A997316}"/>
              </a:ext>
            </a:extLst>
          </p:cNvPr>
          <p:cNvSpPr txBox="1"/>
          <p:nvPr/>
        </p:nvSpPr>
        <p:spPr>
          <a:xfrm>
            <a:off x="2874111" y="2294856"/>
            <a:ext cx="63914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Socialización Guía de </a:t>
            </a:r>
          </a:p>
          <a:p>
            <a:pPr algn="ctr"/>
            <a:r>
              <a:rPr lang="es-E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Medición y Análisis de Procesos </a:t>
            </a:r>
          </a:p>
          <a:p>
            <a:pPr algn="ctr"/>
            <a:r>
              <a:rPr lang="es-CO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(D102PR0G01)</a:t>
            </a:r>
            <a:endParaRPr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58B2654-7F92-1F1B-5D9A-D126D1914146}"/>
              </a:ext>
            </a:extLst>
          </p:cNvPr>
          <p:cNvSpPr txBox="1"/>
          <p:nvPr/>
        </p:nvSpPr>
        <p:spPr>
          <a:xfrm>
            <a:off x="2900253" y="1355685"/>
            <a:ext cx="63914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BIENVENIDOS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0D6089A-1F5A-01C4-E0A2-B86DB9674E07}"/>
              </a:ext>
            </a:extLst>
          </p:cNvPr>
          <p:cNvSpPr txBox="1"/>
          <p:nvPr/>
        </p:nvSpPr>
        <p:spPr>
          <a:xfrm>
            <a:off x="6417417" y="4619024"/>
            <a:ext cx="35927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Presentar los aspectos más relevantes del documento para facilitar su uso y apropiación</a:t>
            </a:r>
            <a:endParaRPr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EC42065-2B3E-15C7-4C54-667CB0332E8A}"/>
              </a:ext>
            </a:extLst>
          </p:cNvPr>
          <p:cNvSpPr txBox="1"/>
          <p:nvPr/>
        </p:nvSpPr>
        <p:spPr>
          <a:xfrm>
            <a:off x="6378792" y="4130963"/>
            <a:ext cx="1773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</a:rPr>
              <a:t>OBJETIVO</a:t>
            </a:r>
            <a:endParaRPr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3523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DCE5D9-B2DE-C330-9AEB-C4385F3E45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3E713F54-4CE8-B712-0206-1FC9E47D80E5}"/>
              </a:ext>
            </a:extLst>
          </p:cNvPr>
          <p:cNvSpPr/>
          <p:nvPr/>
        </p:nvSpPr>
        <p:spPr>
          <a:xfrm>
            <a:off x="4578579" y="136339"/>
            <a:ext cx="7919357" cy="413657"/>
          </a:xfrm>
          <a:prstGeom prst="roundRect">
            <a:avLst/>
          </a:prstGeom>
          <a:solidFill>
            <a:srgbClr val="3D643D"/>
          </a:solidFill>
          <a:ln>
            <a:solidFill>
              <a:srgbClr val="3D64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/>
              <a:t>Características de un indicador de proceso</a:t>
            </a:r>
            <a:endParaRPr lang="es-CO" sz="2400" b="1" dirty="0"/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873FC002-5ADE-4923-D169-FED04B6AD8EA}"/>
              </a:ext>
            </a:extLst>
          </p:cNvPr>
          <p:cNvGraphicFramePr/>
          <p:nvPr/>
        </p:nvGraphicFramePr>
        <p:xfrm>
          <a:off x="340164" y="879675"/>
          <a:ext cx="6778266" cy="5353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C972CA93-75D0-200B-0DFC-2A0267310AD4}"/>
              </a:ext>
            </a:extLst>
          </p:cNvPr>
          <p:cNvSpPr txBox="1"/>
          <p:nvPr/>
        </p:nvSpPr>
        <p:spPr>
          <a:xfrm>
            <a:off x="7587342" y="2520033"/>
            <a:ext cx="343988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MX" dirty="0"/>
              <a:t>Los indicadores facilitan la toma de decisiones.</a:t>
            </a:r>
          </a:p>
          <a:p>
            <a:pPr marL="342900" indent="-342900">
              <a:buFont typeface="+mj-lt"/>
              <a:buAutoNum type="arabicPeriod"/>
            </a:pPr>
            <a:r>
              <a:rPr lang="es-MX" dirty="0"/>
              <a:t>Todo indicador es una variable, pero no toda variable es un indicador.</a:t>
            </a:r>
          </a:p>
          <a:p>
            <a:pPr marL="342900" indent="-342900">
              <a:buFont typeface="+mj-lt"/>
              <a:buAutoNum type="arabicPeriod"/>
            </a:pPr>
            <a:r>
              <a:rPr lang="es-MX" dirty="0"/>
              <a:t>La meta debe ser comparable, debe tener una escala y una orientación.</a:t>
            </a:r>
            <a:endParaRPr lang="es-CO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F69C7C1-CD5F-71D7-FEAA-E93A0BB3985A}"/>
              </a:ext>
            </a:extLst>
          </p:cNvPr>
          <p:cNvSpPr txBox="1"/>
          <p:nvPr/>
        </p:nvSpPr>
        <p:spPr>
          <a:xfrm>
            <a:off x="7587342" y="1904999"/>
            <a:ext cx="3439886" cy="369332"/>
          </a:xfrm>
          <a:prstGeom prst="rect">
            <a:avLst/>
          </a:prstGeom>
          <a:solidFill>
            <a:srgbClr val="3D643D"/>
          </a:solidFill>
          <a:ln>
            <a:solidFill>
              <a:srgbClr val="3D643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bg1"/>
                </a:solidFill>
              </a:rPr>
              <a:t>Puntos a tener en cuenta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6829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421F34-550B-BF06-CEEB-6645D3A8E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7E4A7A50-054D-E5A6-CB7E-B1FABADD3B24}"/>
              </a:ext>
            </a:extLst>
          </p:cNvPr>
          <p:cNvSpPr/>
          <p:nvPr/>
        </p:nvSpPr>
        <p:spPr>
          <a:xfrm>
            <a:off x="4682751" y="208190"/>
            <a:ext cx="7919357" cy="413657"/>
          </a:xfrm>
          <a:prstGeom prst="roundRect">
            <a:avLst/>
          </a:prstGeom>
          <a:solidFill>
            <a:srgbClr val="3D643D"/>
          </a:solidFill>
          <a:ln>
            <a:solidFill>
              <a:srgbClr val="3D64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/>
              <a:t>Hoja de vida de un indicador de proceso</a:t>
            </a:r>
            <a:endParaRPr lang="es-CO" sz="2400" b="1" dirty="0"/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E4E16DE2-D55B-9C6F-8991-A61D786FF672}"/>
              </a:ext>
            </a:extLst>
          </p:cNvPr>
          <p:cNvGrpSpPr/>
          <p:nvPr/>
        </p:nvGrpSpPr>
        <p:grpSpPr>
          <a:xfrm>
            <a:off x="5730647" y="2733674"/>
            <a:ext cx="6086475" cy="3371850"/>
            <a:chOff x="875618" y="1743075"/>
            <a:chExt cx="6086475" cy="3371850"/>
          </a:xfrm>
        </p:grpSpPr>
        <p:graphicFrame>
          <p:nvGraphicFramePr>
            <p:cNvPr id="3" name="Diagrama 2">
              <a:extLst>
                <a:ext uri="{FF2B5EF4-FFF2-40B4-BE49-F238E27FC236}">
                  <a16:creationId xmlns:a16="http://schemas.microsoft.com/office/drawing/2014/main" id="{D9704A5F-578A-5F60-F86A-896E454CD6D2}"/>
                </a:ext>
              </a:extLst>
            </p:cNvPr>
            <p:cNvGraphicFramePr/>
            <p:nvPr/>
          </p:nvGraphicFramePr>
          <p:xfrm>
            <a:off x="875618" y="1743075"/>
            <a:ext cx="6086475" cy="337185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9FB6BADB-1D5E-A101-0FC7-554943D0D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7850" y="3901168"/>
              <a:ext cx="1181100" cy="1181100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CEF2EFFB-3D91-8C0D-68D9-5E8F22ACE9E1}"/>
              </a:ext>
            </a:extLst>
          </p:cNvPr>
          <p:cNvGraphicFramePr/>
          <p:nvPr/>
        </p:nvGraphicFramePr>
        <p:xfrm>
          <a:off x="429307" y="1149124"/>
          <a:ext cx="5486400" cy="1424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4B9A4B2C-3629-1FB4-A777-EA0F87C36977}"/>
              </a:ext>
            </a:extLst>
          </p:cNvPr>
          <p:cNvSpPr txBox="1"/>
          <p:nvPr/>
        </p:nvSpPr>
        <p:spPr>
          <a:xfrm>
            <a:off x="508907" y="2819833"/>
            <a:ext cx="460601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lphaLcParenR"/>
            </a:pPr>
            <a:r>
              <a:rPr lang="es-MX" dirty="0"/>
              <a:t>Se toma el verbo y el sujeto del objetivo</a:t>
            </a:r>
          </a:p>
          <a:p>
            <a:pPr marL="342900" indent="-342900" algn="just">
              <a:buFont typeface="+mj-lt"/>
              <a:buAutoNum type="alphaLcParenR"/>
            </a:pPr>
            <a:r>
              <a:rPr lang="es-MX" dirty="0"/>
              <a:t>Se invierte su orden y el verbo se conjuga en participio.</a:t>
            </a:r>
          </a:p>
          <a:p>
            <a:pPr marL="342900" indent="-342900" algn="just">
              <a:buFont typeface="+mj-lt"/>
              <a:buAutoNum type="alphaLcParenR"/>
            </a:pPr>
            <a:r>
              <a:rPr lang="es-MX" dirty="0"/>
              <a:t>Se incluyen elementos de la fase descriptiva del objetivo que den cuenta de la localización, periodo de tiempo o incluso el nombre específico de la intervención pública asociada.</a:t>
            </a:r>
          </a:p>
          <a:p>
            <a:pPr marL="342900" indent="-342900" algn="just">
              <a:buFont typeface="+mj-lt"/>
              <a:buAutoNum type="alphaLcParenR"/>
            </a:pPr>
            <a:r>
              <a:rPr lang="es-MX" dirty="0"/>
              <a:t>No se deben incluir elementos cuantitativos del objetivo.</a:t>
            </a:r>
            <a:endParaRPr lang="es-CO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DA78DC5-01C2-2050-6AFE-54BA6DD05E34}"/>
              </a:ext>
            </a:extLst>
          </p:cNvPr>
          <p:cNvSpPr txBox="1"/>
          <p:nvPr/>
        </p:nvSpPr>
        <p:spPr>
          <a:xfrm>
            <a:off x="6789178" y="1538292"/>
            <a:ext cx="4606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/>
              <a:t>Formato D101PR04F08 Ficha técnica de Indicadores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33556852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4109E-247E-C3C9-83DE-19E83C191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ADCE1D01-5460-8E5C-9EEE-1F6020B0FF22}"/>
              </a:ext>
            </a:extLst>
          </p:cNvPr>
          <p:cNvSpPr/>
          <p:nvPr/>
        </p:nvSpPr>
        <p:spPr>
          <a:xfrm>
            <a:off x="4999884" y="214806"/>
            <a:ext cx="7516586" cy="478971"/>
          </a:xfrm>
          <a:prstGeom prst="roundRect">
            <a:avLst/>
          </a:prstGeom>
          <a:solidFill>
            <a:srgbClr val="3D643D"/>
          </a:solidFill>
          <a:ln>
            <a:solidFill>
              <a:srgbClr val="3D64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/>
              <a:t>La gestión de los indicadores de proceso</a:t>
            </a:r>
            <a:endParaRPr lang="es-CO" sz="2400" b="1" dirty="0"/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037339F7-1E9E-8B82-0843-D018E399B417}"/>
              </a:ext>
            </a:extLst>
          </p:cNvPr>
          <p:cNvGraphicFramePr/>
          <p:nvPr/>
        </p:nvGraphicFramePr>
        <p:xfrm>
          <a:off x="604157" y="1253067"/>
          <a:ext cx="7395029" cy="4690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4" name="Grupo 23">
            <a:extLst>
              <a:ext uri="{FF2B5EF4-FFF2-40B4-BE49-F238E27FC236}">
                <a16:creationId xmlns:a16="http://schemas.microsoft.com/office/drawing/2014/main" id="{325EFF7B-C5D2-48F6-DA59-8D7D3A32CCA1}"/>
              </a:ext>
            </a:extLst>
          </p:cNvPr>
          <p:cNvGrpSpPr/>
          <p:nvPr/>
        </p:nvGrpSpPr>
        <p:grpSpPr>
          <a:xfrm>
            <a:off x="697972" y="3233533"/>
            <a:ext cx="1258200" cy="2502724"/>
            <a:chOff x="697972" y="3233533"/>
            <a:chExt cx="1258200" cy="2502724"/>
          </a:xfrm>
        </p:grpSpPr>
        <p:pic>
          <p:nvPicPr>
            <p:cNvPr id="15" name="Gráfico 14" descr="Badge 5 contorno">
              <a:extLst>
                <a:ext uri="{FF2B5EF4-FFF2-40B4-BE49-F238E27FC236}">
                  <a16:creationId xmlns:a16="http://schemas.microsoft.com/office/drawing/2014/main" id="{7A2CEB19-B800-0F67-2482-C2151454F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97972" y="5016257"/>
              <a:ext cx="720000" cy="720000"/>
            </a:xfrm>
            <a:prstGeom prst="rect">
              <a:avLst/>
            </a:prstGeom>
          </p:spPr>
        </p:pic>
        <p:pic>
          <p:nvPicPr>
            <p:cNvPr id="17" name="Gráfico 16" descr="Badge 4 contorno">
              <a:extLst>
                <a:ext uri="{FF2B5EF4-FFF2-40B4-BE49-F238E27FC236}">
                  <a16:creationId xmlns:a16="http://schemas.microsoft.com/office/drawing/2014/main" id="{EDC4FE03-89C7-BCEC-17F5-00B0F8E46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70401" y="4109428"/>
              <a:ext cx="720000" cy="720000"/>
            </a:xfrm>
            <a:prstGeom prst="rect">
              <a:avLst/>
            </a:prstGeom>
          </p:spPr>
        </p:pic>
        <p:pic>
          <p:nvPicPr>
            <p:cNvPr id="19" name="Gráfico 18" descr="Badge 3 contorno">
              <a:extLst>
                <a:ext uri="{FF2B5EF4-FFF2-40B4-BE49-F238E27FC236}">
                  <a16:creationId xmlns:a16="http://schemas.microsoft.com/office/drawing/2014/main" id="{BF2E0146-D598-8A89-282E-F77397CD2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236172" y="3233533"/>
              <a:ext cx="720000" cy="720000"/>
            </a:xfrm>
            <a:prstGeom prst="rect">
              <a:avLst/>
            </a:prstGeom>
          </p:spPr>
        </p:pic>
      </p:grpSp>
      <p:pic>
        <p:nvPicPr>
          <p:cNvPr id="21" name="Gráfico 20" descr="Badge contorno">
            <a:extLst>
              <a:ext uri="{FF2B5EF4-FFF2-40B4-BE49-F238E27FC236}">
                <a16:creationId xmlns:a16="http://schemas.microsoft.com/office/drawing/2014/main" id="{5F58B50B-7494-B103-C7D3-513C2758613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41802" y="2357638"/>
            <a:ext cx="720000" cy="720000"/>
          </a:xfrm>
          <a:prstGeom prst="rect">
            <a:avLst/>
          </a:prstGeom>
        </p:spPr>
      </p:pic>
      <p:pic>
        <p:nvPicPr>
          <p:cNvPr id="23" name="Gráfico 22" descr="Badge 1 contorno">
            <a:extLst>
              <a:ext uri="{FF2B5EF4-FFF2-40B4-BE49-F238E27FC236}">
                <a16:creationId xmlns:a16="http://schemas.microsoft.com/office/drawing/2014/main" id="{B4D7BD16-7499-0761-B04D-9070C2CA9DE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97972" y="1481743"/>
            <a:ext cx="720000" cy="720000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A074CDD1-1BCD-2912-E891-26DCEC3F34AC}"/>
              </a:ext>
            </a:extLst>
          </p:cNvPr>
          <p:cNvSpPr txBox="1"/>
          <p:nvPr/>
        </p:nvSpPr>
        <p:spPr>
          <a:xfrm>
            <a:off x="8302145" y="2162372"/>
            <a:ext cx="36394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/>
              <a:t>Al inicio de cada vigencia, el líder del proceso debe revisar los indicadores para asegurar que sigan siendo pertinentes y cumplan con los objetivos definidos.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/>
              <a:t>En la actualización de un indicador se puede ajustar la meta para que sea más retadora.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8604136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6C587B-112E-1BC0-FEA7-BC8539954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28A752B9-4FC0-9A41-020F-F621B6078E72}"/>
              </a:ext>
            </a:extLst>
          </p:cNvPr>
          <p:cNvGraphicFramePr/>
          <p:nvPr/>
        </p:nvGraphicFramePr>
        <p:xfrm>
          <a:off x="1488808" y="-1283595"/>
          <a:ext cx="16200000" cy="10033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63CDD04C-22E7-8A6B-DEF3-5E62628E21CC}"/>
              </a:ext>
            </a:extLst>
          </p:cNvPr>
          <p:cNvSpPr/>
          <p:nvPr/>
        </p:nvSpPr>
        <p:spPr>
          <a:xfrm>
            <a:off x="357770" y="1141790"/>
            <a:ext cx="2485275" cy="2206545"/>
          </a:xfrm>
          <a:prstGeom prst="roundRect">
            <a:avLst/>
          </a:prstGeom>
          <a:solidFill>
            <a:srgbClr val="3D643D"/>
          </a:solidFill>
          <a:ln>
            <a:solidFill>
              <a:srgbClr val="3D64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/>
              <a:t>Preguntas orientadoras para la actualización</a:t>
            </a:r>
            <a:endParaRPr lang="es-CO" sz="2400" b="1" dirty="0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51A8AB93-DBF6-52D5-33EE-C1E352A1F04D}"/>
              </a:ext>
            </a:extLst>
          </p:cNvPr>
          <p:cNvSpPr/>
          <p:nvPr/>
        </p:nvSpPr>
        <p:spPr>
          <a:xfrm>
            <a:off x="9176440" y="3186049"/>
            <a:ext cx="824737" cy="82473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Forma libre: forma 7">
            <a:extLst>
              <a:ext uri="{FF2B5EF4-FFF2-40B4-BE49-F238E27FC236}">
                <a16:creationId xmlns:a16="http://schemas.microsoft.com/office/drawing/2014/main" id="{18ADE2E5-B346-383E-F67E-5500559C6201}"/>
              </a:ext>
            </a:extLst>
          </p:cNvPr>
          <p:cNvSpPr/>
          <p:nvPr/>
        </p:nvSpPr>
        <p:spPr>
          <a:xfrm rot="6324183">
            <a:off x="3988762" y="1734967"/>
            <a:ext cx="877416" cy="1636026"/>
          </a:xfrm>
          <a:custGeom>
            <a:avLst/>
            <a:gdLst>
              <a:gd name="connsiteX0" fmla="*/ 528294 w 1056587"/>
              <a:gd name="connsiteY0" fmla="*/ 0 h 1909759"/>
              <a:gd name="connsiteX1" fmla="*/ 1036383 w 1056587"/>
              <a:gd name="connsiteY1" fmla="*/ 876017 h 1909759"/>
              <a:gd name="connsiteX2" fmla="*/ 1045164 w 1056587"/>
              <a:gd name="connsiteY2" fmla="*/ 876017 h 1909759"/>
              <a:gd name="connsiteX3" fmla="*/ 1045164 w 1056587"/>
              <a:gd name="connsiteY3" fmla="*/ 891156 h 1909759"/>
              <a:gd name="connsiteX4" fmla="*/ 1056587 w 1056587"/>
              <a:gd name="connsiteY4" fmla="*/ 910851 h 1909759"/>
              <a:gd name="connsiteX5" fmla="*/ 1045164 w 1056587"/>
              <a:gd name="connsiteY5" fmla="*/ 910851 h 1909759"/>
              <a:gd name="connsiteX6" fmla="*/ 1045164 w 1056587"/>
              <a:gd name="connsiteY6" fmla="*/ 1909759 h 1909759"/>
              <a:gd name="connsiteX7" fmla="*/ 11422 w 1056587"/>
              <a:gd name="connsiteY7" fmla="*/ 1909759 h 1909759"/>
              <a:gd name="connsiteX8" fmla="*/ 11422 w 1056587"/>
              <a:gd name="connsiteY8" fmla="*/ 910851 h 1909759"/>
              <a:gd name="connsiteX9" fmla="*/ 0 w 1056587"/>
              <a:gd name="connsiteY9" fmla="*/ 910851 h 1909759"/>
              <a:gd name="connsiteX10" fmla="*/ 11422 w 1056587"/>
              <a:gd name="connsiteY10" fmla="*/ 891158 h 1909759"/>
              <a:gd name="connsiteX11" fmla="*/ 11422 w 1056587"/>
              <a:gd name="connsiteY11" fmla="*/ 876017 h 1909759"/>
              <a:gd name="connsiteX12" fmla="*/ 20204 w 1056587"/>
              <a:gd name="connsiteY12" fmla="*/ 876017 h 190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56587" h="1909759">
                <a:moveTo>
                  <a:pt x="528294" y="0"/>
                </a:moveTo>
                <a:lnTo>
                  <a:pt x="1036383" y="876017"/>
                </a:lnTo>
                <a:lnTo>
                  <a:pt x="1045164" y="876017"/>
                </a:lnTo>
                <a:lnTo>
                  <a:pt x="1045164" y="891156"/>
                </a:lnTo>
                <a:lnTo>
                  <a:pt x="1056587" y="910851"/>
                </a:lnTo>
                <a:lnTo>
                  <a:pt x="1045164" y="910851"/>
                </a:lnTo>
                <a:lnTo>
                  <a:pt x="1045164" y="1909759"/>
                </a:lnTo>
                <a:lnTo>
                  <a:pt x="11422" y="1909759"/>
                </a:lnTo>
                <a:lnTo>
                  <a:pt x="11422" y="910851"/>
                </a:lnTo>
                <a:lnTo>
                  <a:pt x="0" y="910851"/>
                </a:lnTo>
                <a:lnTo>
                  <a:pt x="11422" y="891158"/>
                </a:lnTo>
                <a:lnTo>
                  <a:pt x="11422" y="876017"/>
                </a:lnTo>
                <a:lnTo>
                  <a:pt x="20204" y="876017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grpSp>
        <p:nvGrpSpPr>
          <p:cNvPr id="12" name="boton">
            <a:extLst>
              <a:ext uri="{FF2B5EF4-FFF2-40B4-BE49-F238E27FC236}">
                <a16:creationId xmlns:a16="http://schemas.microsoft.com/office/drawing/2014/main" id="{1019A59D-5577-8BCD-C213-D417FDFA30E3}"/>
              </a:ext>
            </a:extLst>
          </p:cNvPr>
          <p:cNvGrpSpPr/>
          <p:nvPr/>
        </p:nvGrpSpPr>
        <p:grpSpPr>
          <a:xfrm>
            <a:off x="787400" y="4141966"/>
            <a:ext cx="1473200" cy="1473200"/>
            <a:chOff x="889000" y="4406900"/>
            <a:chExt cx="1473200" cy="1473200"/>
          </a:xfrm>
        </p:grpSpPr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32A53341-9EEE-DD7C-D2C5-C1746C88864F}"/>
                </a:ext>
              </a:extLst>
            </p:cNvPr>
            <p:cNvSpPr/>
            <p:nvPr/>
          </p:nvSpPr>
          <p:spPr>
            <a:xfrm>
              <a:off x="889000" y="4406900"/>
              <a:ext cx="1473200" cy="1473200"/>
            </a:xfrm>
            <a:prstGeom prst="ellipse">
              <a:avLst/>
            </a:prstGeom>
            <a:solidFill>
              <a:srgbClr val="3D643D"/>
            </a:solidFill>
            <a:ln>
              <a:solidFill>
                <a:srgbClr val="3D643D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02BAC758-BD5E-D2A9-36A9-280CC25E3D80}"/>
                </a:ext>
              </a:extLst>
            </p:cNvPr>
            <p:cNvSpPr/>
            <p:nvPr/>
          </p:nvSpPr>
          <p:spPr>
            <a:xfrm>
              <a:off x="997507" y="4515407"/>
              <a:ext cx="1256185" cy="125618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D643D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</p:spTree>
    <p:extLst>
      <p:ext uri="{BB962C8B-B14F-4D97-AF65-F5344CB8AC3E}">
        <p14:creationId xmlns:p14="http://schemas.microsoft.com/office/powerpoint/2010/main" val="139407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5" grpId="1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DE2AEA-CDF5-E650-7CE8-5529ABBC05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C5A85E29-C845-4815-DE0F-0E47063DEF0A}"/>
              </a:ext>
            </a:extLst>
          </p:cNvPr>
          <p:cNvSpPr/>
          <p:nvPr/>
        </p:nvSpPr>
        <p:spPr>
          <a:xfrm>
            <a:off x="3984624" y="190282"/>
            <a:ext cx="8635093" cy="478971"/>
          </a:xfrm>
          <a:prstGeom prst="roundRect">
            <a:avLst/>
          </a:prstGeom>
          <a:solidFill>
            <a:srgbClr val="3D643D"/>
          </a:solidFill>
          <a:ln>
            <a:solidFill>
              <a:srgbClr val="3D64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/>
              <a:t>Errores en la definición y análisis de indicadores</a:t>
            </a:r>
            <a:endParaRPr lang="es-CO" sz="2400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5634297-8EA8-9B31-B0A3-EB7FF8D61E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8" r="3071" b="3402"/>
          <a:stretch/>
        </p:blipFill>
        <p:spPr>
          <a:xfrm>
            <a:off x="1560575" y="1035714"/>
            <a:ext cx="9070849" cy="539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7215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AAFB9A93-9375-A7AB-5E36-56722BD667E3}"/>
              </a:ext>
            </a:extLst>
          </p:cNvPr>
          <p:cNvGrpSpPr/>
          <p:nvPr/>
        </p:nvGrpSpPr>
        <p:grpSpPr>
          <a:xfrm>
            <a:off x="1745006" y="1502748"/>
            <a:ext cx="7897513" cy="3852503"/>
            <a:chOff x="-4803062" y="1670825"/>
            <a:chExt cx="9592990" cy="4210504"/>
          </a:xfrm>
        </p:grpSpPr>
        <p:sp>
          <p:nvSpPr>
            <p:cNvPr id="4" name="Rectángulo redondeado 3">
              <a:extLst>
                <a:ext uri="{FF2B5EF4-FFF2-40B4-BE49-F238E27FC236}">
                  <a16:creationId xmlns:a16="http://schemas.microsoft.com/office/drawing/2014/main" id="{2484AACC-8066-8687-171E-AC24127D86D4}"/>
                </a:ext>
              </a:extLst>
            </p:cNvPr>
            <p:cNvSpPr/>
            <p:nvPr/>
          </p:nvSpPr>
          <p:spPr>
            <a:xfrm rot="17545485">
              <a:off x="686126" y="1796642"/>
              <a:ext cx="4117379" cy="4051995"/>
            </a:xfrm>
            <a:prstGeom prst="roundRect">
              <a:avLst>
                <a:gd name="adj" fmla="val 17098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400"/>
            </a:p>
          </p:txBody>
        </p:sp>
        <p:sp>
          <p:nvSpPr>
            <p:cNvPr id="5" name="Rectángulo redondeado 4">
              <a:extLst>
                <a:ext uri="{FF2B5EF4-FFF2-40B4-BE49-F238E27FC236}">
                  <a16:creationId xmlns:a16="http://schemas.microsoft.com/office/drawing/2014/main" id="{4480E08A-9F73-0D66-5971-F56F673E64E3}"/>
                </a:ext>
              </a:extLst>
            </p:cNvPr>
            <p:cNvSpPr/>
            <p:nvPr/>
          </p:nvSpPr>
          <p:spPr>
            <a:xfrm rot="18892505">
              <a:off x="792414" y="1656263"/>
              <a:ext cx="3982951" cy="4012076"/>
            </a:xfrm>
            <a:prstGeom prst="roundRect">
              <a:avLst>
                <a:gd name="adj" fmla="val 17098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400"/>
            </a:p>
          </p:txBody>
        </p:sp>
        <p:sp>
          <p:nvSpPr>
            <p:cNvPr id="6" name="object 8">
              <a:extLst>
                <a:ext uri="{FF2B5EF4-FFF2-40B4-BE49-F238E27FC236}">
                  <a16:creationId xmlns:a16="http://schemas.microsoft.com/office/drawing/2014/main" id="{5C1F5B4D-10DC-9F40-57EB-ED2AB0DD1CAF}"/>
                </a:ext>
              </a:extLst>
            </p:cNvPr>
            <p:cNvSpPr txBox="1"/>
            <p:nvPr/>
          </p:nvSpPr>
          <p:spPr>
            <a:xfrm>
              <a:off x="-4803062" y="3183986"/>
              <a:ext cx="4702996" cy="55292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0"/>
                </a:spcBef>
              </a:pPr>
              <a:r>
                <a:rPr lang="es-CO" sz="3200" b="1" dirty="0">
                  <a:solidFill>
                    <a:srgbClr val="2D6236"/>
                  </a:solidFill>
                  <a:latin typeface="Segoe UI"/>
                  <a:cs typeface="Segoe UI"/>
                </a:rPr>
                <a:t>PAUSA ACTIVA</a:t>
              </a:r>
              <a:endParaRPr lang="es-CO" sz="2000" dirty="0">
                <a:solidFill>
                  <a:srgbClr val="2D6236"/>
                </a:solidFill>
                <a:latin typeface="Segoe UI"/>
                <a:cs typeface="Segoe UI"/>
              </a:endParaRPr>
            </a:p>
          </p:txBody>
        </p:sp>
      </p:grp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339645DB-7BEB-BC37-A671-7005C3B915A4}"/>
              </a:ext>
            </a:extLst>
          </p:cNvPr>
          <p:cNvCxnSpPr>
            <a:cxnSpLocks/>
          </p:cNvCxnSpPr>
          <p:nvPr/>
        </p:nvCxnSpPr>
        <p:spPr>
          <a:xfrm flipH="1">
            <a:off x="2705878" y="3429000"/>
            <a:ext cx="299263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4" descr="en pausa Generic black outline icono">
            <a:extLst>
              <a:ext uri="{FF2B5EF4-FFF2-40B4-BE49-F238E27FC236}">
                <a16:creationId xmlns:a16="http://schemas.microsoft.com/office/drawing/2014/main" id="{CBDB3144-B3FC-9BCC-5257-DE76DDD39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875" y="2220684"/>
            <a:ext cx="1790721" cy="197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84036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8B9E1-CAA7-B0DA-23B9-FBFC346A56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5ABED9-7EE9-1114-5965-6EFAE303FAC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87359" y="2495550"/>
            <a:ext cx="7678738" cy="1866900"/>
          </a:xfrm>
        </p:spPr>
        <p:txBody>
          <a:bodyPr>
            <a:normAutofit/>
          </a:bodyPr>
          <a:lstStyle/>
          <a:p>
            <a:pPr algn="ctr"/>
            <a:r>
              <a:rPr lang="es-CO" sz="4000" b="1" dirty="0">
                <a:solidFill>
                  <a:schemeClr val="bg1"/>
                </a:solidFill>
              </a:rPr>
              <a:t>5. Análisis de Información</a:t>
            </a:r>
          </a:p>
        </p:txBody>
      </p:sp>
    </p:spTree>
    <p:extLst>
      <p:ext uri="{BB962C8B-B14F-4D97-AF65-F5344CB8AC3E}">
        <p14:creationId xmlns:p14="http://schemas.microsoft.com/office/powerpoint/2010/main" val="5514577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redondeado 3">
            <a:extLst>
              <a:ext uri="{FF2B5EF4-FFF2-40B4-BE49-F238E27FC236}">
                <a16:creationId xmlns:a16="http://schemas.microsoft.com/office/drawing/2014/main" id="{F4727933-9F04-6F69-E9FA-0770275D6719}"/>
              </a:ext>
            </a:extLst>
          </p:cNvPr>
          <p:cNvSpPr/>
          <p:nvPr/>
        </p:nvSpPr>
        <p:spPr>
          <a:xfrm>
            <a:off x="-188904" y="188079"/>
            <a:ext cx="6127826" cy="576000"/>
          </a:xfrm>
          <a:prstGeom prst="roundRect">
            <a:avLst/>
          </a:prstGeom>
          <a:solidFill>
            <a:srgbClr val="2764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latin typeface="Verdana" panose="020B0604030504040204" pitchFamily="34" charset="0"/>
                <a:ea typeface="Verdana" panose="020B0604030504040204" pitchFamily="34" charset="0"/>
              </a:rPr>
              <a:t>¿Por qué es importante? 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1811260D-B77F-8320-5F0E-05112422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494" y="4981905"/>
            <a:ext cx="1689476" cy="1442804"/>
          </a:xfrm>
          <a:prstGeom prst="rect">
            <a:avLst/>
          </a:prstGeom>
        </p:spPr>
      </p:pic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9AF98643-4B8E-87EB-79B8-E4BAD7E8B3D3}"/>
              </a:ext>
            </a:extLst>
          </p:cNvPr>
          <p:cNvSpPr/>
          <p:nvPr/>
        </p:nvSpPr>
        <p:spPr>
          <a:xfrm>
            <a:off x="3969342" y="1628530"/>
            <a:ext cx="4044846" cy="346812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C6FCBFD4-4CE0-311A-C067-2EF45C99953B}"/>
              </a:ext>
            </a:extLst>
          </p:cNvPr>
          <p:cNvSpPr txBox="1"/>
          <p:nvPr/>
        </p:nvSpPr>
        <p:spPr>
          <a:xfrm>
            <a:off x="4149207" y="2801760"/>
            <a:ext cx="36426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just" rtl="0" eaLnBrk="1" latinLnBrk="0" hangingPunct="1"/>
            <a:r>
              <a:rPr lang="es-MX" b="1" dirty="0">
                <a:solidFill>
                  <a:srgbClr val="27531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 </a:t>
            </a:r>
            <a:r>
              <a:rPr lang="es-MX" sz="1800" b="1" kern="1200" dirty="0">
                <a:solidFill>
                  <a:srgbClr val="2753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análisis de datos facilita la toma de decisiones para  la mejora de los procesos. </a:t>
            </a:r>
          </a:p>
        </p:txBody>
      </p:sp>
      <p:sp>
        <p:nvSpPr>
          <p:cNvPr id="27" name="Rectángulo: esquinas redondeadas 26">
            <a:extLst>
              <a:ext uri="{FF2B5EF4-FFF2-40B4-BE49-F238E27FC236}">
                <a16:creationId xmlns:a16="http://schemas.microsoft.com/office/drawing/2014/main" id="{32719347-C212-96EA-6487-386886B4CFCC}"/>
              </a:ext>
            </a:extLst>
          </p:cNvPr>
          <p:cNvSpPr/>
          <p:nvPr/>
        </p:nvSpPr>
        <p:spPr>
          <a:xfrm>
            <a:off x="8989970" y="1057857"/>
            <a:ext cx="2389782" cy="922185"/>
          </a:xfrm>
          <a:prstGeom prst="roundRect">
            <a:avLst/>
          </a:prstGeom>
          <a:solidFill>
            <a:srgbClr val="FFC00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latin typeface="Verdana" panose="020B0604030504040204" pitchFamily="34" charset="0"/>
                <a:ea typeface="Verdana" panose="020B0604030504040204" pitchFamily="34" charset="0"/>
              </a:rPr>
              <a:t>Optimización de Recursos</a:t>
            </a:r>
          </a:p>
        </p:txBody>
      </p:sp>
      <p:sp>
        <p:nvSpPr>
          <p:cNvPr id="28" name="Rectángulo: esquinas redondeadas 27">
            <a:extLst>
              <a:ext uri="{FF2B5EF4-FFF2-40B4-BE49-F238E27FC236}">
                <a16:creationId xmlns:a16="http://schemas.microsoft.com/office/drawing/2014/main" id="{3D104462-A5C6-5F05-47FB-379B446B12F2}"/>
              </a:ext>
            </a:extLst>
          </p:cNvPr>
          <p:cNvSpPr/>
          <p:nvPr/>
        </p:nvSpPr>
        <p:spPr>
          <a:xfrm>
            <a:off x="689210" y="4783582"/>
            <a:ext cx="2389782" cy="922185"/>
          </a:xfrm>
          <a:prstGeom prst="roundRect">
            <a:avLst/>
          </a:prstGeom>
          <a:solidFill>
            <a:srgbClr val="FFC00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>
                <a:latin typeface="Verdana" panose="020B0604030504040204" pitchFamily="34" charset="0"/>
                <a:ea typeface="Verdana" panose="020B0604030504040204" pitchFamily="34" charset="0"/>
              </a:rPr>
              <a:t>Mejora Continua</a:t>
            </a:r>
          </a:p>
        </p:txBody>
      </p:sp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CCDE5EC5-DFB1-E691-28AF-B1E95FD4092A}"/>
              </a:ext>
            </a:extLst>
          </p:cNvPr>
          <p:cNvSpPr/>
          <p:nvPr/>
        </p:nvSpPr>
        <p:spPr>
          <a:xfrm>
            <a:off x="485228" y="2802905"/>
            <a:ext cx="2389782" cy="922185"/>
          </a:xfrm>
          <a:prstGeom prst="roundRect">
            <a:avLst/>
          </a:prstGeom>
          <a:solidFill>
            <a:srgbClr val="FFC00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latin typeface="Verdana" panose="020B0604030504040204" pitchFamily="34" charset="0"/>
                <a:ea typeface="Verdana" panose="020B0604030504040204" pitchFamily="34" charset="0"/>
              </a:rPr>
              <a:t>Toma de Decisiones Informadas</a:t>
            </a:r>
            <a:endParaRPr lang="es-CO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0" name="Rectángulo: esquinas redondeadas 29">
            <a:extLst>
              <a:ext uri="{FF2B5EF4-FFF2-40B4-BE49-F238E27FC236}">
                <a16:creationId xmlns:a16="http://schemas.microsoft.com/office/drawing/2014/main" id="{69C3AF9F-43B5-1BAD-18B2-5AF099836B2F}"/>
              </a:ext>
            </a:extLst>
          </p:cNvPr>
          <p:cNvSpPr/>
          <p:nvPr/>
        </p:nvSpPr>
        <p:spPr>
          <a:xfrm>
            <a:off x="718211" y="1057857"/>
            <a:ext cx="2389782" cy="922185"/>
          </a:xfrm>
          <a:prstGeom prst="roundRect">
            <a:avLst/>
          </a:prstGeom>
          <a:solidFill>
            <a:srgbClr val="FFC00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>
                <a:latin typeface="Verdana" panose="020B0604030504040204" pitchFamily="34" charset="0"/>
                <a:ea typeface="Verdana" panose="020B0604030504040204" pitchFamily="34" charset="0"/>
              </a:rPr>
              <a:t>Identificación de Problemas y Oportunidades</a:t>
            </a:r>
            <a:endParaRPr lang="es-CO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1" name="Rectángulo: esquinas redondeadas 30">
            <a:extLst>
              <a:ext uri="{FF2B5EF4-FFF2-40B4-BE49-F238E27FC236}">
                <a16:creationId xmlns:a16="http://schemas.microsoft.com/office/drawing/2014/main" id="{246D15C2-95F3-8920-F0A2-07834677F6A1}"/>
              </a:ext>
            </a:extLst>
          </p:cNvPr>
          <p:cNvSpPr/>
          <p:nvPr/>
        </p:nvSpPr>
        <p:spPr>
          <a:xfrm>
            <a:off x="9166540" y="2807847"/>
            <a:ext cx="2389782" cy="922185"/>
          </a:xfrm>
          <a:prstGeom prst="roundRect">
            <a:avLst/>
          </a:prstGeom>
          <a:solidFill>
            <a:srgbClr val="FFC00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latin typeface="Verdana" panose="020B0604030504040204" pitchFamily="34" charset="0"/>
                <a:ea typeface="Verdana" panose="020B0604030504040204" pitchFamily="34" charset="0"/>
              </a:rPr>
              <a:t>Anticipación de Tendencias</a:t>
            </a:r>
          </a:p>
        </p:txBody>
      </p:sp>
      <p:sp>
        <p:nvSpPr>
          <p:cNvPr id="32" name="Rectángulo: esquinas redondeadas 31">
            <a:extLst>
              <a:ext uri="{FF2B5EF4-FFF2-40B4-BE49-F238E27FC236}">
                <a16:creationId xmlns:a16="http://schemas.microsoft.com/office/drawing/2014/main" id="{A15E0424-E962-8B4F-8273-27194185CE8B}"/>
              </a:ext>
            </a:extLst>
          </p:cNvPr>
          <p:cNvSpPr/>
          <p:nvPr/>
        </p:nvSpPr>
        <p:spPr>
          <a:xfrm>
            <a:off x="8911078" y="4746399"/>
            <a:ext cx="2389782" cy="922185"/>
          </a:xfrm>
          <a:prstGeom prst="roundRect">
            <a:avLst/>
          </a:prstGeom>
          <a:solidFill>
            <a:srgbClr val="FFC00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>
                <a:latin typeface="Verdana" panose="020B0604030504040204" pitchFamily="34" charset="0"/>
                <a:ea typeface="Verdana" panose="020B0604030504040204" pitchFamily="34" charset="0"/>
              </a:rPr>
              <a:t>Mejor Experiencia para las ciudadanías </a:t>
            </a:r>
            <a:endParaRPr lang="es-CO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7" name="Conector: curvado 6">
            <a:extLst>
              <a:ext uri="{FF2B5EF4-FFF2-40B4-BE49-F238E27FC236}">
                <a16:creationId xmlns:a16="http://schemas.microsoft.com/office/drawing/2014/main" id="{6462864B-9CF8-3F8C-9CE1-68334C58480A}"/>
              </a:ext>
            </a:extLst>
          </p:cNvPr>
          <p:cNvCxnSpPr>
            <a:cxnSpLocks/>
            <a:endCxn id="27" idx="1"/>
          </p:cNvCxnSpPr>
          <p:nvPr/>
        </p:nvCxnSpPr>
        <p:spPr>
          <a:xfrm flipV="1">
            <a:off x="8014188" y="1518950"/>
            <a:ext cx="975782" cy="922185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: curvado 10">
            <a:extLst>
              <a:ext uri="{FF2B5EF4-FFF2-40B4-BE49-F238E27FC236}">
                <a16:creationId xmlns:a16="http://schemas.microsoft.com/office/drawing/2014/main" id="{8E1DFC92-CCA8-A0FA-5827-A069BBC3A21F}"/>
              </a:ext>
            </a:extLst>
          </p:cNvPr>
          <p:cNvCxnSpPr>
            <a:stCxn id="16" idx="3"/>
            <a:endCxn id="31" idx="1"/>
          </p:cNvCxnSpPr>
          <p:nvPr/>
        </p:nvCxnSpPr>
        <p:spPr>
          <a:xfrm flipV="1">
            <a:off x="8014188" y="3268940"/>
            <a:ext cx="1152352" cy="93653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: curvado 13">
            <a:extLst>
              <a:ext uri="{FF2B5EF4-FFF2-40B4-BE49-F238E27FC236}">
                <a16:creationId xmlns:a16="http://schemas.microsoft.com/office/drawing/2014/main" id="{93E11BD8-6582-59E8-980E-CD4301F8FD77}"/>
              </a:ext>
            </a:extLst>
          </p:cNvPr>
          <p:cNvCxnSpPr>
            <a:endCxn id="32" idx="1"/>
          </p:cNvCxnSpPr>
          <p:nvPr/>
        </p:nvCxnSpPr>
        <p:spPr>
          <a:xfrm>
            <a:off x="8014188" y="4601980"/>
            <a:ext cx="896890" cy="605512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ector: curvado 32">
            <a:extLst>
              <a:ext uri="{FF2B5EF4-FFF2-40B4-BE49-F238E27FC236}">
                <a16:creationId xmlns:a16="http://schemas.microsoft.com/office/drawing/2014/main" id="{6B575531-7218-ABB4-9D99-0ED5AA2461C1}"/>
              </a:ext>
            </a:extLst>
          </p:cNvPr>
          <p:cNvCxnSpPr>
            <a:endCxn id="30" idx="3"/>
          </p:cNvCxnSpPr>
          <p:nvPr/>
        </p:nvCxnSpPr>
        <p:spPr>
          <a:xfrm rot="16200000" flipV="1">
            <a:off x="3077576" y="1549368"/>
            <a:ext cx="922185" cy="861349"/>
          </a:xfrm>
          <a:prstGeom prst="curved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ector: curvado 34">
            <a:extLst>
              <a:ext uri="{FF2B5EF4-FFF2-40B4-BE49-F238E27FC236}">
                <a16:creationId xmlns:a16="http://schemas.microsoft.com/office/drawing/2014/main" id="{41AC8044-1F96-F961-42F6-A0F60EFAA65F}"/>
              </a:ext>
            </a:extLst>
          </p:cNvPr>
          <p:cNvCxnSpPr>
            <a:stCxn id="16" idx="1"/>
          </p:cNvCxnSpPr>
          <p:nvPr/>
        </p:nvCxnSpPr>
        <p:spPr>
          <a:xfrm rot="10800000">
            <a:off x="2875010" y="3132945"/>
            <a:ext cx="1094332" cy="229649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ector: curvado 36">
            <a:extLst>
              <a:ext uri="{FF2B5EF4-FFF2-40B4-BE49-F238E27FC236}">
                <a16:creationId xmlns:a16="http://schemas.microsoft.com/office/drawing/2014/main" id="{3D2E4EF1-6AA6-8B13-6CD9-20B644CEDAAE}"/>
              </a:ext>
            </a:extLst>
          </p:cNvPr>
          <p:cNvCxnSpPr>
            <a:endCxn id="28" idx="3"/>
          </p:cNvCxnSpPr>
          <p:nvPr/>
        </p:nvCxnSpPr>
        <p:spPr>
          <a:xfrm rot="10800000" flipV="1">
            <a:off x="3078993" y="4416865"/>
            <a:ext cx="847843" cy="827809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44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264A62F-53F1-01D1-79A5-4BCC2447A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908" y="1139253"/>
            <a:ext cx="10388183" cy="5006714"/>
          </a:xfrm>
          <a:prstGeom prst="rect">
            <a:avLst/>
          </a:prstGeom>
        </p:spPr>
      </p:pic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7A665A38-4A8C-BE4E-D560-48A1721F0A36}"/>
              </a:ext>
            </a:extLst>
          </p:cNvPr>
          <p:cNvSpPr/>
          <p:nvPr/>
        </p:nvSpPr>
        <p:spPr>
          <a:xfrm>
            <a:off x="-226405" y="162067"/>
            <a:ext cx="9762291" cy="549966"/>
          </a:xfrm>
          <a:prstGeom prst="roundRect">
            <a:avLst/>
          </a:prstGeom>
          <a:solidFill>
            <a:srgbClr val="2D62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>
                <a:latin typeface="Verdana" panose="020B0604030504040204" pitchFamily="34" charset="0"/>
                <a:ea typeface="Verdana" panose="020B0604030504040204" pitchFamily="34" charset="0"/>
              </a:rPr>
              <a:t>Informe de la consulta de los Planes Institucionales</a:t>
            </a:r>
            <a:endParaRPr lang="es-CO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22C3876-2C57-6C00-75CA-2A4CA5A233CF}"/>
              </a:ext>
            </a:extLst>
          </p:cNvPr>
          <p:cNvSpPr txBox="1"/>
          <p:nvPr/>
        </p:nvSpPr>
        <p:spPr>
          <a:xfrm>
            <a:off x="737016" y="1326630"/>
            <a:ext cx="2650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Verdana" panose="020B0604030504040204" pitchFamily="34" charset="0"/>
                <a:ea typeface="Verdana" panose="020B0604030504040204" pitchFamily="34" charset="0"/>
              </a:rPr>
              <a:t>Ejemplo</a:t>
            </a:r>
            <a:r>
              <a:rPr lang="es-MX" dirty="0"/>
              <a:t>: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0035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6CE92F-6635-083A-5BB6-1EA955BDF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rma&#10;&#10;El contenido generado por IA puede ser incorrecto.">
            <a:extLst>
              <a:ext uri="{FF2B5EF4-FFF2-40B4-BE49-F238E27FC236}">
                <a16:creationId xmlns:a16="http://schemas.microsoft.com/office/drawing/2014/main" id="{10C3B6CA-1308-04BC-F5E0-05F67ED8D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76" y="902228"/>
            <a:ext cx="978414" cy="1210625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C08BE79E-118F-6F85-3C37-DAC1C99613E8}"/>
              </a:ext>
            </a:extLst>
          </p:cNvPr>
          <p:cNvSpPr/>
          <p:nvPr/>
        </p:nvSpPr>
        <p:spPr>
          <a:xfrm>
            <a:off x="1202344" y="1363037"/>
            <a:ext cx="4848076" cy="437087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2000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• Decidir el programa de análisis de los datos a utilizar. </a:t>
            </a:r>
          </a:p>
          <a:p>
            <a:endParaRPr lang="es-MX" sz="2000" dirty="0">
              <a:solidFill>
                <a:schemeClr val="accent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s-MX" sz="2000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• Explorar los datos obtenidos en la recolección.</a:t>
            </a:r>
          </a:p>
          <a:p>
            <a:endParaRPr lang="es-MX" sz="2000" dirty="0">
              <a:solidFill>
                <a:schemeClr val="accent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s-MX" sz="2000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• Analizar descriptivamente los datos.</a:t>
            </a:r>
          </a:p>
          <a:p>
            <a:endParaRPr lang="es-MX" sz="2000" dirty="0">
              <a:solidFill>
                <a:schemeClr val="accent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s-MX" sz="2000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• Visualizar los datos.</a:t>
            </a:r>
          </a:p>
          <a:p>
            <a:endParaRPr lang="es-MX" sz="2000" dirty="0">
              <a:solidFill>
                <a:schemeClr val="accent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s-MX" sz="2000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• Evaluar la confiabilidad y validez de los instrumentos de medición.</a:t>
            </a:r>
          </a:p>
          <a:p>
            <a:endParaRPr lang="es-MX" dirty="0">
              <a:solidFill>
                <a:schemeClr val="accent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Rectángulo redondeado 3">
            <a:extLst>
              <a:ext uri="{FF2B5EF4-FFF2-40B4-BE49-F238E27FC236}">
                <a16:creationId xmlns:a16="http://schemas.microsoft.com/office/drawing/2014/main" id="{63EF72C7-4D26-B14C-763A-EE3A8AFEA046}"/>
              </a:ext>
            </a:extLst>
          </p:cNvPr>
          <p:cNvSpPr/>
          <p:nvPr/>
        </p:nvSpPr>
        <p:spPr>
          <a:xfrm>
            <a:off x="-266672" y="316032"/>
            <a:ext cx="7668958" cy="549966"/>
          </a:xfrm>
          <a:prstGeom prst="roundRect">
            <a:avLst/>
          </a:prstGeom>
          <a:solidFill>
            <a:srgbClr val="2764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i="0" u="none" strike="noStrike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Pasos clave en el análisis</a:t>
            </a:r>
            <a:r>
              <a:rPr lang="es-MX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 datos</a:t>
            </a:r>
            <a:endParaRPr lang="es-CO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D7F4CCC-2F13-C29F-763A-1A99C84FEA19}"/>
              </a:ext>
            </a:extLst>
          </p:cNvPr>
          <p:cNvSpPr/>
          <p:nvPr/>
        </p:nvSpPr>
        <p:spPr>
          <a:xfrm>
            <a:off x="6213134" y="1355364"/>
            <a:ext cx="4848076" cy="437855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2000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• Analizar e interpretar.</a:t>
            </a:r>
          </a:p>
          <a:p>
            <a:endParaRPr lang="es-MX" sz="2000" dirty="0">
              <a:solidFill>
                <a:schemeClr val="accent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s-MX" sz="2000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• Realizar análisis adicionales. </a:t>
            </a:r>
          </a:p>
          <a:p>
            <a:pPr algn="just" rtl="0" eaLnBrk="1" latinLnBrk="0" hangingPunct="1"/>
            <a:endParaRPr lang="es-MX" sz="2000" dirty="0">
              <a:solidFill>
                <a:schemeClr val="accent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 rtl="0" eaLnBrk="1" latinLnBrk="0" hangingPunct="1"/>
            <a:r>
              <a:rPr lang="es-MX" sz="2000" kern="1200" dirty="0">
                <a:solidFill>
                  <a:schemeClr val="accent2">
                    <a:lumMod val="5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• Preparar los resultados para presentarlos. </a:t>
            </a:r>
          </a:p>
          <a:p>
            <a:pPr algn="just" rtl="0" eaLnBrk="1" latinLnBrk="0" hangingPunct="1"/>
            <a:endParaRPr lang="es-CO" sz="2000" dirty="0">
              <a:solidFill>
                <a:schemeClr val="accent2">
                  <a:lumMod val="50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 rtl="0" eaLnBrk="1" latinLnBrk="0" hangingPunct="1"/>
            <a:r>
              <a:rPr lang="es-MX" sz="2000" kern="1200" dirty="0">
                <a:solidFill>
                  <a:schemeClr val="accent2">
                    <a:lumMod val="5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• Los análisis estadísticos pueden hacerse con programas computacionales.</a:t>
            </a:r>
            <a:endParaRPr lang="es-CO" sz="2000" dirty="0">
              <a:solidFill>
                <a:schemeClr val="accent2">
                  <a:lumMod val="50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s-CO" sz="2000" dirty="0">
              <a:solidFill>
                <a:schemeClr val="accent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agen 6" descr="Diagrama&#10;&#10;El contenido generado por IA puede ser incorrecto.">
            <a:extLst>
              <a:ext uri="{FF2B5EF4-FFF2-40B4-BE49-F238E27FC236}">
                <a16:creationId xmlns:a16="http://schemas.microsoft.com/office/drawing/2014/main" id="{24431F2B-1667-4966-2081-5918A25F8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5696" y="4854240"/>
            <a:ext cx="1645514" cy="15111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22349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: esquinas redondeadas 5">
            <a:extLst>
              <a:ext uri="{FF2B5EF4-FFF2-40B4-BE49-F238E27FC236}">
                <a16:creationId xmlns:a16="http://schemas.microsoft.com/office/drawing/2014/main" id="{B10BB49F-04FE-1F28-E4C2-3A509CD93704}"/>
              </a:ext>
            </a:extLst>
          </p:cNvPr>
          <p:cNvSpPr/>
          <p:nvPr/>
        </p:nvSpPr>
        <p:spPr>
          <a:xfrm>
            <a:off x="5979088" y="275166"/>
            <a:ext cx="6651171" cy="478971"/>
          </a:xfrm>
          <a:prstGeom prst="roundRect">
            <a:avLst/>
          </a:prstGeom>
          <a:solidFill>
            <a:srgbClr val="2F6437"/>
          </a:solidFill>
          <a:ln>
            <a:solidFill>
              <a:srgbClr val="3D64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ACUERDOS INICIALES</a:t>
            </a:r>
            <a:endParaRPr lang="es-CO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C442328E-7261-93BC-A98E-C1D66B99A6A9}"/>
              </a:ext>
            </a:extLst>
          </p:cNvPr>
          <p:cNvGrpSpPr/>
          <p:nvPr/>
        </p:nvGrpSpPr>
        <p:grpSpPr>
          <a:xfrm>
            <a:off x="914856" y="1855148"/>
            <a:ext cx="3425670" cy="3397056"/>
            <a:chOff x="914856" y="1855148"/>
            <a:chExt cx="3425670" cy="3397056"/>
          </a:xfrm>
        </p:grpSpPr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61DC80D5-3222-45FE-B02B-4FD880C25302}"/>
                </a:ext>
              </a:extLst>
            </p:cNvPr>
            <p:cNvSpPr txBox="1"/>
            <p:nvPr/>
          </p:nvSpPr>
          <p:spPr>
            <a:xfrm>
              <a:off x="1582623" y="3483161"/>
              <a:ext cx="2094347" cy="1169551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schemeClr val="accent3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Mantener el micrófono </a:t>
              </a:r>
            </a:p>
            <a:p>
              <a:pPr algn="ctr"/>
              <a:r>
                <a:rPr lang="es-ES" sz="1400" b="1" dirty="0">
                  <a:solidFill>
                    <a:schemeClr val="accent3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cerrado durante las intervenciones de los demás</a:t>
              </a:r>
              <a:endParaRPr sz="1400" b="1" dirty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FEC7EADA-83DF-A627-89C7-A74DFB3268AB}"/>
                </a:ext>
              </a:extLst>
            </p:cNvPr>
            <p:cNvSpPr/>
            <p:nvPr/>
          </p:nvSpPr>
          <p:spPr>
            <a:xfrm>
              <a:off x="914856" y="1855148"/>
              <a:ext cx="3425670" cy="3397056"/>
            </a:xfrm>
            <a:prstGeom prst="ellipse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EEFEA436-CCCC-43E7-4956-24D852E6A58D}"/>
              </a:ext>
            </a:extLst>
          </p:cNvPr>
          <p:cNvGrpSpPr/>
          <p:nvPr/>
        </p:nvGrpSpPr>
        <p:grpSpPr>
          <a:xfrm>
            <a:off x="4603760" y="1838944"/>
            <a:ext cx="3425670" cy="3397056"/>
            <a:chOff x="914856" y="1855148"/>
            <a:chExt cx="3425670" cy="3397056"/>
          </a:xfrm>
        </p:grpSpPr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648F64DF-5507-A76E-060A-8EC07194E2E3}"/>
                </a:ext>
              </a:extLst>
            </p:cNvPr>
            <p:cNvSpPr txBox="1"/>
            <p:nvPr/>
          </p:nvSpPr>
          <p:spPr>
            <a:xfrm>
              <a:off x="1659655" y="3569880"/>
              <a:ext cx="2094347" cy="738664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schemeClr val="accent3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Participar activamente a través del chat</a:t>
              </a:r>
              <a:endParaRPr sz="1400" b="1" dirty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E795D414-75AF-EEF0-81B8-6227DEBBEF05}"/>
                </a:ext>
              </a:extLst>
            </p:cNvPr>
            <p:cNvSpPr/>
            <p:nvPr/>
          </p:nvSpPr>
          <p:spPr>
            <a:xfrm>
              <a:off x="914856" y="1855148"/>
              <a:ext cx="3425670" cy="3397056"/>
            </a:xfrm>
            <a:prstGeom prst="ellipse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A450761D-A1AA-5E8C-C99C-7C8CC01E05A4}"/>
              </a:ext>
            </a:extLst>
          </p:cNvPr>
          <p:cNvGrpSpPr/>
          <p:nvPr/>
        </p:nvGrpSpPr>
        <p:grpSpPr>
          <a:xfrm>
            <a:off x="8228855" y="1822900"/>
            <a:ext cx="3425670" cy="3397056"/>
            <a:chOff x="914856" y="1855148"/>
            <a:chExt cx="3425670" cy="3397056"/>
          </a:xfrm>
        </p:grpSpPr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794B92E9-7423-18A2-9DC0-47D0F0528685}"/>
                </a:ext>
              </a:extLst>
            </p:cNvPr>
            <p:cNvSpPr txBox="1"/>
            <p:nvPr/>
          </p:nvSpPr>
          <p:spPr>
            <a:xfrm>
              <a:off x="1686728" y="3545791"/>
              <a:ext cx="2094347" cy="1169551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schemeClr val="accent3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Hacer las preguntas o comentarios al final y de manera concreta</a:t>
              </a:r>
              <a:endParaRPr sz="1400" b="1" dirty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12942B08-DF5B-5C09-D53E-B101DCC21985}"/>
                </a:ext>
              </a:extLst>
            </p:cNvPr>
            <p:cNvSpPr/>
            <p:nvPr/>
          </p:nvSpPr>
          <p:spPr>
            <a:xfrm>
              <a:off x="914856" y="1855148"/>
              <a:ext cx="3425670" cy="3397056"/>
            </a:xfrm>
            <a:prstGeom prst="ellipse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1026" name="Picture 2" descr="burbuja Yogi Aprelliyanto Basic Outline icono">
            <a:extLst>
              <a:ext uri="{FF2B5EF4-FFF2-40B4-BE49-F238E27FC236}">
                <a16:creationId xmlns:a16="http://schemas.microsoft.com/office/drawing/2014/main" id="{2592D497-90F6-46C6-81A6-3CD58F035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334" y="2092067"/>
            <a:ext cx="1264798" cy="1264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regunta Basic Straight Lineal icono">
            <a:extLst>
              <a:ext uri="{FF2B5EF4-FFF2-40B4-BE49-F238E27FC236}">
                <a16:creationId xmlns:a16="http://schemas.microsoft.com/office/drawing/2014/main" id="{0209D01E-55C2-64B0-7F9B-530EE93A6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695" y="2053755"/>
            <a:ext cx="1190412" cy="119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otón de silencio Generic Basic Outline icono">
            <a:extLst>
              <a:ext uri="{FF2B5EF4-FFF2-40B4-BE49-F238E27FC236}">
                <a16:creationId xmlns:a16="http://schemas.microsoft.com/office/drawing/2014/main" id="{418947C6-E929-096D-B15E-A59975390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98" y="2004573"/>
            <a:ext cx="1439786" cy="1439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1729B2D1-CEBC-370D-910B-F48B3B70CE12}"/>
              </a:ext>
            </a:extLst>
          </p:cNvPr>
          <p:cNvSpPr txBox="1"/>
          <p:nvPr/>
        </p:nvSpPr>
        <p:spPr>
          <a:xfrm>
            <a:off x="2384676" y="5323005"/>
            <a:ext cx="4475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b="1" dirty="0">
                <a:solidFill>
                  <a:schemeClr val="accent3"/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rPr>
              <a:t>1</a:t>
            </a:r>
            <a:endParaRPr sz="4400" b="1" dirty="0">
              <a:solidFill>
                <a:schemeClr val="accent3"/>
              </a:solidFill>
              <a:latin typeface="ADLaM Display" panose="02010000000000000000" pitchFamily="2" charset="77"/>
              <a:ea typeface="ADLaM Display" panose="02010000000000000000" pitchFamily="2" charset="77"/>
              <a:cs typeface="ADLaM Display" panose="02010000000000000000" pitchFamily="2" charset="77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14542DBC-8BEC-748E-FA14-FB4AE2D74623}"/>
              </a:ext>
            </a:extLst>
          </p:cNvPr>
          <p:cNvSpPr txBox="1"/>
          <p:nvPr/>
        </p:nvSpPr>
        <p:spPr>
          <a:xfrm>
            <a:off x="6152717" y="5387301"/>
            <a:ext cx="5277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b="1" dirty="0">
                <a:solidFill>
                  <a:schemeClr val="accent3"/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rPr>
              <a:t>2</a:t>
            </a:r>
            <a:endParaRPr sz="4400" b="1" dirty="0">
              <a:solidFill>
                <a:schemeClr val="accent3"/>
              </a:solidFill>
              <a:latin typeface="ADLaM Display" panose="02010000000000000000" pitchFamily="2" charset="77"/>
              <a:ea typeface="ADLaM Display" panose="02010000000000000000" pitchFamily="2" charset="77"/>
              <a:cs typeface="ADLaM Display" panose="02010000000000000000" pitchFamily="2" charset="77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83CA49B7-4FC2-14B5-9CA2-56644CE5999B}"/>
              </a:ext>
            </a:extLst>
          </p:cNvPr>
          <p:cNvSpPr txBox="1"/>
          <p:nvPr/>
        </p:nvSpPr>
        <p:spPr>
          <a:xfrm>
            <a:off x="9807324" y="5357902"/>
            <a:ext cx="5084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b="1" dirty="0">
                <a:solidFill>
                  <a:schemeClr val="accent3"/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rPr>
              <a:t>3</a:t>
            </a:r>
            <a:endParaRPr sz="4400" b="1" dirty="0">
              <a:solidFill>
                <a:schemeClr val="accent3"/>
              </a:solidFill>
              <a:latin typeface="ADLaM Display" panose="02010000000000000000" pitchFamily="2" charset="77"/>
              <a:ea typeface="ADLaM Display" panose="02010000000000000000" pitchFamily="2" charset="77"/>
              <a:cs typeface="ADLaM Display" panose="0201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40255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4CA85D-AEEB-E586-960F-04B8E9AEF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EE1A48F8-B249-A88E-1FE1-491BF5F6C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4269" y="1749548"/>
            <a:ext cx="4590614" cy="4186826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4AE1D7AF-65FD-E505-C679-5FE8B1BA3DBE}"/>
              </a:ext>
            </a:extLst>
          </p:cNvPr>
          <p:cNvSpPr/>
          <p:nvPr/>
        </p:nvSpPr>
        <p:spPr>
          <a:xfrm>
            <a:off x="757511" y="1833129"/>
            <a:ext cx="2218544" cy="180111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>
                <a:latin typeface="Verdana" panose="020B0604030504040204" pitchFamily="34" charset="0"/>
                <a:ea typeface="Verdana" panose="020B0604030504040204" pitchFamily="34" charset="0"/>
              </a:rPr>
              <a:t>Analítica descriptiva</a:t>
            </a:r>
            <a:endParaRPr lang="es-CO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E1207F16-0AA0-E304-E632-7C2AE01B6340}"/>
              </a:ext>
            </a:extLst>
          </p:cNvPr>
          <p:cNvSpPr/>
          <p:nvPr/>
        </p:nvSpPr>
        <p:spPr>
          <a:xfrm>
            <a:off x="3436850" y="1833129"/>
            <a:ext cx="2218544" cy="180111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>
                <a:latin typeface="Verdana" panose="020B0604030504040204" pitchFamily="34" charset="0"/>
                <a:ea typeface="Verdana" panose="020B0604030504040204" pitchFamily="34" charset="0"/>
              </a:rPr>
              <a:t>Analítica de diagnóstico</a:t>
            </a:r>
            <a:endParaRPr lang="es-CO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29E75B07-A1DB-3E12-4A15-B256BD4E4C75}"/>
              </a:ext>
            </a:extLst>
          </p:cNvPr>
          <p:cNvSpPr/>
          <p:nvPr/>
        </p:nvSpPr>
        <p:spPr>
          <a:xfrm>
            <a:off x="6215411" y="1871952"/>
            <a:ext cx="2218544" cy="180111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>
                <a:latin typeface="Verdana" panose="020B0604030504040204" pitchFamily="34" charset="0"/>
                <a:ea typeface="Verdana" panose="020B0604030504040204" pitchFamily="34" charset="0"/>
              </a:rPr>
              <a:t>Analítica predictiva</a:t>
            </a:r>
            <a:endParaRPr lang="es-CO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BBA6FB4B-2F69-8509-45E9-B945F3E6904D}"/>
              </a:ext>
            </a:extLst>
          </p:cNvPr>
          <p:cNvSpPr/>
          <p:nvPr/>
        </p:nvSpPr>
        <p:spPr>
          <a:xfrm>
            <a:off x="8944361" y="1833129"/>
            <a:ext cx="2218544" cy="180111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>
                <a:latin typeface="Verdana" panose="020B0604030504040204" pitchFamily="34" charset="0"/>
                <a:ea typeface="Verdana" panose="020B0604030504040204" pitchFamily="34" charset="0"/>
              </a:rPr>
              <a:t>Analítica prescriptiva</a:t>
            </a:r>
            <a:endParaRPr lang="es-CO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Flecha: hacia abajo 12">
            <a:extLst>
              <a:ext uri="{FF2B5EF4-FFF2-40B4-BE49-F238E27FC236}">
                <a16:creationId xmlns:a16="http://schemas.microsoft.com/office/drawing/2014/main" id="{46DB3677-01B6-A06B-E055-AE63CDFBAD32}"/>
              </a:ext>
            </a:extLst>
          </p:cNvPr>
          <p:cNvSpPr/>
          <p:nvPr/>
        </p:nvSpPr>
        <p:spPr>
          <a:xfrm>
            <a:off x="1633396" y="3634245"/>
            <a:ext cx="433700" cy="663408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b="1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839A8889-8167-F303-768D-A027E6C958E7}"/>
              </a:ext>
            </a:extLst>
          </p:cNvPr>
          <p:cNvSpPr/>
          <p:nvPr/>
        </p:nvSpPr>
        <p:spPr>
          <a:xfrm>
            <a:off x="757511" y="4297653"/>
            <a:ext cx="2218544" cy="180111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latin typeface="Verdana" panose="020B0604030504040204" pitchFamily="34" charset="0"/>
                <a:ea typeface="Verdana" panose="020B0604030504040204" pitchFamily="34" charset="0"/>
              </a:rPr>
              <a:t>¿Qué ha ocurrido?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F7CE8266-678E-8918-E04E-45DA81E77205}"/>
              </a:ext>
            </a:extLst>
          </p:cNvPr>
          <p:cNvSpPr/>
          <p:nvPr/>
        </p:nvSpPr>
        <p:spPr>
          <a:xfrm>
            <a:off x="3436850" y="4297653"/>
            <a:ext cx="2218544" cy="180111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latin typeface="Verdana" panose="020B0604030504040204" pitchFamily="34" charset="0"/>
                <a:ea typeface="Verdana" panose="020B0604030504040204" pitchFamily="34" charset="0"/>
              </a:rPr>
              <a:t>¿Cuál fue la causa?</a:t>
            </a: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C414DE7B-1BCE-B2EE-CF3A-48A3A9C60913}"/>
              </a:ext>
            </a:extLst>
          </p:cNvPr>
          <p:cNvSpPr/>
          <p:nvPr/>
        </p:nvSpPr>
        <p:spPr>
          <a:xfrm>
            <a:off x="6190605" y="4336476"/>
            <a:ext cx="2218544" cy="180111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latin typeface="Verdana" panose="020B0604030504040204" pitchFamily="34" charset="0"/>
                <a:ea typeface="Verdana" panose="020B0604030504040204" pitchFamily="34" charset="0"/>
              </a:rPr>
              <a:t>¿Qué va a suceder?</a:t>
            </a: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CE1B1845-6D3B-F137-EC02-B0698FC452E1}"/>
              </a:ext>
            </a:extLst>
          </p:cNvPr>
          <p:cNvSpPr/>
          <p:nvPr/>
        </p:nvSpPr>
        <p:spPr>
          <a:xfrm>
            <a:off x="8944360" y="4297653"/>
            <a:ext cx="2218544" cy="180111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latin typeface="Verdana" panose="020B0604030504040204" pitchFamily="34" charset="0"/>
                <a:ea typeface="Verdana" panose="020B0604030504040204" pitchFamily="34" charset="0"/>
              </a:rPr>
              <a:t>¿Qué hacer?</a:t>
            </a:r>
          </a:p>
        </p:txBody>
      </p:sp>
      <p:sp>
        <p:nvSpPr>
          <p:cNvPr id="2" name="Rectángulo redondeado 3">
            <a:extLst>
              <a:ext uri="{FF2B5EF4-FFF2-40B4-BE49-F238E27FC236}">
                <a16:creationId xmlns:a16="http://schemas.microsoft.com/office/drawing/2014/main" id="{C7DAC869-8C46-8DC3-04A3-870F2CB47525}"/>
              </a:ext>
            </a:extLst>
          </p:cNvPr>
          <p:cNvSpPr/>
          <p:nvPr/>
        </p:nvSpPr>
        <p:spPr>
          <a:xfrm>
            <a:off x="-247580" y="484248"/>
            <a:ext cx="5902974" cy="549966"/>
          </a:xfrm>
          <a:prstGeom prst="roundRect">
            <a:avLst/>
          </a:prstGeom>
          <a:solidFill>
            <a:srgbClr val="2764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Tipos de Análitica</a:t>
            </a:r>
            <a:endParaRPr lang="es-CO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Flecha: hacia abajo 2">
            <a:extLst>
              <a:ext uri="{FF2B5EF4-FFF2-40B4-BE49-F238E27FC236}">
                <a16:creationId xmlns:a16="http://schemas.microsoft.com/office/drawing/2014/main" id="{73F4AC2C-78C6-3CCF-BB7C-33D004D0E390}"/>
              </a:ext>
            </a:extLst>
          </p:cNvPr>
          <p:cNvSpPr/>
          <p:nvPr/>
        </p:nvSpPr>
        <p:spPr>
          <a:xfrm>
            <a:off x="4322654" y="3634245"/>
            <a:ext cx="433700" cy="663408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b="1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Flecha: hacia abajo 3">
            <a:extLst>
              <a:ext uri="{FF2B5EF4-FFF2-40B4-BE49-F238E27FC236}">
                <a16:creationId xmlns:a16="http://schemas.microsoft.com/office/drawing/2014/main" id="{DC841756-2107-7A54-C434-72A08E7F145A}"/>
              </a:ext>
            </a:extLst>
          </p:cNvPr>
          <p:cNvSpPr/>
          <p:nvPr/>
        </p:nvSpPr>
        <p:spPr>
          <a:xfrm>
            <a:off x="7124370" y="3673068"/>
            <a:ext cx="433700" cy="663408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b="1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Flecha: hacia abajo 4">
            <a:extLst>
              <a:ext uri="{FF2B5EF4-FFF2-40B4-BE49-F238E27FC236}">
                <a16:creationId xmlns:a16="http://schemas.microsoft.com/office/drawing/2014/main" id="{CD93A40A-62E2-9FCC-5DB3-656306BAEA9A}"/>
              </a:ext>
            </a:extLst>
          </p:cNvPr>
          <p:cNvSpPr/>
          <p:nvPr/>
        </p:nvSpPr>
        <p:spPr>
          <a:xfrm>
            <a:off x="9836783" y="3634245"/>
            <a:ext cx="433700" cy="663408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b="1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5470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4F0DC9-3E23-C80F-D82E-3F0D30AD2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9CC979A5-7810-CA95-7621-B0BAE7471EF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"/>
          </a:blip>
          <a:stretch>
            <a:fillRect/>
          </a:stretch>
        </p:blipFill>
        <p:spPr>
          <a:xfrm>
            <a:off x="233904" y="2551977"/>
            <a:ext cx="2454166" cy="2454166"/>
          </a:xfrm>
          <a:prstGeom prst="rect">
            <a:avLst/>
          </a:prstGeom>
        </p:spPr>
      </p:pic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6511C256-A9CF-5175-4F80-BA5E1589E8EE}"/>
              </a:ext>
            </a:extLst>
          </p:cNvPr>
          <p:cNvSpPr/>
          <p:nvPr/>
        </p:nvSpPr>
        <p:spPr>
          <a:xfrm>
            <a:off x="-321893" y="294795"/>
            <a:ext cx="6417893" cy="549966"/>
          </a:xfrm>
          <a:prstGeom prst="roundRect">
            <a:avLst/>
          </a:prstGeom>
          <a:solidFill>
            <a:srgbClr val="2764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latin typeface="Verdana" panose="020B0604030504040204" pitchFamily="34" charset="0"/>
                <a:ea typeface="Verdana" panose="020B0604030504040204" pitchFamily="34" charset="0"/>
              </a:rPr>
              <a:t>Herramientas de Análisis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09D76F37-0F55-6F59-DE84-9448A904571C}"/>
              </a:ext>
            </a:extLst>
          </p:cNvPr>
          <p:cNvGrpSpPr/>
          <p:nvPr/>
        </p:nvGrpSpPr>
        <p:grpSpPr>
          <a:xfrm>
            <a:off x="2409372" y="1328838"/>
            <a:ext cx="9439508" cy="4592387"/>
            <a:chOff x="773436" y="1279472"/>
            <a:chExt cx="10843215" cy="5011086"/>
          </a:xfrm>
        </p:grpSpPr>
        <p:sp>
          <p:nvSpPr>
            <p:cNvPr id="5" name="Rectángulo: esquinas redondeadas 4">
              <a:extLst>
                <a:ext uri="{FF2B5EF4-FFF2-40B4-BE49-F238E27FC236}">
                  <a16:creationId xmlns:a16="http://schemas.microsoft.com/office/drawing/2014/main" id="{0EE76E15-4981-14D2-1C6A-5BF23E538AF0}"/>
                </a:ext>
              </a:extLst>
            </p:cNvPr>
            <p:cNvSpPr/>
            <p:nvPr/>
          </p:nvSpPr>
          <p:spPr>
            <a:xfrm>
              <a:off x="2796387" y="3025193"/>
              <a:ext cx="2013679" cy="1424065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200" b="1" dirty="0">
                  <a:solidFill>
                    <a:schemeClr val="bg1"/>
                  </a:solidFill>
                </a:rPr>
                <a:t>Diferentes maneras de agrupar los mismos datos</a:t>
              </a:r>
              <a:endParaRPr lang="es-CO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7" name="Rectángulo: esquinas redondeadas 6">
              <a:extLst>
                <a:ext uri="{FF2B5EF4-FFF2-40B4-BE49-F238E27FC236}">
                  <a16:creationId xmlns:a16="http://schemas.microsoft.com/office/drawing/2014/main" id="{EA439621-CBF7-3B07-1E4C-3DFF1270D157}"/>
                </a:ext>
              </a:extLst>
            </p:cNvPr>
            <p:cNvSpPr/>
            <p:nvPr/>
          </p:nvSpPr>
          <p:spPr>
            <a:xfrm>
              <a:off x="7381935" y="1279473"/>
              <a:ext cx="2013678" cy="1424065"/>
            </a:xfrm>
            <a:prstGeom prst="roundRect">
              <a:avLst/>
            </a:prstGeom>
            <a:solidFill>
              <a:srgbClr val="679D3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200" b="1" dirty="0">
                  <a:latin typeface="Verdana" panose="020B0604030504040204" pitchFamily="34" charset="0"/>
                  <a:ea typeface="Verdana" panose="020B0604030504040204" pitchFamily="34" charset="0"/>
                </a:rPr>
                <a:t>Gráfico de Pareto</a:t>
              </a:r>
              <a:endParaRPr lang="es-CO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8" name="Rectángulo: esquinas redondeadas 7">
              <a:extLst>
                <a:ext uri="{FF2B5EF4-FFF2-40B4-BE49-F238E27FC236}">
                  <a16:creationId xmlns:a16="http://schemas.microsoft.com/office/drawing/2014/main" id="{A26E5C83-6920-2E41-3278-84E4E6C92C1B}"/>
                </a:ext>
              </a:extLst>
            </p:cNvPr>
            <p:cNvSpPr/>
            <p:nvPr/>
          </p:nvSpPr>
          <p:spPr>
            <a:xfrm>
              <a:off x="5017430" y="1279474"/>
              <a:ext cx="2157140" cy="1424065"/>
            </a:xfrm>
            <a:prstGeom prst="roundRect">
              <a:avLst/>
            </a:prstGeom>
            <a:solidFill>
              <a:srgbClr val="679D3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200" b="1" dirty="0">
                  <a:latin typeface="Verdana" panose="020B0604030504040204" pitchFamily="34" charset="0"/>
                  <a:ea typeface="Verdana" panose="020B0604030504040204" pitchFamily="34" charset="0"/>
                </a:rPr>
                <a:t>Hoja de verificación</a:t>
              </a:r>
              <a:endParaRPr lang="es-MX" sz="1200" b="1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9" name="Rectángulo: esquinas redondeadas 8">
              <a:extLst>
                <a:ext uri="{FF2B5EF4-FFF2-40B4-BE49-F238E27FC236}">
                  <a16:creationId xmlns:a16="http://schemas.microsoft.com/office/drawing/2014/main" id="{6BB12801-77F7-7D80-5850-4BCBA2931E8F}"/>
                </a:ext>
              </a:extLst>
            </p:cNvPr>
            <p:cNvSpPr/>
            <p:nvPr/>
          </p:nvSpPr>
          <p:spPr>
            <a:xfrm>
              <a:off x="2796387" y="1279474"/>
              <a:ext cx="2013679" cy="1424065"/>
            </a:xfrm>
            <a:prstGeom prst="roundRect">
              <a:avLst/>
            </a:prstGeom>
            <a:solidFill>
              <a:srgbClr val="679D3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200" b="1" dirty="0">
                  <a:latin typeface="Verdana" panose="020B0604030504040204" pitchFamily="34" charset="0"/>
                  <a:ea typeface="Verdana" panose="020B0604030504040204" pitchFamily="34" charset="0"/>
                </a:rPr>
                <a:t>Estratificación</a:t>
              </a:r>
            </a:p>
          </p:txBody>
        </p:sp>
        <p:sp>
          <p:nvSpPr>
            <p:cNvPr id="12" name="Rectángulo: esquinas redondeadas 11">
              <a:extLst>
                <a:ext uri="{FF2B5EF4-FFF2-40B4-BE49-F238E27FC236}">
                  <a16:creationId xmlns:a16="http://schemas.microsoft.com/office/drawing/2014/main" id="{809C08D4-4518-148F-1AB2-0ECC81F410B8}"/>
                </a:ext>
              </a:extLst>
            </p:cNvPr>
            <p:cNvSpPr/>
            <p:nvPr/>
          </p:nvSpPr>
          <p:spPr>
            <a:xfrm>
              <a:off x="5017429" y="3025193"/>
              <a:ext cx="2157140" cy="1424065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Planilla para recolección de datos</a:t>
              </a:r>
              <a:endParaRPr lang="es-CO" sz="1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5" name="Rectángulo: esquinas redondeadas 14">
              <a:extLst>
                <a:ext uri="{FF2B5EF4-FFF2-40B4-BE49-F238E27FC236}">
                  <a16:creationId xmlns:a16="http://schemas.microsoft.com/office/drawing/2014/main" id="{0683AC11-9E0E-7E4E-217B-111C6A74C842}"/>
                </a:ext>
              </a:extLst>
            </p:cNvPr>
            <p:cNvSpPr/>
            <p:nvPr/>
          </p:nvSpPr>
          <p:spPr>
            <a:xfrm>
              <a:off x="7381932" y="3025193"/>
              <a:ext cx="2013678" cy="1424065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Diagrama de barras que ordena las ocurrencias de mayor a menor</a:t>
              </a:r>
            </a:p>
          </p:txBody>
        </p:sp>
        <p:sp>
          <p:nvSpPr>
            <p:cNvPr id="16" name="Rectángulo: esquinas redondeadas 15">
              <a:extLst>
                <a:ext uri="{FF2B5EF4-FFF2-40B4-BE49-F238E27FC236}">
                  <a16:creationId xmlns:a16="http://schemas.microsoft.com/office/drawing/2014/main" id="{795320D6-5882-64D4-3421-234FD4444AB9}"/>
                </a:ext>
              </a:extLst>
            </p:cNvPr>
            <p:cNvSpPr/>
            <p:nvPr/>
          </p:nvSpPr>
          <p:spPr>
            <a:xfrm>
              <a:off x="9602976" y="1279472"/>
              <a:ext cx="1888760" cy="1424065"/>
            </a:xfrm>
            <a:prstGeom prst="roundRect">
              <a:avLst/>
            </a:prstGeom>
            <a:solidFill>
              <a:srgbClr val="679D3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200" b="1" dirty="0">
                  <a:latin typeface="Verdana" panose="020B0604030504040204" pitchFamily="34" charset="0"/>
                  <a:ea typeface="Verdana" panose="020B0604030504040204" pitchFamily="34" charset="0"/>
                </a:rPr>
                <a:t>Diagrama Causa-Efecto</a:t>
              </a:r>
              <a:endParaRPr lang="es-CO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7" name="Rectángulo: esquinas redondeadas 16">
              <a:extLst>
                <a:ext uri="{FF2B5EF4-FFF2-40B4-BE49-F238E27FC236}">
                  <a16:creationId xmlns:a16="http://schemas.microsoft.com/office/drawing/2014/main" id="{7F0497FC-81FD-F859-082A-AA31661AA44C}"/>
                </a:ext>
              </a:extLst>
            </p:cNvPr>
            <p:cNvSpPr/>
            <p:nvPr/>
          </p:nvSpPr>
          <p:spPr>
            <a:xfrm>
              <a:off x="9602973" y="3025193"/>
              <a:ext cx="2013678" cy="1424065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Expresa de modo simple la serie de causas que ocasionan un problema</a:t>
              </a:r>
              <a:endParaRPr lang="es-CO" sz="1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0" name="Flecha: a la derecha 9">
              <a:extLst>
                <a:ext uri="{FF2B5EF4-FFF2-40B4-BE49-F238E27FC236}">
                  <a16:creationId xmlns:a16="http://schemas.microsoft.com/office/drawing/2014/main" id="{5874824E-56B6-20F0-C2E6-B0A20FAC75DB}"/>
                </a:ext>
              </a:extLst>
            </p:cNvPr>
            <p:cNvSpPr/>
            <p:nvPr/>
          </p:nvSpPr>
          <p:spPr>
            <a:xfrm>
              <a:off x="782708" y="1460910"/>
              <a:ext cx="2013679" cy="1129570"/>
            </a:xfrm>
            <a:prstGeom prst="rightArrow">
              <a:avLst/>
            </a:prstGeom>
            <a:solidFill>
              <a:srgbClr val="679D3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400" b="1" dirty="0"/>
                <a:t>HERRAMIENTA</a:t>
              </a:r>
              <a:endParaRPr lang="es-CO" sz="1400" b="1" dirty="0"/>
            </a:p>
          </p:txBody>
        </p:sp>
        <p:sp>
          <p:nvSpPr>
            <p:cNvPr id="11" name="Flecha: a la derecha 10">
              <a:extLst>
                <a:ext uri="{FF2B5EF4-FFF2-40B4-BE49-F238E27FC236}">
                  <a16:creationId xmlns:a16="http://schemas.microsoft.com/office/drawing/2014/main" id="{52FDBE36-0B68-74E4-BCB6-9E1EEB364EC5}"/>
                </a:ext>
              </a:extLst>
            </p:cNvPr>
            <p:cNvSpPr/>
            <p:nvPr/>
          </p:nvSpPr>
          <p:spPr>
            <a:xfrm>
              <a:off x="773436" y="3172440"/>
              <a:ext cx="2004407" cy="1129570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400" b="1" dirty="0">
                  <a:solidFill>
                    <a:schemeClr val="bg1"/>
                  </a:solidFill>
                </a:rPr>
                <a:t>¿QUÉ ES? </a:t>
              </a:r>
              <a:endParaRPr lang="es-CO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Flecha: a la derecha 12">
              <a:extLst>
                <a:ext uri="{FF2B5EF4-FFF2-40B4-BE49-F238E27FC236}">
                  <a16:creationId xmlns:a16="http://schemas.microsoft.com/office/drawing/2014/main" id="{52DB6F38-7800-1401-1CF8-DAA2F73D87F0}"/>
                </a:ext>
              </a:extLst>
            </p:cNvPr>
            <p:cNvSpPr/>
            <p:nvPr/>
          </p:nvSpPr>
          <p:spPr>
            <a:xfrm>
              <a:off x="782708" y="4918159"/>
              <a:ext cx="2013679" cy="1129570"/>
            </a:xfrm>
            <a:prstGeom prst="rightArrow">
              <a:avLst/>
            </a:prstGeom>
            <a:solidFill>
              <a:srgbClr val="7B8C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2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¿PARA QUÉ SIRVE? </a:t>
              </a:r>
              <a:endParaRPr lang="es-CO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4" name="Rectángulo: esquinas redondeadas 13">
              <a:extLst>
                <a:ext uri="{FF2B5EF4-FFF2-40B4-BE49-F238E27FC236}">
                  <a16:creationId xmlns:a16="http://schemas.microsoft.com/office/drawing/2014/main" id="{24027BEB-5E3B-0309-521A-26A761607E94}"/>
                </a:ext>
              </a:extLst>
            </p:cNvPr>
            <p:cNvSpPr/>
            <p:nvPr/>
          </p:nvSpPr>
          <p:spPr>
            <a:xfrm>
              <a:off x="2787115" y="4770912"/>
              <a:ext cx="2013679" cy="1424065"/>
            </a:xfrm>
            <a:prstGeom prst="roundRect">
              <a:avLst/>
            </a:prstGeom>
            <a:solidFill>
              <a:srgbClr val="7B8C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Posibilita una mejor evaluación de la situación, identificando el problema principal</a:t>
              </a:r>
              <a:endParaRPr lang="es-CO" sz="1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8" name="Rectángulo: esquinas redondeadas 17">
              <a:extLst>
                <a:ext uri="{FF2B5EF4-FFF2-40B4-BE49-F238E27FC236}">
                  <a16:creationId xmlns:a16="http://schemas.microsoft.com/office/drawing/2014/main" id="{05F86595-7FD9-77F5-BE9A-738ECC268102}"/>
                </a:ext>
              </a:extLst>
            </p:cNvPr>
            <p:cNvSpPr/>
            <p:nvPr/>
          </p:nvSpPr>
          <p:spPr>
            <a:xfrm>
              <a:off x="5017429" y="4866493"/>
              <a:ext cx="2157140" cy="1424065"/>
            </a:xfrm>
            <a:prstGeom prst="roundRect">
              <a:avLst/>
            </a:prstGeom>
            <a:solidFill>
              <a:srgbClr val="7B8C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2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Facilita la recolección de datos</a:t>
              </a:r>
              <a:endParaRPr lang="es-CO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0" name="Rectángulo: esquinas redondeadas 19">
              <a:extLst>
                <a:ext uri="{FF2B5EF4-FFF2-40B4-BE49-F238E27FC236}">
                  <a16:creationId xmlns:a16="http://schemas.microsoft.com/office/drawing/2014/main" id="{7E12D9C3-68D3-11A4-AC9E-5C8819F79739}"/>
                </a:ext>
              </a:extLst>
            </p:cNvPr>
            <p:cNvSpPr/>
            <p:nvPr/>
          </p:nvSpPr>
          <p:spPr>
            <a:xfrm>
              <a:off x="7381932" y="4866492"/>
              <a:ext cx="2013678" cy="1424065"/>
            </a:xfrm>
            <a:prstGeom prst="roundRect">
              <a:avLst/>
            </a:prstGeom>
            <a:solidFill>
              <a:srgbClr val="7B8C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2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Jerarquiza el ataque a los problemas</a:t>
              </a:r>
              <a:endParaRPr lang="es-CO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2" name="Rectángulo: esquinas redondeadas 21">
              <a:extLst>
                <a:ext uri="{FF2B5EF4-FFF2-40B4-BE49-F238E27FC236}">
                  <a16:creationId xmlns:a16="http://schemas.microsoft.com/office/drawing/2014/main" id="{D587706B-2060-BE47-638D-DB5CC275DDCA}"/>
                </a:ext>
              </a:extLst>
            </p:cNvPr>
            <p:cNvSpPr/>
            <p:nvPr/>
          </p:nvSpPr>
          <p:spPr>
            <a:xfrm>
              <a:off x="9602973" y="4866492"/>
              <a:ext cx="2013678" cy="1424065"/>
            </a:xfrm>
            <a:prstGeom prst="roundRect">
              <a:avLst/>
            </a:prstGeom>
            <a:solidFill>
              <a:srgbClr val="7B8C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2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Investigar de forma sinérgica las causas del problema</a:t>
              </a:r>
              <a:endParaRPr lang="es-CO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26" name="CuadroTexto 25">
            <a:extLst>
              <a:ext uri="{FF2B5EF4-FFF2-40B4-BE49-F238E27FC236}">
                <a16:creationId xmlns:a16="http://schemas.microsoft.com/office/drawing/2014/main" id="{365588AE-D59D-E629-DBFA-E3FEEAC74A27}"/>
              </a:ext>
            </a:extLst>
          </p:cNvPr>
          <p:cNvSpPr txBox="1"/>
          <p:nvPr/>
        </p:nvSpPr>
        <p:spPr>
          <a:xfrm>
            <a:off x="7507224" y="620927"/>
            <a:ext cx="18883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dirty="0">
                <a:solidFill>
                  <a:srgbClr val="2D6236"/>
                </a:solidFill>
              </a:rPr>
              <a:t>ISO 9001:2015</a:t>
            </a:r>
          </a:p>
        </p:txBody>
      </p:sp>
    </p:spTree>
    <p:extLst>
      <p:ext uri="{BB962C8B-B14F-4D97-AF65-F5344CB8AC3E}">
        <p14:creationId xmlns:p14="http://schemas.microsoft.com/office/powerpoint/2010/main" val="12486434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76AEF0-0D05-0D53-BCD7-E9353F412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9EAE991F-E223-F399-5B3D-2026034E2B8B}"/>
              </a:ext>
            </a:extLst>
          </p:cNvPr>
          <p:cNvGrpSpPr/>
          <p:nvPr/>
        </p:nvGrpSpPr>
        <p:grpSpPr>
          <a:xfrm>
            <a:off x="2688070" y="1114068"/>
            <a:ext cx="8622177" cy="4915504"/>
            <a:chOff x="1388033" y="1002153"/>
            <a:chExt cx="8622177" cy="4915504"/>
          </a:xfrm>
        </p:grpSpPr>
        <p:sp>
          <p:nvSpPr>
            <p:cNvPr id="5" name="Rectángulo: esquinas redondeadas 4">
              <a:extLst>
                <a:ext uri="{FF2B5EF4-FFF2-40B4-BE49-F238E27FC236}">
                  <a16:creationId xmlns:a16="http://schemas.microsoft.com/office/drawing/2014/main" id="{827E5F05-65E2-A3F9-462A-2B603525A968}"/>
                </a:ext>
              </a:extLst>
            </p:cNvPr>
            <p:cNvSpPr/>
            <p:nvPr/>
          </p:nvSpPr>
          <p:spPr>
            <a:xfrm>
              <a:off x="3410984" y="2747873"/>
              <a:ext cx="2013679" cy="1424065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Gráfico cartesiano que representa la relación entre dos variables</a:t>
              </a:r>
              <a:endParaRPr lang="es-CO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7" name="Rectángulo: esquinas redondeadas 6">
              <a:extLst>
                <a:ext uri="{FF2B5EF4-FFF2-40B4-BE49-F238E27FC236}">
                  <a16:creationId xmlns:a16="http://schemas.microsoft.com/office/drawing/2014/main" id="{1C0162F7-0125-1D21-8837-2386509C6A8D}"/>
                </a:ext>
              </a:extLst>
            </p:cNvPr>
            <p:cNvSpPr/>
            <p:nvPr/>
          </p:nvSpPr>
          <p:spPr>
            <a:xfrm>
              <a:off x="7996532" y="1002153"/>
              <a:ext cx="2013678" cy="1424065"/>
            </a:xfrm>
            <a:prstGeom prst="roundRect">
              <a:avLst/>
            </a:prstGeom>
            <a:solidFill>
              <a:srgbClr val="679D3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400" b="1" dirty="0">
                  <a:latin typeface="Verdana" panose="020B0604030504040204" pitchFamily="34" charset="0"/>
                  <a:ea typeface="Verdana" panose="020B0604030504040204" pitchFamily="34" charset="0"/>
                </a:rPr>
                <a:t>Gráficos y Tablero de control</a:t>
              </a:r>
              <a:endParaRPr lang="es-CO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8" name="Rectángulo: esquinas redondeadas 7">
              <a:extLst>
                <a:ext uri="{FF2B5EF4-FFF2-40B4-BE49-F238E27FC236}">
                  <a16:creationId xmlns:a16="http://schemas.microsoft.com/office/drawing/2014/main" id="{5469A35C-FC2A-150D-8BB0-DF21867D2544}"/>
                </a:ext>
              </a:extLst>
            </p:cNvPr>
            <p:cNvSpPr/>
            <p:nvPr/>
          </p:nvSpPr>
          <p:spPr>
            <a:xfrm>
              <a:off x="5632027" y="1002154"/>
              <a:ext cx="2157140" cy="1424065"/>
            </a:xfrm>
            <a:prstGeom prst="roundRect">
              <a:avLst/>
            </a:prstGeom>
            <a:solidFill>
              <a:srgbClr val="679D3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b="1" dirty="0">
                  <a:latin typeface="Verdana" panose="020B0604030504040204" pitchFamily="34" charset="0"/>
                  <a:ea typeface="Verdana" panose="020B0604030504040204" pitchFamily="34" charset="0"/>
                </a:rPr>
                <a:t>Histograma</a:t>
              </a:r>
              <a:endParaRPr lang="es-MX" sz="1400" b="1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9" name="Rectángulo: esquinas redondeadas 8">
              <a:extLst>
                <a:ext uri="{FF2B5EF4-FFF2-40B4-BE49-F238E27FC236}">
                  <a16:creationId xmlns:a16="http://schemas.microsoft.com/office/drawing/2014/main" id="{2F062678-2DBE-9A50-3157-DF679CC17C47}"/>
                </a:ext>
              </a:extLst>
            </p:cNvPr>
            <p:cNvSpPr/>
            <p:nvPr/>
          </p:nvSpPr>
          <p:spPr>
            <a:xfrm>
              <a:off x="3410984" y="1002154"/>
              <a:ext cx="2013679" cy="1424065"/>
            </a:xfrm>
            <a:prstGeom prst="roundRect">
              <a:avLst/>
            </a:prstGeom>
            <a:solidFill>
              <a:srgbClr val="679D3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b="1" dirty="0">
                  <a:latin typeface="Verdana" panose="020B0604030504040204" pitchFamily="34" charset="0"/>
                  <a:ea typeface="Verdana" panose="020B0604030504040204" pitchFamily="34" charset="0"/>
                </a:rPr>
                <a:t>Diagrama de correlación</a:t>
              </a:r>
            </a:p>
          </p:txBody>
        </p:sp>
        <p:sp>
          <p:nvSpPr>
            <p:cNvPr id="12" name="Rectángulo: esquinas redondeadas 11">
              <a:extLst>
                <a:ext uri="{FF2B5EF4-FFF2-40B4-BE49-F238E27FC236}">
                  <a16:creationId xmlns:a16="http://schemas.microsoft.com/office/drawing/2014/main" id="{F90B8345-DF1B-322C-DB49-1811E71FDBFB}"/>
                </a:ext>
              </a:extLst>
            </p:cNvPr>
            <p:cNvSpPr/>
            <p:nvPr/>
          </p:nvSpPr>
          <p:spPr>
            <a:xfrm>
              <a:off x="5632026" y="2747873"/>
              <a:ext cx="2157140" cy="1424065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Diagrama de barras que </a:t>
              </a:r>
            </a:p>
            <a:p>
              <a:pPr algn="ctr"/>
              <a:r>
                <a:rPr lang="es-MX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representa la distribución de una </a:t>
              </a:r>
            </a:p>
            <a:p>
              <a:pPr algn="ctr"/>
              <a:r>
                <a:rPr lang="es-MX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frecuencia</a:t>
              </a:r>
              <a:endParaRPr lang="es-CO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5" name="Rectángulo: esquinas redondeadas 14">
              <a:extLst>
                <a:ext uri="{FF2B5EF4-FFF2-40B4-BE49-F238E27FC236}">
                  <a16:creationId xmlns:a16="http://schemas.microsoft.com/office/drawing/2014/main" id="{203B590F-6414-752F-167D-2646AC1B98D0}"/>
                </a:ext>
              </a:extLst>
            </p:cNvPr>
            <p:cNvSpPr/>
            <p:nvPr/>
          </p:nvSpPr>
          <p:spPr>
            <a:xfrm>
              <a:off x="7996529" y="2747873"/>
              <a:ext cx="2013678" cy="1424065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Gráfico con límites de control </a:t>
              </a:r>
            </a:p>
            <a:p>
              <a:pPr algn="ctr"/>
              <a:r>
                <a:rPr lang="es-MX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que permiten el monitoreo de </a:t>
              </a:r>
            </a:p>
            <a:p>
              <a:pPr algn="ctr"/>
              <a:r>
                <a:rPr lang="es-MX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los procesos</a:t>
              </a:r>
              <a:endParaRPr lang="es-CO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0" name="Flecha: a la derecha 9">
              <a:extLst>
                <a:ext uri="{FF2B5EF4-FFF2-40B4-BE49-F238E27FC236}">
                  <a16:creationId xmlns:a16="http://schemas.microsoft.com/office/drawing/2014/main" id="{2C246BE1-2A89-4FD9-2F7B-E35EC0801D27}"/>
                </a:ext>
              </a:extLst>
            </p:cNvPr>
            <p:cNvSpPr/>
            <p:nvPr/>
          </p:nvSpPr>
          <p:spPr>
            <a:xfrm>
              <a:off x="1397305" y="1183590"/>
              <a:ext cx="2013679" cy="1129570"/>
            </a:xfrm>
            <a:prstGeom prst="rightArrow">
              <a:avLst/>
            </a:prstGeom>
            <a:solidFill>
              <a:srgbClr val="679D3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600" b="1" dirty="0"/>
                <a:t>HERRAMIENTA</a:t>
              </a:r>
              <a:endParaRPr lang="es-CO" sz="1600" b="1" dirty="0"/>
            </a:p>
          </p:txBody>
        </p:sp>
        <p:sp>
          <p:nvSpPr>
            <p:cNvPr id="11" name="Flecha: a la derecha 10">
              <a:extLst>
                <a:ext uri="{FF2B5EF4-FFF2-40B4-BE49-F238E27FC236}">
                  <a16:creationId xmlns:a16="http://schemas.microsoft.com/office/drawing/2014/main" id="{076113FD-2D30-E47E-8839-FCB742147AAC}"/>
                </a:ext>
              </a:extLst>
            </p:cNvPr>
            <p:cNvSpPr/>
            <p:nvPr/>
          </p:nvSpPr>
          <p:spPr>
            <a:xfrm>
              <a:off x="1388033" y="2895120"/>
              <a:ext cx="2004407" cy="1129570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600" b="1" dirty="0">
                  <a:solidFill>
                    <a:schemeClr val="bg1"/>
                  </a:solidFill>
                </a:rPr>
                <a:t>¿QUÉ ES? </a:t>
              </a:r>
              <a:endParaRPr lang="es-CO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Flecha: a la derecha 12">
              <a:extLst>
                <a:ext uri="{FF2B5EF4-FFF2-40B4-BE49-F238E27FC236}">
                  <a16:creationId xmlns:a16="http://schemas.microsoft.com/office/drawing/2014/main" id="{FA928ECF-8516-04B5-6241-92242617B64D}"/>
                </a:ext>
              </a:extLst>
            </p:cNvPr>
            <p:cNvSpPr/>
            <p:nvPr/>
          </p:nvSpPr>
          <p:spPr>
            <a:xfrm>
              <a:off x="1397305" y="4640839"/>
              <a:ext cx="2013679" cy="1129570"/>
            </a:xfrm>
            <a:prstGeom prst="rightArrow">
              <a:avLst/>
            </a:prstGeom>
            <a:solidFill>
              <a:srgbClr val="7B8C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¿PARA QUÉ SIRVE? </a:t>
              </a:r>
              <a:endParaRPr lang="es-CO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4" name="Rectángulo: esquinas redondeadas 13">
              <a:extLst>
                <a:ext uri="{FF2B5EF4-FFF2-40B4-BE49-F238E27FC236}">
                  <a16:creationId xmlns:a16="http://schemas.microsoft.com/office/drawing/2014/main" id="{BAB18EDD-F3F0-EC97-EC4E-CDEBAA9CA5A4}"/>
                </a:ext>
              </a:extLst>
            </p:cNvPr>
            <p:cNvSpPr/>
            <p:nvPr/>
          </p:nvSpPr>
          <p:spPr>
            <a:xfrm>
              <a:off x="3401712" y="4493592"/>
              <a:ext cx="2013679" cy="1424065"/>
            </a:xfrm>
            <a:prstGeom prst="roundRect">
              <a:avLst/>
            </a:prstGeom>
            <a:solidFill>
              <a:srgbClr val="7B8C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Verificar la existencia </a:t>
              </a:r>
            </a:p>
            <a:p>
              <a:pPr algn="ctr"/>
              <a:r>
                <a:rPr lang="es-MX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de la relación entre dos </a:t>
              </a:r>
            </a:p>
            <a:p>
              <a:pPr algn="ctr"/>
              <a:r>
                <a:rPr lang="es-MX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variables</a:t>
              </a:r>
              <a:endParaRPr lang="es-CO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8" name="Rectángulo: esquinas redondeadas 17">
              <a:extLst>
                <a:ext uri="{FF2B5EF4-FFF2-40B4-BE49-F238E27FC236}">
                  <a16:creationId xmlns:a16="http://schemas.microsoft.com/office/drawing/2014/main" id="{921F2985-DF71-45C5-C05E-2AE42181D751}"/>
                </a:ext>
              </a:extLst>
            </p:cNvPr>
            <p:cNvSpPr/>
            <p:nvPr/>
          </p:nvSpPr>
          <p:spPr>
            <a:xfrm>
              <a:off x="5632026" y="4493592"/>
              <a:ext cx="2157140" cy="1424065"/>
            </a:xfrm>
            <a:prstGeom prst="roundRect">
              <a:avLst/>
            </a:prstGeom>
            <a:solidFill>
              <a:srgbClr val="7B8C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Verificar el </a:t>
              </a:r>
            </a:p>
            <a:p>
              <a:pPr algn="ctr"/>
              <a:r>
                <a:rPr lang="es-MX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comportamiento de un </a:t>
              </a:r>
            </a:p>
            <a:p>
              <a:pPr algn="ctr"/>
              <a:r>
                <a:rPr lang="es-MX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proceso</a:t>
              </a:r>
              <a:endParaRPr lang="es-CO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0" name="Rectángulo: esquinas redondeadas 19">
              <a:extLst>
                <a:ext uri="{FF2B5EF4-FFF2-40B4-BE49-F238E27FC236}">
                  <a16:creationId xmlns:a16="http://schemas.microsoft.com/office/drawing/2014/main" id="{AFC87EEF-B20C-6FBE-DEB9-8E445EAFBC81}"/>
                </a:ext>
              </a:extLst>
            </p:cNvPr>
            <p:cNvSpPr/>
            <p:nvPr/>
          </p:nvSpPr>
          <p:spPr>
            <a:xfrm>
              <a:off x="7996529" y="4493591"/>
              <a:ext cx="2013678" cy="1424065"/>
            </a:xfrm>
            <a:prstGeom prst="roundRect">
              <a:avLst/>
            </a:prstGeom>
            <a:solidFill>
              <a:srgbClr val="7B8C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Identificar la aparición </a:t>
              </a:r>
            </a:p>
            <a:p>
              <a:pPr algn="ctr"/>
              <a:r>
                <a:rPr lang="es-MX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de causas especiales en </a:t>
              </a:r>
            </a:p>
            <a:p>
              <a:pPr algn="ctr"/>
              <a:r>
                <a:rPr lang="es-MX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los procesos</a:t>
              </a:r>
              <a:endParaRPr lang="es-CO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05020B00-79F4-3930-7F56-BDA1170B21DF}"/>
              </a:ext>
            </a:extLst>
          </p:cNvPr>
          <p:cNvSpPr txBox="1"/>
          <p:nvPr/>
        </p:nvSpPr>
        <p:spPr>
          <a:xfrm>
            <a:off x="8231140" y="574153"/>
            <a:ext cx="17161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dirty="0"/>
              <a:t>ISO 9001:2015</a:t>
            </a:r>
          </a:p>
        </p:txBody>
      </p:sp>
      <p:sp>
        <p:nvSpPr>
          <p:cNvPr id="6" name="Rectángulo redondeado 3">
            <a:extLst>
              <a:ext uri="{FF2B5EF4-FFF2-40B4-BE49-F238E27FC236}">
                <a16:creationId xmlns:a16="http://schemas.microsoft.com/office/drawing/2014/main" id="{64694E29-634F-EAFA-B6D8-FED2025D940F}"/>
              </a:ext>
            </a:extLst>
          </p:cNvPr>
          <p:cNvSpPr/>
          <p:nvPr/>
        </p:nvSpPr>
        <p:spPr>
          <a:xfrm>
            <a:off x="-147722" y="278462"/>
            <a:ext cx="6243722" cy="549966"/>
          </a:xfrm>
          <a:prstGeom prst="roundRect">
            <a:avLst/>
          </a:prstGeom>
          <a:solidFill>
            <a:srgbClr val="2764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+ Herramientas de Análisis</a:t>
            </a:r>
          </a:p>
        </p:txBody>
      </p:sp>
      <p:pic>
        <p:nvPicPr>
          <p:cNvPr id="2" name="Imagen 1" descr="Forma&#10;&#10;El contenido generado por IA puede ser incorrecto.">
            <a:extLst>
              <a:ext uri="{FF2B5EF4-FFF2-40B4-BE49-F238E27FC236}">
                <a16:creationId xmlns:a16="http://schemas.microsoft.com/office/drawing/2014/main" id="{F30BA36F-BAC1-DF8E-3A08-3BF48381F7B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"/>
          </a:blip>
          <a:stretch>
            <a:fillRect/>
          </a:stretch>
        </p:blipFill>
        <p:spPr>
          <a:xfrm>
            <a:off x="233904" y="2551977"/>
            <a:ext cx="2454166" cy="245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2037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09EFDA-14E2-2FD8-0D19-766560365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4B8666CC-7FF9-BD1C-5548-FB021826A10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2094340" y="3429000"/>
            <a:ext cx="2469645" cy="2469645"/>
          </a:xfrm>
          <a:prstGeom prst="rect">
            <a:avLst/>
          </a:prstGeom>
        </p:spPr>
      </p:pic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846A0A1B-D5A5-F276-CA6E-157427D99AA0}"/>
              </a:ext>
            </a:extLst>
          </p:cNvPr>
          <p:cNvSpPr/>
          <p:nvPr/>
        </p:nvSpPr>
        <p:spPr>
          <a:xfrm>
            <a:off x="-321893" y="294795"/>
            <a:ext cx="6018155" cy="549966"/>
          </a:xfrm>
          <a:prstGeom prst="roundRect">
            <a:avLst/>
          </a:prstGeom>
          <a:solidFill>
            <a:srgbClr val="2764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latin typeface="Verdana" panose="020B0604030504040204" pitchFamily="34" charset="0"/>
                <a:ea typeface="Verdana" panose="020B0604030504040204" pitchFamily="34" charset="0"/>
              </a:rPr>
              <a:t>Análisis de Brechas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DFA196A8-A047-5731-A1A0-7270314344B3}"/>
              </a:ext>
            </a:extLst>
          </p:cNvPr>
          <p:cNvSpPr/>
          <p:nvPr/>
        </p:nvSpPr>
        <p:spPr>
          <a:xfrm>
            <a:off x="5123669" y="2747873"/>
            <a:ext cx="2013679" cy="142406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4. Comparar la situación actual con la deseada</a:t>
            </a:r>
            <a:endParaRPr lang="es-CO" sz="1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E72037CD-DB5A-27AE-296F-36DC93F47172}"/>
              </a:ext>
            </a:extLst>
          </p:cNvPr>
          <p:cNvSpPr/>
          <p:nvPr/>
        </p:nvSpPr>
        <p:spPr>
          <a:xfrm>
            <a:off x="9709217" y="1002153"/>
            <a:ext cx="2013678" cy="1424065"/>
          </a:xfrm>
          <a:prstGeom prst="roundRect">
            <a:avLst/>
          </a:prstGeom>
          <a:solidFill>
            <a:srgbClr val="7B8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>
                <a:latin typeface="Verdana" panose="020B0604030504040204" pitchFamily="34" charset="0"/>
                <a:ea typeface="Verdana" panose="020B0604030504040204" pitchFamily="34" charset="0"/>
              </a:rPr>
              <a:t>3. Identificar la situación deseada</a:t>
            </a:r>
            <a:endParaRPr lang="es-CO" sz="1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D31E8939-EB57-0CA3-98B0-2328F1B70878}"/>
              </a:ext>
            </a:extLst>
          </p:cNvPr>
          <p:cNvSpPr/>
          <p:nvPr/>
        </p:nvSpPr>
        <p:spPr>
          <a:xfrm>
            <a:off x="7344712" y="1002154"/>
            <a:ext cx="2157140" cy="1424065"/>
          </a:xfrm>
          <a:prstGeom prst="roundRect">
            <a:avLst/>
          </a:prstGeom>
          <a:solidFill>
            <a:srgbClr val="7B8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>
                <a:latin typeface="Verdana" panose="020B0604030504040204" pitchFamily="34" charset="0"/>
                <a:ea typeface="Verdana" panose="020B0604030504040204" pitchFamily="34" charset="0"/>
              </a:rPr>
              <a:t>2. Recolectar datos sobre la situación actual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4E200D37-8C7A-10EC-8B89-97E915B69D75}"/>
              </a:ext>
            </a:extLst>
          </p:cNvPr>
          <p:cNvSpPr/>
          <p:nvPr/>
        </p:nvSpPr>
        <p:spPr>
          <a:xfrm>
            <a:off x="5123669" y="1002154"/>
            <a:ext cx="2013679" cy="1424065"/>
          </a:xfrm>
          <a:prstGeom prst="roundRect">
            <a:avLst/>
          </a:prstGeom>
          <a:solidFill>
            <a:srgbClr val="7B8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>
                <a:latin typeface="Verdana" panose="020B0604030504040204" pitchFamily="34" charset="0"/>
                <a:ea typeface="Verdana" panose="020B0604030504040204" pitchFamily="34" charset="0"/>
              </a:rPr>
              <a:t>1. Definir el objetivo del análisis</a:t>
            </a:r>
            <a:endParaRPr lang="es-CO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5B133C57-70EB-285B-A062-AF06660C72D0}"/>
              </a:ext>
            </a:extLst>
          </p:cNvPr>
          <p:cNvSpPr/>
          <p:nvPr/>
        </p:nvSpPr>
        <p:spPr>
          <a:xfrm>
            <a:off x="7344711" y="2747873"/>
            <a:ext cx="2157140" cy="142406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5. Analizar las causas de las brechas</a:t>
            </a:r>
            <a:endParaRPr lang="es-CO" sz="1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88631923-FA6C-DB02-28C4-D1C0FAF7EB3F}"/>
              </a:ext>
            </a:extLst>
          </p:cNvPr>
          <p:cNvSpPr/>
          <p:nvPr/>
        </p:nvSpPr>
        <p:spPr>
          <a:xfrm>
            <a:off x="9709214" y="2747873"/>
            <a:ext cx="2013678" cy="142406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6. Desarrollar estrategias de mejora</a:t>
            </a:r>
            <a:endParaRPr lang="es-CO" sz="1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56266B85-0D1C-3480-F6E1-7A247712C9FB}"/>
              </a:ext>
            </a:extLst>
          </p:cNvPr>
          <p:cNvSpPr/>
          <p:nvPr/>
        </p:nvSpPr>
        <p:spPr>
          <a:xfrm>
            <a:off x="7484257" y="4431781"/>
            <a:ext cx="2224957" cy="1424065"/>
          </a:xfrm>
          <a:prstGeom prst="roundRect">
            <a:avLst/>
          </a:prstGeom>
          <a:solidFill>
            <a:srgbClr val="679D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7. Implementar y monitorear las acciones correctivas</a:t>
            </a:r>
            <a:endParaRPr lang="es-CO" sz="1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EFE26833-2869-B1C4-8BC4-07FF605FE83A}"/>
              </a:ext>
            </a:extLst>
          </p:cNvPr>
          <p:cNvSpPr/>
          <p:nvPr/>
        </p:nvSpPr>
        <p:spPr>
          <a:xfrm>
            <a:off x="1679211" y="1311324"/>
            <a:ext cx="3015403" cy="22297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rgbClr val="1475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Identificar las diferencias entre la situación actual y la situación deseada en un proceso o sistema. </a:t>
            </a:r>
            <a:endParaRPr lang="es-CO" b="1" dirty="0">
              <a:solidFill>
                <a:srgbClr val="14751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1846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1E0C2-37AF-A061-3F27-EDD1ECE61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89BAE7-765E-EAB5-9E8B-7AE79DE8F02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87359" y="2495550"/>
            <a:ext cx="7678738" cy="1866900"/>
          </a:xfrm>
        </p:spPr>
        <p:txBody>
          <a:bodyPr>
            <a:normAutofit/>
          </a:bodyPr>
          <a:lstStyle/>
          <a:p>
            <a:pPr algn="ctr"/>
            <a:r>
              <a:rPr lang="es-CO" sz="4000" b="1" dirty="0">
                <a:solidFill>
                  <a:schemeClr val="bg1"/>
                </a:solidFill>
              </a:rPr>
              <a:t>5. Comunicación de Resultados</a:t>
            </a:r>
          </a:p>
        </p:txBody>
      </p:sp>
    </p:spTree>
    <p:extLst>
      <p:ext uri="{BB962C8B-B14F-4D97-AF65-F5344CB8AC3E}">
        <p14:creationId xmlns:p14="http://schemas.microsoft.com/office/powerpoint/2010/main" val="25344440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"/>
          <p:cNvSpPr txBox="1"/>
          <p:nvPr/>
        </p:nvSpPr>
        <p:spPr>
          <a:xfrm>
            <a:off x="2353952" y="1200342"/>
            <a:ext cx="871721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"</a:t>
            </a:r>
            <a:r>
              <a:rPr lang="es-CO" sz="18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Los datos bien presentados cuentan historias y nos ayudan a tomar mejores decisiones</a:t>
            </a:r>
            <a:r>
              <a:rPr lang="es-CO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."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C8FCF93B-FA38-DDB2-5593-F435C98D80AF}"/>
              </a:ext>
            </a:extLst>
          </p:cNvPr>
          <p:cNvGrpSpPr/>
          <p:nvPr/>
        </p:nvGrpSpPr>
        <p:grpSpPr>
          <a:xfrm>
            <a:off x="2088883" y="2201623"/>
            <a:ext cx="8368750" cy="4084061"/>
            <a:chOff x="1472321" y="2020475"/>
            <a:chExt cx="8368750" cy="4084061"/>
          </a:xfrm>
        </p:grpSpPr>
        <p:pic>
          <p:nvPicPr>
            <p:cNvPr id="193" name="Google Shape;193;p3"/>
            <p:cNvPicPr preferRelativeResize="0"/>
            <p:nvPr/>
          </p:nvPicPr>
          <p:blipFill rotWithShape="1">
            <a:blip r:embed="rId3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>
              <a:off x="3083292" y="4108406"/>
              <a:ext cx="530218" cy="5638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" name="Google Shape;194;p3"/>
            <p:cNvPicPr preferRelativeResize="0"/>
            <p:nvPr/>
          </p:nvPicPr>
          <p:blipFill rotWithShape="1">
            <a:blip r:embed="rId4">
              <a:alphaModFix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>
              <a:off x="7828309" y="4130194"/>
              <a:ext cx="578199" cy="5638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5" name="Google Shape;195;p3"/>
            <p:cNvSpPr txBox="1"/>
            <p:nvPr/>
          </p:nvSpPr>
          <p:spPr>
            <a:xfrm>
              <a:off x="1472321" y="2791464"/>
              <a:ext cx="2057400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400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Precisión</a:t>
              </a:r>
              <a:endParaRPr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96" name="Google Shape;196;p3"/>
            <p:cNvSpPr txBox="1"/>
            <p:nvPr/>
          </p:nvSpPr>
          <p:spPr>
            <a:xfrm>
              <a:off x="7783671" y="2777754"/>
              <a:ext cx="2057400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400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Confianza</a:t>
              </a:r>
              <a:endParaRPr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97" name="Google Shape;197;p3"/>
            <p:cNvSpPr txBox="1"/>
            <p:nvPr/>
          </p:nvSpPr>
          <p:spPr>
            <a:xfrm>
              <a:off x="4704204" y="4802506"/>
              <a:ext cx="2057400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I</a:t>
              </a:r>
              <a:r>
                <a:rPr lang="es-CO" sz="1400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nnovación</a:t>
              </a:r>
              <a:endParaRPr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98" name="Google Shape;198;p3"/>
            <p:cNvSpPr txBox="1"/>
            <p:nvPr/>
          </p:nvSpPr>
          <p:spPr>
            <a:xfrm>
              <a:off x="2319701" y="4817951"/>
              <a:ext cx="2057400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400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Eficiencia </a:t>
              </a:r>
              <a:endParaRPr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99" name="Google Shape;199;p3"/>
            <p:cNvSpPr txBox="1"/>
            <p:nvPr/>
          </p:nvSpPr>
          <p:spPr>
            <a:xfrm>
              <a:off x="7088708" y="4817910"/>
              <a:ext cx="2057400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400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Mejora de Procesos</a:t>
              </a:r>
              <a:endParaRPr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8C7FC076-922C-7DE8-D2D5-FD3DD5F95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245940" y="2020475"/>
              <a:ext cx="530219" cy="530219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AF66DC0C-9391-C24C-CE73-7021759A6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591185" y="2204178"/>
              <a:ext cx="442372" cy="442372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2FEB867C-2FD8-59D1-12F1-73831528F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425901" y="4163837"/>
              <a:ext cx="530218" cy="530218"/>
            </a:xfrm>
            <a:prstGeom prst="rect">
              <a:avLst/>
            </a:prstGeom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AF5BF832-2FD3-9DF4-A01A-35F7BF98F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883958" y="2055448"/>
              <a:ext cx="530219" cy="530219"/>
            </a:xfrm>
            <a:prstGeom prst="rect">
              <a:avLst/>
            </a:prstGeom>
          </p:spPr>
        </p:pic>
        <p:sp>
          <p:nvSpPr>
            <p:cNvPr id="16" name="Google Shape;195;p3">
              <a:extLst>
                <a:ext uri="{FF2B5EF4-FFF2-40B4-BE49-F238E27FC236}">
                  <a16:creationId xmlns:a16="http://schemas.microsoft.com/office/drawing/2014/main" id="{D3B9D2E6-9D3A-A8F6-FC57-1FB4478D58AE}"/>
                </a:ext>
              </a:extLst>
            </p:cNvPr>
            <p:cNvSpPr txBox="1"/>
            <p:nvPr/>
          </p:nvSpPr>
          <p:spPr>
            <a:xfrm>
              <a:off x="3083292" y="2785035"/>
              <a:ext cx="2057400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400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Claridad</a:t>
              </a:r>
              <a:endParaRPr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8063F8B0-306C-A8EE-7AC7-2AB67F48E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869375" y="2153996"/>
              <a:ext cx="530219" cy="530219"/>
            </a:xfrm>
            <a:prstGeom prst="rect">
              <a:avLst/>
            </a:prstGeom>
          </p:spPr>
        </p:pic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6B86885F-4712-BC2F-D6E5-CCAE351C18AC}"/>
                </a:ext>
              </a:extLst>
            </p:cNvPr>
            <p:cNvSpPr txBox="1"/>
            <p:nvPr/>
          </p:nvSpPr>
          <p:spPr>
            <a:xfrm>
              <a:off x="6751663" y="2790678"/>
              <a:ext cx="12938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dirty="0"/>
                <a:t>Agilismo</a:t>
              </a:r>
              <a:endParaRPr lang="en-US" dirty="0"/>
            </a:p>
          </p:txBody>
        </p:sp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55D0A32D-E203-89E7-7C29-DD7146B99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376666" y="2104215"/>
              <a:ext cx="530220" cy="530220"/>
            </a:xfrm>
            <a:prstGeom prst="rect">
              <a:avLst/>
            </a:prstGeom>
          </p:spPr>
        </p:pic>
        <p:sp>
          <p:nvSpPr>
            <p:cNvPr id="24" name="Google Shape;197;p3">
              <a:extLst>
                <a:ext uri="{FF2B5EF4-FFF2-40B4-BE49-F238E27FC236}">
                  <a16:creationId xmlns:a16="http://schemas.microsoft.com/office/drawing/2014/main" id="{24C257C1-8B0E-CAC4-9499-60A695A5D16E}"/>
                </a:ext>
              </a:extLst>
            </p:cNvPr>
            <p:cNvSpPr txBox="1"/>
            <p:nvPr/>
          </p:nvSpPr>
          <p:spPr>
            <a:xfrm>
              <a:off x="4588734" y="2789156"/>
              <a:ext cx="2057400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Enfoque</a:t>
              </a:r>
              <a:endParaRPr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cxnSp>
          <p:nvCxnSpPr>
            <p:cNvPr id="26" name="Conector recto 25">
              <a:extLst>
                <a:ext uri="{FF2B5EF4-FFF2-40B4-BE49-F238E27FC236}">
                  <a16:creationId xmlns:a16="http://schemas.microsoft.com/office/drawing/2014/main" id="{241398A2-3608-6F18-A0CE-0CFC5A07ACD0}"/>
                </a:ext>
              </a:extLst>
            </p:cNvPr>
            <p:cNvCxnSpPr/>
            <p:nvPr/>
          </p:nvCxnSpPr>
          <p:spPr>
            <a:xfrm>
              <a:off x="3264612" y="3619893"/>
              <a:ext cx="4852797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Imagen 31">
              <a:extLst>
                <a:ext uri="{FF2B5EF4-FFF2-40B4-BE49-F238E27FC236}">
                  <a16:creationId xmlns:a16="http://schemas.microsoft.com/office/drawing/2014/main" id="{4DB225D5-026A-CE4B-DB35-85C87B448E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04509" y="5759095"/>
              <a:ext cx="1050424" cy="345441"/>
            </a:xfrm>
            <a:prstGeom prst="rect">
              <a:avLst/>
            </a:prstGeom>
          </p:spPr>
        </p:pic>
        <p:sp>
          <p:nvSpPr>
            <p:cNvPr id="33" name="Google Shape;197;p3">
              <a:extLst>
                <a:ext uri="{FF2B5EF4-FFF2-40B4-BE49-F238E27FC236}">
                  <a16:creationId xmlns:a16="http://schemas.microsoft.com/office/drawing/2014/main" id="{26EF4F82-CB8F-1EFB-90E9-DD481D821EA5}"/>
                </a:ext>
              </a:extLst>
            </p:cNvPr>
            <p:cNvSpPr txBox="1"/>
            <p:nvPr/>
          </p:nvSpPr>
          <p:spPr>
            <a:xfrm>
              <a:off x="4342273" y="5581356"/>
              <a:ext cx="3441398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i="1" dirty="0"/>
                <a:t>El </a:t>
              </a:r>
              <a:r>
                <a:rPr lang="es-ES" b="1" i="1" dirty="0"/>
                <a:t>Storytelling</a:t>
              </a:r>
              <a:r>
                <a:rPr lang="es-ES" i="1" dirty="0"/>
                <a:t> transforma datos en decisiones inteligentes.</a:t>
              </a:r>
              <a:endParaRPr sz="1400" i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34" name="Imagen 33">
              <a:extLst>
                <a:ext uri="{FF2B5EF4-FFF2-40B4-BE49-F238E27FC236}">
                  <a16:creationId xmlns:a16="http://schemas.microsoft.com/office/drawing/2014/main" id="{2584703F-5742-2436-53A6-C0C95A213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983133" y="5670226"/>
              <a:ext cx="1050424" cy="345441"/>
            </a:xfrm>
            <a:prstGeom prst="rect">
              <a:avLst/>
            </a:prstGeom>
          </p:spPr>
        </p:pic>
      </p:grpSp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7677A3A4-3925-1553-53ED-30B6614D1FA3}"/>
              </a:ext>
            </a:extLst>
          </p:cNvPr>
          <p:cNvSpPr/>
          <p:nvPr/>
        </p:nvSpPr>
        <p:spPr>
          <a:xfrm>
            <a:off x="-215227" y="216308"/>
            <a:ext cx="4608220" cy="549966"/>
          </a:xfrm>
          <a:prstGeom prst="roundRect">
            <a:avLst/>
          </a:prstGeom>
          <a:solidFill>
            <a:srgbClr val="2764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latin typeface="Verdana" panose="020B0604030504040204" pitchFamily="34" charset="0"/>
                <a:ea typeface="Verdana" panose="020B0604030504040204" pitchFamily="34" charset="0"/>
              </a:rPr>
              <a:t>Importancia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4"/>
          <p:cNvSpPr/>
          <p:nvPr/>
        </p:nvSpPr>
        <p:spPr>
          <a:xfrm>
            <a:off x="-321893" y="294795"/>
            <a:ext cx="3861159" cy="549966"/>
          </a:xfrm>
          <a:prstGeom prst="roundRect">
            <a:avLst>
              <a:gd name="adj" fmla="val 16667"/>
            </a:avLst>
          </a:prstGeom>
          <a:solidFill>
            <a:srgbClr val="2D62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Crear narrativas</a:t>
            </a:r>
            <a:endParaRPr lang="es-CO" sz="24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</p:txBody>
      </p:sp>
      <p:pic>
        <p:nvPicPr>
          <p:cNvPr id="1032" name="Picture 8" descr="Diseño de influencer marketing">
            <a:extLst>
              <a:ext uri="{FF2B5EF4-FFF2-40B4-BE49-F238E27FC236}">
                <a16:creationId xmlns:a16="http://schemas.microsoft.com/office/drawing/2014/main" id="{74401300-D89A-7AB7-8D46-69FFB587A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038" y="1465473"/>
            <a:ext cx="1083395" cy="108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A9C3B84-93E7-CDF1-85D3-0A75E7E7E180}"/>
              </a:ext>
            </a:extLst>
          </p:cNvPr>
          <p:cNvSpPr txBox="1"/>
          <p:nvPr/>
        </p:nvSpPr>
        <p:spPr>
          <a:xfrm>
            <a:off x="2550638" y="1390696"/>
            <a:ext cx="2516956" cy="1700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latin typeface="Verdana" panose="020B0604030504040204" pitchFamily="34" charset="0"/>
                <a:ea typeface="Verdana" panose="020B0604030504040204" pitchFamily="34" charset="0"/>
              </a:rPr>
              <a:t>Comprender a la Audiencia</a:t>
            </a:r>
          </a:p>
          <a:p>
            <a:endParaRPr lang="es-CO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es-ES" sz="1050" dirty="0">
                <a:latin typeface="Verdana" panose="020B0604030504040204" pitchFamily="34" charset="0"/>
                <a:ea typeface="Verdana" panose="020B0604030504040204" pitchFamily="34" charset="0"/>
              </a:rPr>
              <a:t>¿Qué puedo simplificar para facilitar la comprensión y transmitir la información de interés? ¿son directivos, asesores o personal técnico?</a:t>
            </a:r>
          </a:p>
          <a:p>
            <a:endParaRPr lang="en-US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34" name="Picture 10" descr="Nuevo concepto de mensaje para la página de destino">
            <a:extLst>
              <a:ext uri="{FF2B5EF4-FFF2-40B4-BE49-F238E27FC236}">
                <a16:creationId xmlns:a16="http://schemas.microsoft.com/office/drawing/2014/main" id="{1A58861B-4CBA-272B-F5F1-B35F5236C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038" y="3169581"/>
            <a:ext cx="1083394" cy="108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0BFD4E2-84EE-597D-3387-5A407EC680E3}"/>
              </a:ext>
            </a:extLst>
          </p:cNvPr>
          <p:cNvSpPr txBox="1"/>
          <p:nvPr/>
        </p:nvSpPr>
        <p:spPr>
          <a:xfrm>
            <a:off x="2495780" y="3318103"/>
            <a:ext cx="2516956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sym typeface="Arial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Definir el Mensaje </a:t>
            </a:r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</a:t>
            </a:r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sym typeface="Arial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lave</a:t>
            </a:r>
            <a:endParaRPr lang="es-CO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  <a:p>
            <a:endParaRPr lang="es-CO"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50" dirty="0">
                <a:latin typeface="Verdana" panose="020B0604030504040204" pitchFamily="34" charset="0"/>
                <a:ea typeface="Verdana" panose="020B0604030504040204" pitchFamily="34" charset="0"/>
              </a:rPr>
              <a:t>¿Qué quiero comunicar con estos datos?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05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  <a:p>
            <a:endParaRPr lang="en-US" dirty="0"/>
          </a:p>
        </p:txBody>
      </p:sp>
      <p:pic>
        <p:nvPicPr>
          <p:cNvPr id="1036" name="Picture 12" descr="Una ilustración plana escalable de monitoreo de finanzas">
            <a:extLst>
              <a:ext uri="{FF2B5EF4-FFF2-40B4-BE49-F238E27FC236}">
                <a16:creationId xmlns:a16="http://schemas.microsoft.com/office/drawing/2014/main" id="{74C5AD37-C3D1-2925-7EF6-68AF445E5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038" y="4682574"/>
            <a:ext cx="1083396" cy="108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D37E4082-E414-F6AB-2E9C-66194069078A}"/>
              </a:ext>
            </a:extLst>
          </p:cNvPr>
          <p:cNvSpPr txBox="1"/>
          <p:nvPr/>
        </p:nvSpPr>
        <p:spPr>
          <a:xfrm>
            <a:off x="2481960" y="4768456"/>
            <a:ext cx="265431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Visualizar</a:t>
            </a:r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sym typeface="Arial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Adecuadamente | Cortar el Ruido</a:t>
            </a:r>
            <a:endParaRPr lang="es-CO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  <a:p>
            <a:endParaRPr lang="es-CO"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50" dirty="0">
                <a:latin typeface="Verdana" panose="020B0604030504040204" pitchFamily="34" charset="0"/>
                <a:ea typeface="Verdana" panose="020B0604030504040204" pitchFamily="34" charset="0"/>
              </a:rPr>
              <a:t>Calidad, legibilidad, equilibrio, simplificar el color</a:t>
            </a:r>
            <a:endParaRPr lang="es-ES" sz="105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  <a:p>
            <a:endParaRPr lang="en-US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111A47D-1DD8-5D88-29B9-EC1DD855BF2E}"/>
              </a:ext>
            </a:extLst>
          </p:cNvPr>
          <p:cNvSpPr txBox="1"/>
          <p:nvPr/>
        </p:nvSpPr>
        <p:spPr>
          <a:xfrm>
            <a:off x="7828292" y="1382562"/>
            <a:ext cx="251695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sym typeface="Arial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Guiar la Atención de la Audiencia</a:t>
            </a:r>
            <a:endParaRPr lang="es-CO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  <a:p>
            <a:pPr algn="just"/>
            <a:endParaRPr lang="es-CO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es-ES" sz="1050" dirty="0">
                <a:latin typeface="Verdana" panose="020B0604030504040204" pitchFamily="34" charset="0"/>
                <a:ea typeface="Verdana" panose="020B0604030504040204" pitchFamily="34" charset="0"/>
              </a:rPr>
              <a:t>Utilizar títulos y subtítulos claros y descriptivos 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40" name="Picture 16" descr="Ilustración del concepto de prestar atención">
            <a:extLst>
              <a:ext uri="{FF2B5EF4-FFF2-40B4-BE49-F238E27FC236}">
                <a16:creationId xmlns:a16="http://schemas.microsoft.com/office/drawing/2014/main" id="{EB9F8846-917B-611E-1D1E-71F229082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761" y="1390696"/>
            <a:ext cx="1083394" cy="108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F65F32F0-E4D0-8FD3-61D1-6078CC0D188D}"/>
              </a:ext>
            </a:extLst>
          </p:cNvPr>
          <p:cNvSpPr txBox="1"/>
          <p:nvPr/>
        </p:nvSpPr>
        <p:spPr>
          <a:xfrm>
            <a:off x="7828292" y="3261155"/>
            <a:ext cx="2654313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/>
          </a:p>
          <a:p>
            <a:endParaRPr lang="es-ES" sz="1050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42" name="Picture 18" descr="Personas que tienen conectados los iconos de círculo de espacio de copia">
            <a:extLst>
              <a:ext uri="{FF2B5EF4-FFF2-40B4-BE49-F238E27FC236}">
                <a16:creationId xmlns:a16="http://schemas.microsoft.com/office/drawing/2014/main" id="{337B099C-6A92-F280-5C8E-3986E0056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761" y="3169581"/>
            <a:ext cx="1180458" cy="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7FC3D4F-67F9-5E77-7F19-8AB29AD03020}"/>
              </a:ext>
            </a:extLst>
          </p:cNvPr>
          <p:cNvSpPr txBox="1"/>
          <p:nvPr/>
        </p:nvSpPr>
        <p:spPr>
          <a:xfrm>
            <a:off x="7828291" y="3212514"/>
            <a:ext cx="2654313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sym typeface="Arial"/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Conectar con la Acción</a:t>
            </a:r>
            <a:endParaRPr lang="es-CO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  <a:p>
            <a:endParaRPr lang="es-CO" dirty="0"/>
          </a:p>
          <a:p>
            <a:pPr algn="just"/>
            <a:r>
              <a:rPr lang="es-CO" sz="105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Los datos deben llevar a decisiones y pasos concretos</a:t>
            </a:r>
            <a:endParaRPr lang="es-ES" sz="105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F58B24F-7C25-0A3C-EE08-E6225FEE3D00}"/>
              </a:ext>
            </a:extLst>
          </p:cNvPr>
          <p:cNvSpPr txBox="1"/>
          <p:nvPr/>
        </p:nvSpPr>
        <p:spPr>
          <a:xfrm>
            <a:off x="3809116" y="334261"/>
            <a:ext cx="62546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200" dirty="0">
                <a:latin typeface="Verdana" panose="020B0604030504040204" pitchFamily="34" charset="0"/>
                <a:ea typeface="Verdana" panose="020B0604030504040204" pitchFamily="34" charset="0"/>
              </a:rPr>
              <a:t>El objetivo no es impresionar a la audiencia, es ayudarlos a comprender el mensaje.</a:t>
            </a: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882DB9CA-3B13-5FA9-C734-57603C8DD89C}"/>
              </a:ext>
            </a:extLst>
          </p:cNvPr>
          <p:cNvCxnSpPr>
            <a:cxnSpLocks/>
          </p:cNvCxnSpPr>
          <p:nvPr/>
        </p:nvCxnSpPr>
        <p:spPr>
          <a:xfrm>
            <a:off x="3903567" y="844761"/>
            <a:ext cx="6065782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026" name="Picture 2" descr="Pensar fuera de la ilustración del concepto de caja">
            <a:extLst>
              <a:ext uri="{FF2B5EF4-FFF2-40B4-BE49-F238E27FC236}">
                <a16:creationId xmlns:a16="http://schemas.microsoft.com/office/drawing/2014/main" id="{7522BA90-8977-81F6-C1C3-1F96618BD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824" y="4682574"/>
            <a:ext cx="1083396" cy="108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0C864DA-0B6F-950F-14EA-7D8FCFCBDD36}"/>
              </a:ext>
            </a:extLst>
          </p:cNvPr>
          <p:cNvSpPr txBox="1"/>
          <p:nvPr/>
        </p:nvSpPr>
        <p:spPr>
          <a:xfrm>
            <a:off x="7828291" y="4812143"/>
            <a:ext cx="2654313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sym typeface="Arial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Innovar</a:t>
            </a:r>
            <a:endParaRPr lang="es-CO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  <a:p>
            <a:endParaRPr lang="es-CO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es-ES" sz="1050" dirty="0">
                <a:latin typeface="Verdana" panose="020B0604030504040204" pitchFamily="34" charset="0"/>
                <a:ea typeface="Verdana" panose="020B0604030504040204" pitchFamily="34" charset="0"/>
              </a:rPr>
              <a:t>Agiliza la comprensión, reduce errores y mejora la toma de decisiones estratégicas.</a:t>
            </a:r>
            <a:endParaRPr lang="es-CO" sz="105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C307891D-96E9-819C-2654-0E08859379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79198" y="2405177"/>
            <a:ext cx="3708502" cy="2611225"/>
          </a:xfrm>
          <a:prstGeom prst="rect">
            <a:avLst/>
          </a:prstGeom>
        </p:spPr>
      </p:pic>
      <p:sp>
        <p:nvSpPr>
          <p:cNvPr id="2" name="Diagrama de flujo: proceso 1">
            <a:extLst>
              <a:ext uri="{FF2B5EF4-FFF2-40B4-BE49-F238E27FC236}">
                <a16:creationId xmlns:a16="http://schemas.microsoft.com/office/drawing/2014/main" id="{8D13D2EB-1B8D-4602-53F1-D1ACE98CABC3}"/>
              </a:ext>
            </a:extLst>
          </p:cNvPr>
          <p:cNvSpPr/>
          <p:nvPr/>
        </p:nvSpPr>
        <p:spPr>
          <a:xfrm>
            <a:off x="7362334" y="2476784"/>
            <a:ext cx="84842" cy="103695"/>
          </a:xfrm>
          <a:prstGeom prst="flowChartProcess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8896B1D-DAC4-7EC9-FB5E-5AFE13A1E778}"/>
              </a:ext>
            </a:extLst>
          </p:cNvPr>
          <p:cNvSpPr txBox="1"/>
          <p:nvPr/>
        </p:nvSpPr>
        <p:spPr>
          <a:xfrm>
            <a:off x="7583864" y="2405520"/>
            <a:ext cx="11312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</a:rPr>
              <a:t>Sobrevivientes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4950609-7362-8F61-76D4-981866FC7F56}"/>
              </a:ext>
            </a:extLst>
          </p:cNvPr>
          <p:cNvSpPr txBox="1"/>
          <p:nvPr/>
        </p:nvSpPr>
        <p:spPr>
          <a:xfrm>
            <a:off x="887693" y="1165324"/>
            <a:ext cx="8691512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CO" sz="2000" b="1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r>
              <a:rPr lang="es-CO" b="1" dirty="0">
                <a:solidFill>
                  <a:srgbClr val="14751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¿</a:t>
            </a:r>
            <a:r>
              <a:rPr lang="es-CO" sz="2000" b="1" dirty="0">
                <a:solidFill>
                  <a:srgbClr val="147512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Q</a:t>
            </a:r>
            <a:r>
              <a:rPr lang="es-CO" b="1" dirty="0">
                <a:solidFill>
                  <a:srgbClr val="14751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ué mensaje creen que se quiere transmitir con estos datos?</a:t>
            </a:r>
          </a:p>
          <a:p>
            <a:endParaRPr lang="es-CO" sz="2400" b="1" dirty="0">
              <a:solidFill>
                <a:srgbClr val="147512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Google Shape;204;p4">
            <a:extLst>
              <a:ext uri="{FF2B5EF4-FFF2-40B4-BE49-F238E27FC236}">
                <a16:creationId xmlns:a16="http://schemas.microsoft.com/office/drawing/2014/main" id="{179DB8B7-7DD8-BD2A-E5D3-08AAF4D72F43}"/>
              </a:ext>
            </a:extLst>
          </p:cNvPr>
          <p:cNvSpPr/>
          <p:nvPr/>
        </p:nvSpPr>
        <p:spPr>
          <a:xfrm>
            <a:off x="-321894" y="310396"/>
            <a:ext cx="3861159" cy="549966"/>
          </a:xfrm>
          <a:prstGeom prst="roundRect">
            <a:avLst>
              <a:gd name="adj" fmla="val 16667"/>
            </a:avLst>
          </a:prstGeom>
          <a:solidFill>
            <a:srgbClr val="2D62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Definir el mensaje</a:t>
            </a:r>
            <a:endParaRPr lang="es-CO" sz="24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5666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93EB8-0F2C-89C6-9297-974F58E824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DCE96032-E34D-7EE9-9D9A-DA90AC170E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7613"/>
          <a:stretch/>
        </p:blipFill>
        <p:spPr>
          <a:xfrm>
            <a:off x="6310754" y="2070909"/>
            <a:ext cx="4205335" cy="2611224"/>
          </a:xfrm>
          <a:prstGeom prst="rect">
            <a:avLst/>
          </a:prstGeom>
        </p:spPr>
      </p:pic>
      <p:sp>
        <p:nvSpPr>
          <p:cNvPr id="2" name="Diagrama de flujo: proceso 1">
            <a:extLst>
              <a:ext uri="{FF2B5EF4-FFF2-40B4-BE49-F238E27FC236}">
                <a16:creationId xmlns:a16="http://schemas.microsoft.com/office/drawing/2014/main" id="{73D94D9C-5DA8-39F5-5033-BC7098407B80}"/>
              </a:ext>
            </a:extLst>
          </p:cNvPr>
          <p:cNvSpPr/>
          <p:nvPr/>
        </p:nvSpPr>
        <p:spPr>
          <a:xfrm>
            <a:off x="2012622" y="4852338"/>
            <a:ext cx="84842" cy="103695"/>
          </a:xfrm>
          <a:prstGeom prst="flowChartProcess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CC98B6B-80B6-4A84-9B77-F70CB8225F25}"/>
              </a:ext>
            </a:extLst>
          </p:cNvPr>
          <p:cNvSpPr txBox="1"/>
          <p:nvPr/>
        </p:nvSpPr>
        <p:spPr>
          <a:xfrm>
            <a:off x="1458798" y="5047837"/>
            <a:ext cx="119248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Verdana" panose="020B0604030504040204" pitchFamily="34" charset="0"/>
                <a:ea typeface="Verdana" panose="020B0604030504040204" pitchFamily="34" charset="0"/>
              </a:rPr>
              <a:t>Sobrevivientes</a:t>
            </a:r>
          </a:p>
        </p:txBody>
      </p:sp>
      <p:sp>
        <p:nvSpPr>
          <p:cNvPr id="4" name="Diagrama de flujo: proceso 3">
            <a:extLst>
              <a:ext uri="{FF2B5EF4-FFF2-40B4-BE49-F238E27FC236}">
                <a16:creationId xmlns:a16="http://schemas.microsoft.com/office/drawing/2014/main" id="{5250CE92-D4E1-A4D3-593E-7E2D90B6DDA9}"/>
              </a:ext>
            </a:extLst>
          </p:cNvPr>
          <p:cNvSpPr/>
          <p:nvPr/>
        </p:nvSpPr>
        <p:spPr>
          <a:xfrm>
            <a:off x="7409467" y="4852337"/>
            <a:ext cx="84842" cy="103695"/>
          </a:xfrm>
          <a:prstGeom prst="flowChartProcess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iagrama de flujo: proceso 4">
            <a:extLst>
              <a:ext uri="{FF2B5EF4-FFF2-40B4-BE49-F238E27FC236}">
                <a16:creationId xmlns:a16="http://schemas.microsoft.com/office/drawing/2014/main" id="{2C860E9F-BF4B-68BA-EB73-D0177B8A6BFD}"/>
              </a:ext>
            </a:extLst>
          </p:cNvPr>
          <p:cNvSpPr/>
          <p:nvPr/>
        </p:nvSpPr>
        <p:spPr>
          <a:xfrm>
            <a:off x="8371000" y="4852336"/>
            <a:ext cx="84842" cy="103695"/>
          </a:xfrm>
          <a:prstGeom prst="flowChartProcess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DB1ED4C-51C6-4FE9-EE4F-49EFFB6DD7BB}"/>
              </a:ext>
            </a:extLst>
          </p:cNvPr>
          <p:cNvSpPr txBox="1"/>
          <p:nvPr/>
        </p:nvSpPr>
        <p:spPr>
          <a:xfrm>
            <a:off x="6808901" y="5017613"/>
            <a:ext cx="12859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Verdana" panose="020B0604030504040204" pitchFamily="34" charset="0"/>
                <a:ea typeface="Verdana" panose="020B0604030504040204" pitchFamily="34" charset="0"/>
              </a:rPr>
              <a:t>Sobrevivientes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8892F26-67C4-3BFB-3615-C74F378AEAC9}"/>
              </a:ext>
            </a:extLst>
          </p:cNvPr>
          <p:cNvSpPr txBox="1"/>
          <p:nvPr/>
        </p:nvSpPr>
        <p:spPr>
          <a:xfrm>
            <a:off x="8028497" y="5015148"/>
            <a:ext cx="8586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Verdana" panose="020B0604030504040204" pitchFamily="34" charset="0"/>
                <a:ea typeface="Verdana" panose="020B0604030504040204" pitchFamily="34" charset="0"/>
              </a:rPr>
              <a:t>Fallecidos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952A1A8-242E-6D7F-B9B0-A91F20DAF0CA}"/>
              </a:ext>
            </a:extLst>
          </p:cNvPr>
          <p:cNvSpPr txBox="1"/>
          <p:nvPr/>
        </p:nvSpPr>
        <p:spPr>
          <a:xfrm>
            <a:off x="936299" y="1293813"/>
            <a:ext cx="42053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latin typeface="Verdana" panose="020B0604030504040204" pitchFamily="34" charset="0"/>
                <a:ea typeface="Verdana" panose="020B0604030504040204" pitchFamily="34" charset="0"/>
              </a:rPr>
              <a:t>Supervivencia en el Titanic: Impacto del Género y la Clase Social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F6515FFF-CC80-ADD0-B045-4A136AC9C356}"/>
              </a:ext>
            </a:extLst>
          </p:cNvPr>
          <p:cNvCxnSpPr/>
          <p:nvPr/>
        </p:nvCxnSpPr>
        <p:spPr>
          <a:xfrm>
            <a:off x="5627802" y="1112363"/>
            <a:ext cx="0" cy="433633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0" name="Imagen 9">
            <a:extLst>
              <a:ext uri="{FF2B5EF4-FFF2-40B4-BE49-F238E27FC236}">
                <a16:creationId xmlns:a16="http://schemas.microsoft.com/office/drawing/2014/main" id="{ED4B3D4E-E194-A796-BE15-46953C369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8614" b="7613"/>
          <a:stretch/>
        </p:blipFill>
        <p:spPr>
          <a:xfrm>
            <a:off x="936299" y="2123388"/>
            <a:ext cx="3843090" cy="2611224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D525D927-6B9C-B81B-5E60-6D99F1EADE7D}"/>
              </a:ext>
            </a:extLst>
          </p:cNvPr>
          <p:cNvSpPr txBox="1"/>
          <p:nvPr/>
        </p:nvSpPr>
        <p:spPr>
          <a:xfrm>
            <a:off x="6310754" y="1303159"/>
            <a:ext cx="40021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¿Sugerencia?</a:t>
            </a:r>
            <a:endParaRPr lang="en-US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3BD0F8B-83CD-E7B3-728E-37B5F420B353}"/>
              </a:ext>
            </a:extLst>
          </p:cNvPr>
          <p:cNvSpPr txBox="1"/>
          <p:nvPr/>
        </p:nvSpPr>
        <p:spPr>
          <a:xfrm>
            <a:off x="2792694" y="5786421"/>
            <a:ext cx="6094428" cy="4622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s-CO" sz="1050" b="1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Descubrir historias ocultas en los datos. </a:t>
            </a:r>
            <a:r>
              <a:rPr lang="es-CO" sz="105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Es</a:t>
            </a:r>
            <a:r>
              <a:rPr lang="es-CO" sz="1050" b="1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s-CO" sz="105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posible encontrar correlaciones y tendencias que de otro modo pasarían desapercibidas.</a:t>
            </a:r>
            <a:endParaRPr lang="en-US" sz="1050" kern="1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204;p4">
            <a:extLst>
              <a:ext uri="{FF2B5EF4-FFF2-40B4-BE49-F238E27FC236}">
                <a16:creationId xmlns:a16="http://schemas.microsoft.com/office/drawing/2014/main" id="{84F5A27F-B1A1-D113-0EAE-77FA04B23A90}"/>
              </a:ext>
            </a:extLst>
          </p:cNvPr>
          <p:cNvSpPr/>
          <p:nvPr/>
        </p:nvSpPr>
        <p:spPr>
          <a:xfrm>
            <a:off x="-321894" y="310396"/>
            <a:ext cx="3861159" cy="549966"/>
          </a:xfrm>
          <a:prstGeom prst="roundRect">
            <a:avLst>
              <a:gd name="adj" fmla="val 16667"/>
            </a:avLst>
          </a:prstGeom>
          <a:solidFill>
            <a:srgbClr val="2D62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Definir el mensaje</a:t>
            </a:r>
            <a:endParaRPr lang="es-CO" sz="24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430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5"/>
          <p:cNvPicPr preferRelativeResize="0"/>
          <p:nvPr/>
        </p:nvPicPr>
        <p:blipFill rotWithShape="1">
          <a:blip r:embed="rId3">
            <a:alphaModFix/>
          </a:blip>
          <a:srcRect t="13981"/>
          <a:stretch/>
        </p:blipFill>
        <p:spPr>
          <a:xfrm>
            <a:off x="1402565" y="2283250"/>
            <a:ext cx="2471682" cy="295362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errar llave 2">
            <a:extLst>
              <a:ext uri="{FF2B5EF4-FFF2-40B4-BE49-F238E27FC236}">
                <a16:creationId xmlns:a16="http://schemas.microsoft.com/office/drawing/2014/main" id="{D768FE41-9CBD-5048-A41F-469A466989AC}"/>
              </a:ext>
            </a:extLst>
          </p:cNvPr>
          <p:cNvSpPr/>
          <p:nvPr/>
        </p:nvSpPr>
        <p:spPr>
          <a:xfrm>
            <a:off x="4299348" y="1669142"/>
            <a:ext cx="334072" cy="455063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DCFDDA6-A4AB-7429-33BA-8B1ADC48D7F6}"/>
              </a:ext>
            </a:extLst>
          </p:cNvPr>
          <p:cNvSpPr txBox="1"/>
          <p:nvPr/>
        </p:nvSpPr>
        <p:spPr>
          <a:xfrm>
            <a:off x="1317995" y="1133648"/>
            <a:ext cx="2354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b="1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Cortar el ruido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659344E5-CD87-AA0A-CEA3-50946CF464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0729" y="2132478"/>
            <a:ext cx="3779848" cy="1639966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F2882BB7-BEB1-5A0D-879C-B5B932651094}"/>
              </a:ext>
            </a:extLst>
          </p:cNvPr>
          <p:cNvSpPr txBox="1"/>
          <p:nvPr/>
        </p:nvSpPr>
        <p:spPr>
          <a:xfrm>
            <a:off x="4431512" y="1502980"/>
            <a:ext cx="6138281" cy="487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80135" marR="0" algn="just">
              <a:lnSpc>
                <a:spcPct val="115000"/>
              </a:lnSpc>
            </a:pPr>
            <a:r>
              <a:rPr lang="es-ES" sz="900" b="1" dirty="0">
                <a:effectLst/>
                <a:latin typeface="Montserrat" panose="00000500000000000000" pitchFamily="2" charset="0"/>
                <a:ea typeface="Arial Narrow" panose="020B0606020202030204" pitchFamily="34" charset="0"/>
                <a:cs typeface="Arial Narrow" panose="020B0606020202030204" pitchFamily="34" charset="0"/>
              </a:rPr>
              <a:t>Gráfica 1</a:t>
            </a:r>
            <a:endParaRPr lang="en-US" sz="1100" dirty="0">
              <a:effectLst/>
              <a:latin typeface="Montserrat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80135" marR="0" algn="just">
              <a:lnSpc>
                <a:spcPct val="200000"/>
              </a:lnSpc>
            </a:pPr>
            <a:r>
              <a:rPr lang="es-ES" sz="900" i="1" dirty="0">
                <a:effectLst/>
                <a:latin typeface="Montserrat" panose="00000500000000000000" pitchFamily="2" charset="0"/>
                <a:ea typeface="Arial Narrow" panose="020B0606020202030204" pitchFamily="34" charset="0"/>
                <a:cs typeface="Arial Narrow" panose="020B0606020202030204" pitchFamily="34" charset="0"/>
              </a:rPr>
              <a:t>Participación por Grupos de Valor</a:t>
            </a:r>
            <a:endParaRPr lang="en-US" sz="1100" dirty="0">
              <a:effectLst/>
              <a:latin typeface="Montserrat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869FC63C-91F2-3655-D78E-5445EFC330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6826" y="4579816"/>
            <a:ext cx="3773751" cy="1639966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0BF81567-6D71-D016-3DAA-E18AD647E9F6}"/>
              </a:ext>
            </a:extLst>
          </p:cNvPr>
          <p:cNvSpPr txBox="1"/>
          <p:nvPr/>
        </p:nvSpPr>
        <p:spPr>
          <a:xfrm>
            <a:off x="4458878" y="4039439"/>
            <a:ext cx="6138281" cy="487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80135" marR="0" algn="just">
              <a:lnSpc>
                <a:spcPct val="115000"/>
              </a:lnSpc>
            </a:pPr>
            <a:r>
              <a:rPr lang="es-ES" sz="900" b="1" dirty="0">
                <a:effectLst/>
                <a:latin typeface="Montserrat" panose="00000500000000000000" pitchFamily="2" charset="0"/>
                <a:ea typeface="Arial Narrow" panose="020B0606020202030204" pitchFamily="34" charset="0"/>
                <a:cs typeface="Arial Narrow" panose="020B0606020202030204" pitchFamily="34" charset="0"/>
              </a:rPr>
              <a:t>Gráfica 1</a:t>
            </a:r>
            <a:endParaRPr lang="en-US" sz="1100" dirty="0">
              <a:effectLst/>
              <a:latin typeface="Montserrat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80135" marR="0" algn="just">
              <a:lnSpc>
                <a:spcPct val="200000"/>
              </a:lnSpc>
            </a:pPr>
            <a:r>
              <a:rPr lang="es-ES" sz="900" i="1" dirty="0">
                <a:effectLst/>
                <a:latin typeface="Montserrat" panose="00000500000000000000" pitchFamily="2" charset="0"/>
                <a:ea typeface="Arial Narrow" panose="020B0606020202030204" pitchFamily="34" charset="0"/>
                <a:cs typeface="Arial Narrow" panose="020B0606020202030204" pitchFamily="34" charset="0"/>
              </a:rPr>
              <a:t>Participación por Grupos de Valor</a:t>
            </a:r>
            <a:endParaRPr lang="en-US" sz="1100" dirty="0">
              <a:effectLst/>
              <a:latin typeface="Montserrat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Google Shape;204;p4">
            <a:extLst>
              <a:ext uri="{FF2B5EF4-FFF2-40B4-BE49-F238E27FC236}">
                <a16:creationId xmlns:a16="http://schemas.microsoft.com/office/drawing/2014/main" id="{1E09FB27-1AA2-B1E4-C655-FBFC14173BC0}"/>
              </a:ext>
            </a:extLst>
          </p:cNvPr>
          <p:cNvSpPr/>
          <p:nvPr/>
        </p:nvSpPr>
        <p:spPr>
          <a:xfrm>
            <a:off x="-321894" y="310396"/>
            <a:ext cx="5634123" cy="549966"/>
          </a:xfrm>
          <a:prstGeom prst="roundRect">
            <a:avLst>
              <a:gd name="adj" fmla="val 16667"/>
            </a:avLst>
          </a:prstGeom>
          <a:solidFill>
            <a:srgbClr val="2D62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Visualizaciones claras</a:t>
            </a:r>
            <a:endParaRPr lang="es-CO" sz="24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B6D7E4-B730-38DE-E8CD-735C46309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: esquinas redondeadas 5">
            <a:extLst>
              <a:ext uri="{FF2B5EF4-FFF2-40B4-BE49-F238E27FC236}">
                <a16:creationId xmlns:a16="http://schemas.microsoft.com/office/drawing/2014/main" id="{86F015AF-F177-4910-F0E1-CBDC30EB0832}"/>
              </a:ext>
            </a:extLst>
          </p:cNvPr>
          <p:cNvSpPr/>
          <p:nvPr/>
        </p:nvSpPr>
        <p:spPr>
          <a:xfrm>
            <a:off x="5979088" y="275166"/>
            <a:ext cx="6651171" cy="478971"/>
          </a:xfrm>
          <a:prstGeom prst="roundRect">
            <a:avLst/>
          </a:prstGeom>
          <a:solidFill>
            <a:srgbClr val="2F6437"/>
          </a:solidFill>
          <a:ln>
            <a:solidFill>
              <a:srgbClr val="3D64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AGENDA</a:t>
            </a:r>
            <a:endParaRPr lang="es-CO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54256B16-ED85-2743-60FE-030C5A14FA93}"/>
              </a:ext>
            </a:extLst>
          </p:cNvPr>
          <p:cNvSpPr txBox="1"/>
          <p:nvPr/>
        </p:nvSpPr>
        <p:spPr>
          <a:xfrm>
            <a:off x="1461472" y="1746938"/>
            <a:ext cx="26486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b="1" dirty="0">
                <a:solidFill>
                  <a:schemeClr val="accent3"/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rPr>
              <a:t>1ra Parte</a:t>
            </a:r>
            <a:endParaRPr sz="4400" b="1" dirty="0">
              <a:solidFill>
                <a:schemeClr val="accent3"/>
              </a:solidFill>
              <a:latin typeface="ADLaM Display" panose="02010000000000000000" pitchFamily="2" charset="77"/>
              <a:ea typeface="ADLaM Display" panose="02010000000000000000" pitchFamily="2" charset="77"/>
              <a:cs typeface="ADLaM Display" panose="02010000000000000000" pitchFamily="2" charset="77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1E6226F-CC91-6BE3-79AD-53468576323F}"/>
              </a:ext>
            </a:extLst>
          </p:cNvPr>
          <p:cNvSpPr txBox="1"/>
          <p:nvPr/>
        </p:nvSpPr>
        <p:spPr>
          <a:xfrm>
            <a:off x="8081855" y="1730719"/>
            <a:ext cx="28550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b="1" dirty="0">
                <a:solidFill>
                  <a:schemeClr val="accent3"/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rPr>
              <a:t>2da Parte</a:t>
            </a:r>
            <a:endParaRPr sz="4400" b="1" dirty="0">
              <a:solidFill>
                <a:schemeClr val="accent3"/>
              </a:solidFill>
              <a:latin typeface="ADLaM Display" panose="02010000000000000000" pitchFamily="2" charset="77"/>
              <a:ea typeface="ADLaM Display" panose="02010000000000000000" pitchFamily="2" charset="77"/>
              <a:cs typeface="ADLaM Display" panose="02010000000000000000" pitchFamily="2" charset="77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52B1B63-685E-47AC-CB6E-B4E97A134650}"/>
              </a:ext>
            </a:extLst>
          </p:cNvPr>
          <p:cNvSpPr txBox="1"/>
          <p:nvPr/>
        </p:nvSpPr>
        <p:spPr>
          <a:xfrm>
            <a:off x="1563493" y="2518158"/>
            <a:ext cx="2444632" cy="373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3"/>
                </a:solidFill>
              </a:rPr>
              <a:t>9:00 a 10:00</a:t>
            </a:r>
            <a:endParaRPr b="1" dirty="0">
              <a:solidFill>
                <a:schemeClr val="accent3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C32D1A9-1B56-72E5-7C86-8A3AE23C41CB}"/>
              </a:ext>
            </a:extLst>
          </p:cNvPr>
          <p:cNvSpPr txBox="1"/>
          <p:nvPr/>
        </p:nvSpPr>
        <p:spPr>
          <a:xfrm>
            <a:off x="8183875" y="2510883"/>
            <a:ext cx="2444632" cy="373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3"/>
                </a:solidFill>
              </a:rPr>
              <a:t>10:10 a 11:00</a:t>
            </a:r>
            <a:endParaRPr b="1" dirty="0">
              <a:solidFill>
                <a:schemeClr val="accent3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E2CB064-F4CA-1E4B-2F1F-A02F76F80E8D}"/>
              </a:ext>
            </a:extLst>
          </p:cNvPr>
          <p:cNvSpPr txBox="1"/>
          <p:nvPr/>
        </p:nvSpPr>
        <p:spPr>
          <a:xfrm>
            <a:off x="1334646" y="3018183"/>
            <a:ext cx="320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ES" sz="1600" dirty="0"/>
              <a:t>Objetivo, alcance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600" dirty="0"/>
              <a:t>Contexto, roles y responsabilidades,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600" dirty="0"/>
              <a:t>Disposiciones generales 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600" dirty="0"/>
              <a:t>Lineamientos para la gestión de indicadores de proceso</a:t>
            </a:r>
            <a:endParaRPr sz="16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F358962-6D02-6A1B-99D0-52BB4826AFB1}"/>
              </a:ext>
            </a:extLst>
          </p:cNvPr>
          <p:cNvSpPr txBox="1"/>
          <p:nvPr/>
        </p:nvSpPr>
        <p:spPr>
          <a:xfrm>
            <a:off x="8240530" y="2891936"/>
            <a:ext cx="320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ES" sz="1600" dirty="0"/>
              <a:t>Análisis de la información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600" dirty="0"/>
              <a:t>Comunicación de resultados 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600" dirty="0"/>
              <a:t>Calidad de la medición y el análisis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600" dirty="0"/>
              <a:t>Documentos asociados</a:t>
            </a:r>
            <a:endParaRPr sz="1600" dirty="0"/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46D14896-05E6-4266-033C-D9FA60EC70B3}"/>
              </a:ext>
            </a:extLst>
          </p:cNvPr>
          <p:cNvGrpSpPr/>
          <p:nvPr/>
        </p:nvGrpSpPr>
        <p:grpSpPr>
          <a:xfrm>
            <a:off x="4444526" y="4718244"/>
            <a:ext cx="4125375" cy="1223799"/>
            <a:chOff x="4110146" y="4908204"/>
            <a:chExt cx="4125375" cy="1223799"/>
          </a:xfrm>
        </p:grpSpPr>
        <p:grpSp>
          <p:nvGrpSpPr>
            <p:cNvPr id="22" name="Grupo 21">
              <a:extLst>
                <a:ext uri="{FF2B5EF4-FFF2-40B4-BE49-F238E27FC236}">
                  <a16:creationId xmlns:a16="http://schemas.microsoft.com/office/drawing/2014/main" id="{946A4524-54DC-FA21-A16E-D5B5AF7A725B}"/>
                </a:ext>
              </a:extLst>
            </p:cNvPr>
            <p:cNvGrpSpPr/>
            <p:nvPr/>
          </p:nvGrpSpPr>
          <p:grpSpPr>
            <a:xfrm>
              <a:off x="4110146" y="4908204"/>
              <a:ext cx="4077211" cy="1222630"/>
              <a:chOff x="3945201" y="4922468"/>
              <a:chExt cx="4077211" cy="1222630"/>
            </a:xfrm>
          </p:grpSpPr>
          <p:cxnSp>
            <p:nvCxnSpPr>
              <p:cNvPr id="4" name="Conector recto 3">
                <a:extLst>
                  <a:ext uri="{FF2B5EF4-FFF2-40B4-BE49-F238E27FC236}">
                    <a16:creationId xmlns:a16="http://schemas.microsoft.com/office/drawing/2014/main" id="{E8BCB569-38A8-9CA3-4D90-B4E6552BD32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45201" y="4922468"/>
                <a:ext cx="4077211" cy="0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2151C4-3990-6043-E51A-61C185DA702A}"/>
                  </a:ext>
                </a:extLst>
              </p:cNvPr>
              <p:cNvSpPr txBox="1"/>
              <p:nvPr/>
            </p:nvSpPr>
            <p:spPr>
              <a:xfrm>
                <a:off x="3945201" y="5067880"/>
                <a:ext cx="3124672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600" dirty="0">
                    <a:solidFill>
                      <a:schemeClr val="accent3"/>
                    </a:solidFill>
                  </a:rPr>
                  <a:t>Al final  de la sesión se hará una encuesta para validar la comprensión de los mensajes principales.</a:t>
                </a:r>
                <a:endParaRPr sz="1600" dirty="0">
                  <a:solidFill>
                    <a:schemeClr val="accent3"/>
                  </a:solidFill>
                </a:endParaRPr>
              </a:p>
            </p:txBody>
          </p:sp>
        </p:grpSp>
        <p:pic>
          <p:nvPicPr>
            <p:cNvPr id="3074" name="Picture 2" descr="prueba Basic Miscellany Lineal icono">
              <a:extLst>
                <a:ext uri="{FF2B5EF4-FFF2-40B4-BE49-F238E27FC236}">
                  <a16:creationId xmlns:a16="http://schemas.microsoft.com/office/drawing/2014/main" id="{E48FB640-74B1-624B-207C-F2A86DDBE5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8318" y="5054800"/>
              <a:ext cx="1077203" cy="10772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upo 28">
            <a:extLst>
              <a:ext uri="{FF2B5EF4-FFF2-40B4-BE49-F238E27FC236}">
                <a16:creationId xmlns:a16="http://schemas.microsoft.com/office/drawing/2014/main" id="{5FEC4FCB-6ED4-030A-1377-2E7A861FD0D9}"/>
              </a:ext>
            </a:extLst>
          </p:cNvPr>
          <p:cNvGrpSpPr/>
          <p:nvPr/>
        </p:nvGrpSpPr>
        <p:grpSpPr>
          <a:xfrm>
            <a:off x="5483099" y="2157926"/>
            <a:ext cx="1809378" cy="1468019"/>
            <a:chOff x="5348940" y="2104293"/>
            <a:chExt cx="1809378" cy="1468019"/>
          </a:xfrm>
        </p:grpSpPr>
        <p:sp>
          <p:nvSpPr>
            <p:cNvPr id="7" name="Rectángulo redondeado 6">
              <a:extLst>
                <a:ext uri="{FF2B5EF4-FFF2-40B4-BE49-F238E27FC236}">
                  <a16:creationId xmlns:a16="http://schemas.microsoft.com/office/drawing/2014/main" id="{D9848BA0-98FC-2B04-6EA1-EBB69067C6CD}"/>
                </a:ext>
              </a:extLst>
            </p:cNvPr>
            <p:cNvSpPr/>
            <p:nvPr/>
          </p:nvSpPr>
          <p:spPr>
            <a:xfrm>
              <a:off x="5348940" y="2891936"/>
              <a:ext cx="1809378" cy="680376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000" b="1" dirty="0">
                  <a:solidFill>
                    <a:schemeClr val="accent3"/>
                  </a:solidFill>
                </a:rPr>
                <a:t>Pausa activa </a:t>
              </a:r>
            </a:p>
            <a:p>
              <a:pPr algn="ctr"/>
              <a:r>
                <a:rPr lang="es-ES" sz="2000" b="1" dirty="0">
                  <a:solidFill>
                    <a:schemeClr val="accent3"/>
                  </a:solidFill>
                </a:rPr>
                <a:t>10:05 a 10:10</a:t>
              </a:r>
              <a:endParaRPr sz="2000" b="1" dirty="0">
                <a:solidFill>
                  <a:schemeClr val="accent3"/>
                </a:solidFill>
              </a:endParaRPr>
            </a:p>
          </p:txBody>
        </p:sp>
        <p:pic>
          <p:nvPicPr>
            <p:cNvPr id="3076" name="Picture 4" descr="en pausa Generic black outline icono">
              <a:extLst>
                <a:ext uri="{FF2B5EF4-FFF2-40B4-BE49-F238E27FC236}">
                  <a16:creationId xmlns:a16="http://schemas.microsoft.com/office/drawing/2014/main" id="{B9F3AF21-9EFB-92ED-81F2-41C5718EE9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6378" y="2104293"/>
              <a:ext cx="600836" cy="650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42858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Gráfico&#10;&#10;Descripción generada automáticamente">
            <a:extLst>
              <a:ext uri="{FF2B5EF4-FFF2-40B4-BE49-F238E27FC236}">
                <a16:creationId xmlns:a16="http://schemas.microsoft.com/office/drawing/2014/main" id="{9154E9A7-53F4-1AB6-DDC0-AA57FA73E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136" y="1305718"/>
            <a:ext cx="5154601" cy="280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>
            <a:extLst>
              <a:ext uri="{FF2B5EF4-FFF2-40B4-BE49-F238E27FC236}">
                <a16:creationId xmlns:a16="http://schemas.microsoft.com/office/drawing/2014/main" id="{B0B0138F-5EE1-CA45-68F2-E696A1874F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56"/>
          <a:stretch/>
        </p:blipFill>
        <p:spPr bwMode="auto">
          <a:xfrm>
            <a:off x="3073137" y="4222481"/>
            <a:ext cx="5154600" cy="189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8A708EC-7095-2B0D-0736-663F0EB5D465}"/>
              </a:ext>
            </a:extLst>
          </p:cNvPr>
          <p:cNvSpPr txBox="1"/>
          <p:nvPr/>
        </p:nvSpPr>
        <p:spPr>
          <a:xfrm>
            <a:off x="8609030" y="2705949"/>
            <a:ext cx="1986698" cy="1446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s-CO" sz="1100" b="1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Análisis de tendencias</a:t>
            </a:r>
            <a:endParaRPr lang="en-US" sz="1100" kern="1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CO" sz="11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Comparaciones con periodos anteriores.</a:t>
            </a:r>
            <a:endParaRPr lang="en-US" sz="1100" kern="1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CO" sz="11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Factores </a:t>
            </a:r>
            <a:r>
              <a:rPr lang="es-CO" sz="105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que</a:t>
            </a:r>
            <a:r>
              <a:rPr lang="es-CO" sz="11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han influido en los resultados.</a:t>
            </a:r>
          </a:p>
        </p:txBody>
      </p:sp>
      <p:sp>
        <p:nvSpPr>
          <p:cNvPr id="2" name="Google Shape;204;p4">
            <a:extLst>
              <a:ext uri="{FF2B5EF4-FFF2-40B4-BE49-F238E27FC236}">
                <a16:creationId xmlns:a16="http://schemas.microsoft.com/office/drawing/2014/main" id="{E55E06BE-4FD7-2206-70E2-CAAE3E98E6C3}"/>
              </a:ext>
            </a:extLst>
          </p:cNvPr>
          <p:cNvSpPr/>
          <p:nvPr/>
        </p:nvSpPr>
        <p:spPr>
          <a:xfrm>
            <a:off x="-321894" y="310396"/>
            <a:ext cx="6635608" cy="549966"/>
          </a:xfrm>
          <a:prstGeom prst="roundRect">
            <a:avLst>
              <a:gd name="adj" fmla="val 16667"/>
            </a:avLst>
          </a:prstGeom>
          <a:solidFill>
            <a:srgbClr val="2D62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Guiar la atención del audiencia</a:t>
            </a:r>
            <a:endParaRPr lang="es-CO" sz="24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99248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0823242F-848F-181B-2ECD-E424A2C7A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911" y="1857743"/>
            <a:ext cx="7403506" cy="402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320804CE-13EA-0DC2-9A8D-A579B6FE9966}"/>
              </a:ext>
            </a:extLst>
          </p:cNvPr>
          <p:cNvCxnSpPr/>
          <p:nvPr/>
        </p:nvCxnSpPr>
        <p:spPr>
          <a:xfrm>
            <a:off x="1234911" y="1602897"/>
            <a:ext cx="486108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99F14CD4-13C9-0766-815C-5FC6914FB785}"/>
              </a:ext>
            </a:extLst>
          </p:cNvPr>
          <p:cNvSpPr txBox="1"/>
          <p:nvPr/>
        </p:nvSpPr>
        <p:spPr>
          <a:xfrm>
            <a:off x="1234910" y="1295120"/>
            <a:ext cx="6023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>
                <a:latin typeface="Verdana" panose="020B0604030504040204" pitchFamily="34" charset="0"/>
                <a:ea typeface="Verdana" panose="020B0604030504040204" pitchFamily="34" charset="0"/>
              </a:rPr>
              <a:t>Los datos deben llevar a decisiones y pasos concretos. </a:t>
            </a:r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73ADB38-A2A8-F530-8D0F-FC0D1BF261F4}"/>
              </a:ext>
            </a:extLst>
          </p:cNvPr>
          <p:cNvSpPr txBox="1"/>
          <p:nvPr/>
        </p:nvSpPr>
        <p:spPr>
          <a:xfrm>
            <a:off x="8638417" y="3429000"/>
            <a:ext cx="3048785" cy="1125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s-CO" sz="1200" b="1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Impacto y acciones a seguir</a:t>
            </a:r>
            <a:endParaRPr lang="en-US" sz="1200" kern="1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CO" sz="12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Cómo los datos impulsan mejoras en la gestión.</a:t>
            </a:r>
            <a:endParaRPr lang="en-US" sz="1200" kern="1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CO" sz="12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Próximos pasos o retos.</a:t>
            </a:r>
            <a:endParaRPr lang="en-US" sz="1200" kern="1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204;p4">
            <a:extLst>
              <a:ext uri="{FF2B5EF4-FFF2-40B4-BE49-F238E27FC236}">
                <a16:creationId xmlns:a16="http://schemas.microsoft.com/office/drawing/2014/main" id="{E2908A4E-D993-ED96-F3A0-3C1D2F5A0107}"/>
              </a:ext>
            </a:extLst>
          </p:cNvPr>
          <p:cNvSpPr/>
          <p:nvPr/>
        </p:nvSpPr>
        <p:spPr>
          <a:xfrm>
            <a:off x="-321895" y="310396"/>
            <a:ext cx="7580533" cy="549966"/>
          </a:xfrm>
          <a:prstGeom prst="roundRect">
            <a:avLst>
              <a:gd name="adj" fmla="val 16667"/>
            </a:avLst>
          </a:prstGeom>
          <a:solidFill>
            <a:srgbClr val="2D62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Conectar con la acción</a:t>
            </a:r>
            <a:endParaRPr lang="es-CO" sz="24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37702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15193C-DBBD-F2A8-D408-1AF6014252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00B571-E705-7C85-2CD4-9E906589C44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87359" y="2495550"/>
            <a:ext cx="7678738" cy="1866900"/>
          </a:xfrm>
        </p:spPr>
        <p:txBody>
          <a:bodyPr>
            <a:normAutofit/>
          </a:bodyPr>
          <a:lstStyle/>
          <a:p>
            <a:pPr algn="ctr"/>
            <a:r>
              <a:rPr lang="es-CO" sz="4000" b="1" dirty="0">
                <a:solidFill>
                  <a:schemeClr val="bg1"/>
                </a:solidFill>
              </a:rPr>
              <a:t>7. Calidad de la medición</a:t>
            </a:r>
          </a:p>
        </p:txBody>
      </p:sp>
    </p:spTree>
    <p:extLst>
      <p:ext uri="{BB962C8B-B14F-4D97-AF65-F5344CB8AC3E}">
        <p14:creationId xmlns:p14="http://schemas.microsoft.com/office/powerpoint/2010/main" val="39160575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ED92422F-F462-3116-C206-69055C3CCD63}"/>
              </a:ext>
            </a:extLst>
          </p:cNvPr>
          <p:cNvSpPr/>
          <p:nvPr/>
        </p:nvSpPr>
        <p:spPr>
          <a:xfrm>
            <a:off x="731186" y="1146658"/>
            <a:ext cx="4594860" cy="432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/>
              <a:t>Mejor rendimiento y eficiencia</a:t>
            </a:r>
            <a:endParaRPr lang="es-CO" sz="1600" dirty="0"/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BAB70C4F-5438-19D7-4FE4-A1F2620D4033}"/>
              </a:ext>
            </a:extLst>
          </p:cNvPr>
          <p:cNvSpPr/>
          <p:nvPr/>
        </p:nvSpPr>
        <p:spPr>
          <a:xfrm>
            <a:off x="767524" y="3345969"/>
            <a:ext cx="4594860" cy="432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/>
              <a:t>Reducción de riesgos</a:t>
            </a:r>
            <a:endParaRPr lang="es-CO" sz="1600" dirty="0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E54645FF-C911-A9BE-6D49-529E75E81FD8}"/>
              </a:ext>
            </a:extLst>
          </p:cNvPr>
          <p:cNvSpPr/>
          <p:nvPr/>
        </p:nvSpPr>
        <p:spPr>
          <a:xfrm>
            <a:off x="731186" y="1836995"/>
            <a:ext cx="4594860" cy="43200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/>
              <a:t>Confianza y credibilidad</a:t>
            </a:r>
            <a:endParaRPr lang="es-CO" sz="1600" dirty="0"/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0D694CEF-F53F-8EB1-64E3-44DE455682F7}"/>
              </a:ext>
            </a:extLst>
          </p:cNvPr>
          <p:cNvSpPr/>
          <p:nvPr/>
        </p:nvSpPr>
        <p:spPr>
          <a:xfrm>
            <a:off x="767524" y="4127959"/>
            <a:ext cx="4594860" cy="432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/>
              <a:t>Toma de decisiones informadas</a:t>
            </a:r>
            <a:endParaRPr lang="es-CO" sz="1600" dirty="0"/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A3C68A11-A5F7-B7B3-14BD-9378A154838B}"/>
              </a:ext>
            </a:extLst>
          </p:cNvPr>
          <p:cNvSpPr/>
          <p:nvPr/>
        </p:nvSpPr>
        <p:spPr>
          <a:xfrm>
            <a:off x="731186" y="2563979"/>
            <a:ext cx="4594860" cy="432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/>
              <a:t>Mejor análisis y resultados más precisos</a:t>
            </a:r>
            <a:endParaRPr lang="es-CO" sz="1600" dirty="0"/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0D7DA4EF-1636-2B1A-3895-9E5596EA197E}"/>
              </a:ext>
            </a:extLst>
          </p:cNvPr>
          <p:cNvGrpSpPr/>
          <p:nvPr/>
        </p:nvGrpSpPr>
        <p:grpSpPr>
          <a:xfrm>
            <a:off x="867422" y="4775229"/>
            <a:ext cx="8491019" cy="1384697"/>
            <a:chOff x="742950" y="4331873"/>
            <a:chExt cx="8491019" cy="1384697"/>
          </a:xfrm>
        </p:grpSpPr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C958EB72-F09C-CCC5-71EA-E346CDE292DC}"/>
                </a:ext>
              </a:extLst>
            </p:cNvPr>
            <p:cNvGrpSpPr/>
            <p:nvPr/>
          </p:nvGrpSpPr>
          <p:grpSpPr>
            <a:xfrm>
              <a:off x="742950" y="4331873"/>
              <a:ext cx="2152650" cy="1384697"/>
              <a:chOff x="1167764" y="4627213"/>
              <a:chExt cx="2152650" cy="1384697"/>
            </a:xfrm>
          </p:grpSpPr>
          <p:sp>
            <p:nvSpPr>
              <p:cNvPr id="11" name="Rectángulo: esquinas redondeadas 10">
                <a:extLst>
                  <a:ext uri="{FF2B5EF4-FFF2-40B4-BE49-F238E27FC236}">
                    <a16:creationId xmlns:a16="http://schemas.microsoft.com/office/drawing/2014/main" id="{4A99F53C-CC36-3761-F37D-EDBF0337C70D}"/>
                  </a:ext>
                </a:extLst>
              </p:cNvPr>
              <p:cNvSpPr/>
              <p:nvPr/>
            </p:nvSpPr>
            <p:spPr>
              <a:xfrm>
                <a:off x="1167764" y="4627213"/>
                <a:ext cx="2152650" cy="1384697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400" dirty="0"/>
              </a:p>
            </p:txBody>
          </p:sp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29FA5A8B-1722-139D-1A3F-90FE8300E856}"/>
                  </a:ext>
                </a:extLst>
              </p:cNvPr>
              <p:cNvSpPr txBox="1"/>
              <p:nvPr/>
            </p:nvSpPr>
            <p:spPr>
              <a:xfrm>
                <a:off x="1264442" y="4827877"/>
                <a:ext cx="1959293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s-MX" sz="1600" dirty="0"/>
                  <a:t>Instrumentos de la calidad de la medición y análisis</a:t>
                </a:r>
              </a:p>
              <a:p>
                <a:pPr algn="just"/>
                <a:endParaRPr lang="es-MX" dirty="0"/>
              </a:p>
            </p:txBody>
          </p:sp>
        </p:grp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DE013D2D-E64D-B6DD-C8EB-DEC4863E1456}"/>
                </a:ext>
              </a:extLst>
            </p:cNvPr>
            <p:cNvSpPr txBox="1"/>
            <p:nvPr/>
          </p:nvSpPr>
          <p:spPr>
            <a:xfrm>
              <a:off x="3023669" y="4532537"/>
              <a:ext cx="62103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s-CO" sz="1400" dirty="0"/>
                <a:t>Calidad de los datos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s-CO" sz="1400" dirty="0"/>
                <a:t>Calidad de los indicadores de proceso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s-CO" sz="1400" dirty="0"/>
                <a:t>Calidad de la medición y el análisis del desempeño de los procesos</a:t>
              </a:r>
            </a:p>
          </p:txBody>
        </p:sp>
      </p:grpSp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id="{46932F95-DD8A-4051-F2C5-6992FB6617C9}"/>
              </a:ext>
            </a:extLst>
          </p:cNvPr>
          <p:cNvSpPr/>
          <p:nvPr/>
        </p:nvSpPr>
        <p:spPr>
          <a:xfrm>
            <a:off x="-321893" y="294795"/>
            <a:ext cx="9399792" cy="549966"/>
          </a:xfrm>
          <a:prstGeom prst="roundRect">
            <a:avLst/>
          </a:prstGeom>
          <a:solidFill>
            <a:srgbClr val="2764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/>
              <a:t>¿Por qué es importante la calidad de los datos?</a:t>
            </a:r>
            <a:endParaRPr sz="2400" b="1" dirty="0"/>
          </a:p>
        </p:txBody>
      </p:sp>
      <p:pic>
        <p:nvPicPr>
          <p:cNvPr id="1026" name="Picture 2" descr="compras Generic outline icono">
            <a:extLst>
              <a:ext uri="{FF2B5EF4-FFF2-40B4-BE49-F238E27FC236}">
                <a16:creationId xmlns:a16="http://schemas.microsoft.com/office/drawing/2014/main" id="{642B6760-B765-5C40-EAB4-F4F72009F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291" y="1546948"/>
            <a:ext cx="2581011" cy="258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07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EAE2C368-89C0-4206-467A-46713C5102C5}"/>
              </a:ext>
            </a:extLst>
          </p:cNvPr>
          <p:cNvSpPr/>
          <p:nvPr/>
        </p:nvSpPr>
        <p:spPr>
          <a:xfrm>
            <a:off x="-321893" y="294795"/>
            <a:ext cx="4985333" cy="549966"/>
          </a:xfrm>
          <a:prstGeom prst="roundRect">
            <a:avLst/>
          </a:prstGeom>
          <a:solidFill>
            <a:srgbClr val="2764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Calidad de los datos</a:t>
            </a:r>
            <a:endParaRPr sz="32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64D0FEE-FE6A-ACD0-88DC-4DA5DA2079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0768751"/>
              </p:ext>
            </p:extLst>
          </p:nvPr>
        </p:nvGraphicFramePr>
        <p:xfrm>
          <a:off x="1520328" y="844762"/>
          <a:ext cx="8639672" cy="52935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A6C158CB-8FE1-73F6-BAAF-9F31CCC7E891}"/>
              </a:ext>
            </a:extLst>
          </p:cNvPr>
          <p:cNvSpPr txBox="1"/>
          <p:nvPr/>
        </p:nvSpPr>
        <p:spPr>
          <a:xfrm>
            <a:off x="4781321" y="2478917"/>
            <a:ext cx="23025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147512"/>
                </a:solidFill>
              </a:rPr>
              <a:t>En la guía encuentras métricas para cada atributo</a:t>
            </a:r>
            <a:endParaRPr sz="2400" b="1" dirty="0">
              <a:solidFill>
                <a:srgbClr val="14751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8464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F4AF5-1A64-096B-90BF-740114B6F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210;p26">
            <a:extLst>
              <a:ext uri="{FF2B5EF4-FFF2-40B4-BE49-F238E27FC236}">
                <a16:creationId xmlns:a16="http://schemas.microsoft.com/office/drawing/2014/main" id="{23D689DA-4CE1-E749-F3B8-255A23614F92}"/>
              </a:ext>
            </a:extLst>
          </p:cNvPr>
          <p:cNvSpPr/>
          <p:nvPr/>
        </p:nvSpPr>
        <p:spPr>
          <a:xfrm>
            <a:off x="6309062" y="4772182"/>
            <a:ext cx="1446547" cy="851296"/>
          </a:xfrm>
          <a:custGeom>
            <a:avLst/>
            <a:gdLst/>
            <a:ahLst/>
            <a:cxnLst/>
            <a:rect l="l" t="t" r="r" b="b"/>
            <a:pathLst>
              <a:path w="95156" h="95156" extrusionOk="0">
                <a:moveTo>
                  <a:pt x="47578" y="1"/>
                </a:moveTo>
                <a:cubicBezTo>
                  <a:pt x="21301" y="1"/>
                  <a:pt x="1" y="21301"/>
                  <a:pt x="1" y="47578"/>
                </a:cubicBezTo>
                <a:cubicBezTo>
                  <a:pt x="1" y="73855"/>
                  <a:pt x="21301" y="95155"/>
                  <a:pt x="47578" y="95155"/>
                </a:cubicBezTo>
                <a:cubicBezTo>
                  <a:pt x="73855" y="95155"/>
                  <a:pt x="95156" y="73855"/>
                  <a:pt x="95156" y="47578"/>
                </a:cubicBezTo>
                <a:cubicBezTo>
                  <a:pt x="95156" y="21301"/>
                  <a:pt x="73855" y="1"/>
                  <a:pt x="47578" y="1"/>
                </a:cubicBezTo>
                <a:close/>
              </a:path>
            </a:pathLst>
          </a:custGeom>
          <a:solidFill>
            <a:srgbClr val="869F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rgbClr val="FFFFFF"/>
              </a:solidFill>
            </a:endParaRPr>
          </a:p>
        </p:txBody>
      </p:sp>
      <p:sp>
        <p:nvSpPr>
          <p:cNvPr id="2" name="Google Shape;1210;p26">
            <a:extLst>
              <a:ext uri="{FF2B5EF4-FFF2-40B4-BE49-F238E27FC236}">
                <a16:creationId xmlns:a16="http://schemas.microsoft.com/office/drawing/2014/main" id="{EF5F3FDA-B8E5-6F73-29D5-7679F926DB48}"/>
              </a:ext>
            </a:extLst>
          </p:cNvPr>
          <p:cNvSpPr/>
          <p:nvPr/>
        </p:nvSpPr>
        <p:spPr>
          <a:xfrm>
            <a:off x="6442021" y="1635779"/>
            <a:ext cx="1416266" cy="851296"/>
          </a:xfrm>
          <a:custGeom>
            <a:avLst/>
            <a:gdLst/>
            <a:ahLst/>
            <a:cxnLst/>
            <a:rect l="l" t="t" r="r" b="b"/>
            <a:pathLst>
              <a:path w="95156" h="95156" extrusionOk="0">
                <a:moveTo>
                  <a:pt x="47578" y="1"/>
                </a:moveTo>
                <a:cubicBezTo>
                  <a:pt x="21301" y="1"/>
                  <a:pt x="1" y="21301"/>
                  <a:pt x="1" y="47578"/>
                </a:cubicBezTo>
                <a:cubicBezTo>
                  <a:pt x="1" y="73855"/>
                  <a:pt x="21301" y="95155"/>
                  <a:pt x="47578" y="95155"/>
                </a:cubicBezTo>
                <a:cubicBezTo>
                  <a:pt x="73855" y="95155"/>
                  <a:pt x="95156" y="73855"/>
                  <a:pt x="95156" y="47578"/>
                </a:cubicBezTo>
                <a:cubicBezTo>
                  <a:pt x="95156" y="21301"/>
                  <a:pt x="73855" y="1"/>
                  <a:pt x="47578" y="1"/>
                </a:cubicBezTo>
                <a:close/>
              </a:path>
            </a:pathLst>
          </a:custGeom>
          <a:solidFill>
            <a:srgbClr val="869F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rgbClr val="FFFFFF"/>
              </a:solidFill>
            </a:endParaRPr>
          </a:p>
        </p:txBody>
      </p:sp>
      <p:grpSp>
        <p:nvGrpSpPr>
          <p:cNvPr id="40" name="Grupo 39">
            <a:extLst>
              <a:ext uri="{FF2B5EF4-FFF2-40B4-BE49-F238E27FC236}">
                <a16:creationId xmlns:a16="http://schemas.microsoft.com/office/drawing/2014/main" id="{9F30D540-6507-8CEE-560E-E18F8820B3AD}"/>
              </a:ext>
            </a:extLst>
          </p:cNvPr>
          <p:cNvGrpSpPr/>
          <p:nvPr/>
        </p:nvGrpSpPr>
        <p:grpSpPr>
          <a:xfrm>
            <a:off x="-100271" y="812102"/>
            <a:ext cx="5659436" cy="2422914"/>
            <a:chOff x="-253302" y="2035232"/>
            <a:chExt cx="6613208" cy="3521407"/>
          </a:xfrm>
        </p:grpSpPr>
        <p:grpSp>
          <p:nvGrpSpPr>
            <p:cNvPr id="5" name="Google Shape;1208;p26">
              <a:extLst>
                <a:ext uri="{FF2B5EF4-FFF2-40B4-BE49-F238E27FC236}">
                  <a16:creationId xmlns:a16="http://schemas.microsoft.com/office/drawing/2014/main" id="{21D77BB0-5BA5-0139-9682-D8A3CC691D4B}"/>
                </a:ext>
              </a:extLst>
            </p:cNvPr>
            <p:cNvGrpSpPr/>
            <p:nvPr/>
          </p:nvGrpSpPr>
          <p:grpSpPr>
            <a:xfrm>
              <a:off x="-253302" y="2307545"/>
              <a:ext cx="2967000" cy="2967000"/>
              <a:chOff x="1436600" y="1347425"/>
              <a:chExt cx="2967000" cy="2967000"/>
            </a:xfrm>
          </p:grpSpPr>
          <p:sp>
            <p:nvSpPr>
              <p:cNvPr id="6" name="Google Shape;1209;p26">
                <a:extLst>
                  <a:ext uri="{FF2B5EF4-FFF2-40B4-BE49-F238E27FC236}">
                    <a16:creationId xmlns:a16="http://schemas.microsoft.com/office/drawing/2014/main" id="{0687472F-1D63-77F8-208E-D5B22513879F}"/>
                  </a:ext>
                </a:extLst>
              </p:cNvPr>
              <p:cNvSpPr/>
              <p:nvPr/>
            </p:nvSpPr>
            <p:spPr>
              <a:xfrm>
                <a:off x="1436600" y="1347425"/>
                <a:ext cx="2967000" cy="2967000"/>
              </a:xfrm>
              <a:prstGeom prst="arc">
                <a:avLst>
                  <a:gd name="adj1" fmla="val 17813811"/>
                  <a:gd name="adj2" fmla="val 3845812"/>
                </a:avLst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1210;p26">
                <a:extLst>
                  <a:ext uri="{FF2B5EF4-FFF2-40B4-BE49-F238E27FC236}">
                    <a16:creationId xmlns:a16="http://schemas.microsoft.com/office/drawing/2014/main" id="{C1E3C0D7-EC07-3FF6-008E-01331166651F}"/>
                  </a:ext>
                </a:extLst>
              </p:cNvPr>
              <p:cNvSpPr/>
              <p:nvPr/>
            </p:nvSpPr>
            <p:spPr>
              <a:xfrm>
                <a:off x="2019278" y="2361212"/>
                <a:ext cx="1738076" cy="1323714"/>
              </a:xfrm>
              <a:custGeom>
                <a:avLst/>
                <a:gdLst/>
                <a:ahLst/>
                <a:cxnLst/>
                <a:rect l="l" t="t" r="r" b="b"/>
                <a:pathLst>
                  <a:path w="95156" h="95156" extrusionOk="0">
                    <a:moveTo>
                      <a:pt x="47578" y="1"/>
                    </a:moveTo>
                    <a:cubicBezTo>
                      <a:pt x="21301" y="1"/>
                      <a:pt x="1" y="21301"/>
                      <a:pt x="1" y="47578"/>
                    </a:cubicBezTo>
                    <a:cubicBezTo>
                      <a:pt x="1" y="73855"/>
                      <a:pt x="21301" y="95155"/>
                      <a:pt x="47578" y="95155"/>
                    </a:cubicBezTo>
                    <a:cubicBezTo>
                      <a:pt x="73855" y="95155"/>
                      <a:pt x="95156" y="73855"/>
                      <a:pt x="95156" y="47578"/>
                    </a:cubicBezTo>
                    <a:cubicBezTo>
                      <a:pt x="95156" y="21301"/>
                      <a:pt x="73855" y="1"/>
                      <a:pt x="47578" y="1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endParaRPr sz="1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" name="Google Shape;1211;p26">
                <a:extLst>
                  <a:ext uri="{FF2B5EF4-FFF2-40B4-BE49-F238E27FC236}">
                    <a16:creationId xmlns:a16="http://schemas.microsoft.com/office/drawing/2014/main" id="{8B86233C-C599-15D8-94D3-4A0CC807A387}"/>
                  </a:ext>
                </a:extLst>
              </p:cNvPr>
              <p:cNvSpPr/>
              <p:nvPr/>
            </p:nvSpPr>
            <p:spPr>
              <a:xfrm>
                <a:off x="2101085" y="2305161"/>
                <a:ext cx="1648148" cy="1197774"/>
              </a:xfrm>
              <a:custGeom>
                <a:avLst/>
                <a:gdLst/>
                <a:ahLst/>
                <a:cxnLst/>
                <a:rect l="l" t="t" r="r" b="b"/>
                <a:pathLst>
                  <a:path w="29183" h="29184" extrusionOk="0">
                    <a:moveTo>
                      <a:pt x="14586" y="1"/>
                    </a:moveTo>
                    <a:cubicBezTo>
                      <a:pt x="6525" y="1"/>
                      <a:pt x="0" y="6537"/>
                      <a:pt x="0" y="14598"/>
                    </a:cubicBezTo>
                    <a:cubicBezTo>
                      <a:pt x="0" y="22647"/>
                      <a:pt x="6525" y="29183"/>
                      <a:pt x="14586" y="29183"/>
                    </a:cubicBezTo>
                    <a:cubicBezTo>
                      <a:pt x="22646" y="29183"/>
                      <a:pt x="29183" y="22647"/>
                      <a:pt x="29183" y="14598"/>
                    </a:cubicBezTo>
                    <a:cubicBezTo>
                      <a:pt x="29183" y="6537"/>
                      <a:pt x="22646" y="1"/>
                      <a:pt x="14586" y="1"/>
                    </a:cubicBezTo>
                    <a:close/>
                  </a:path>
                </a:pathLst>
              </a:custGeom>
              <a:noFill/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365750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 b="1" dirty="0">
                    <a:solidFill>
                      <a:srgbClr val="FFFFFF"/>
                    </a:solidFill>
                    <a:latin typeface="Fira Sans Extra Condensed Medium"/>
                    <a:sym typeface="Fira Sans Extra Condensed Medium"/>
                  </a:rPr>
                  <a:t>Orientación al objetivo</a:t>
                </a: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600" b="1" dirty="0">
                    <a:solidFill>
                      <a:srgbClr val="FFFFFF"/>
                    </a:solidFill>
                    <a:latin typeface="Fira Sans Extra Condensed Medium"/>
                    <a:sym typeface="Fira Sans Extra Condensed Medium"/>
                  </a:rPr>
                  <a:t>30%</a:t>
                </a:r>
                <a:endParaRPr sz="1600" b="1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" name="Google Shape;1214;p26">
              <a:extLst>
                <a:ext uri="{FF2B5EF4-FFF2-40B4-BE49-F238E27FC236}">
                  <a16:creationId xmlns:a16="http://schemas.microsoft.com/office/drawing/2014/main" id="{008F6573-E2AB-AC2C-C427-EDA0757570A2}"/>
                </a:ext>
              </a:extLst>
            </p:cNvPr>
            <p:cNvGrpSpPr/>
            <p:nvPr/>
          </p:nvGrpSpPr>
          <p:grpSpPr>
            <a:xfrm>
              <a:off x="1670208" y="2035232"/>
              <a:ext cx="4319112" cy="618917"/>
              <a:chOff x="3287528" y="1175724"/>
              <a:chExt cx="4319112" cy="618917"/>
            </a:xfrm>
          </p:grpSpPr>
          <p:sp>
            <p:nvSpPr>
              <p:cNvPr id="11" name="Google Shape;1215;p26">
                <a:extLst>
                  <a:ext uri="{FF2B5EF4-FFF2-40B4-BE49-F238E27FC236}">
                    <a16:creationId xmlns:a16="http://schemas.microsoft.com/office/drawing/2014/main" id="{FF81934C-75A3-7A27-2429-EAFA66B6658D}"/>
                  </a:ext>
                </a:extLst>
              </p:cNvPr>
              <p:cNvSpPr/>
              <p:nvPr/>
            </p:nvSpPr>
            <p:spPr>
              <a:xfrm>
                <a:off x="3287528" y="1193159"/>
                <a:ext cx="601462" cy="601482"/>
              </a:xfrm>
              <a:custGeom>
                <a:avLst/>
                <a:gdLst/>
                <a:ahLst/>
                <a:cxnLst/>
                <a:rect l="l" t="t" r="r" b="b"/>
                <a:pathLst>
                  <a:path w="29183" h="29184" extrusionOk="0">
                    <a:moveTo>
                      <a:pt x="14586" y="1"/>
                    </a:moveTo>
                    <a:cubicBezTo>
                      <a:pt x="6525" y="1"/>
                      <a:pt x="0" y="6537"/>
                      <a:pt x="0" y="14598"/>
                    </a:cubicBezTo>
                    <a:cubicBezTo>
                      <a:pt x="0" y="22647"/>
                      <a:pt x="6525" y="29183"/>
                      <a:pt x="14586" y="29183"/>
                    </a:cubicBezTo>
                    <a:cubicBezTo>
                      <a:pt x="22646" y="29183"/>
                      <a:pt x="29183" y="22647"/>
                      <a:pt x="29183" y="14598"/>
                    </a:cubicBezTo>
                    <a:cubicBezTo>
                      <a:pt x="29183" y="6537"/>
                      <a:pt x="22646" y="1"/>
                      <a:pt x="14586" y="1"/>
                    </a:cubicBezTo>
                    <a:close/>
                  </a:path>
                </a:pathLst>
              </a:custGeom>
              <a:solidFill>
                <a:srgbClr val="EC3A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endParaRPr sz="2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Google Shape;1218;p26">
                <a:extLst>
                  <a:ext uri="{FF2B5EF4-FFF2-40B4-BE49-F238E27FC236}">
                    <a16:creationId xmlns:a16="http://schemas.microsoft.com/office/drawing/2014/main" id="{23D4E14E-7F37-68C5-317C-374EB3E0BB13}"/>
                  </a:ext>
                </a:extLst>
              </p:cNvPr>
              <p:cNvSpPr txBox="1"/>
              <p:nvPr/>
            </p:nvSpPr>
            <p:spPr>
              <a:xfrm>
                <a:off x="4346204" y="1175724"/>
                <a:ext cx="3260436" cy="4107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 dirty="0">
                    <a:solidFill>
                      <a:srgbClr val="434343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La variable es claramente identificada</a:t>
                </a:r>
                <a:endParaRPr sz="1400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13" name="Google Shape;1219;p26">
                <a:extLst>
                  <a:ext uri="{FF2B5EF4-FFF2-40B4-BE49-F238E27FC236}">
                    <a16:creationId xmlns:a16="http://schemas.microsoft.com/office/drawing/2014/main" id="{1C7FE260-C7D0-758E-73E9-FF3E5E1EB7CE}"/>
                  </a:ext>
                </a:extLst>
              </p:cNvPr>
              <p:cNvSpPr/>
              <p:nvPr/>
            </p:nvSpPr>
            <p:spPr>
              <a:xfrm>
                <a:off x="3319075" y="1224713"/>
                <a:ext cx="538353" cy="538372"/>
              </a:xfrm>
              <a:custGeom>
                <a:avLst/>
                <a:gdLst/>
                <a:ahLst/>
                <a:cxnLst/>
                <a:rect l="l" t="t" r="r" b="b"/>
                <a:pathLst>
                  <a:path w="29183" h="29184" extrusionOk="0">
                    <a:moveTo>
                      <a:pt x="14586" y="1"/>
                    </a:moveTo>
                    <a:cubicBezTo>
                      <a:pt x="6525" y="1"/>
                      <a:pt x="0" y="6537"/>
                      <a:pt x="0" y="14598"/>
                    </a:cubicBezTo>
                    <a:cubicBezTo>
                      <a:pt x="0" y="22647"/>
                      <a:pt x="6525" y="29183"/>
                      <a:pt x="14586" y="29183"/>
                    </a:cubicBezTo>
                    <a:cubicBezTo>
                      <a:pt x="22646" y="29183"/>
                      <a:pt x="29183" y="22647"/>
                      <a:pt x="29183" y="14598"/>
                    </a:cubicBezTo>
                    <a:cubicBezTo>
                      <a:pt x="29183" y="6537"/>
                      <a:pt x="22646" y="1"/>
                      <a:pt x="14586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 dirty="0">
                    <a:solidFill>
                      <a:srgbClr val="FFFFFF"/>
                    </a:solidFill>
                    <a:latin typeface="Fira Sans Extra Condensed Medium"/>
                    <a:sym typeface="Fira Sans Extra Condensed Medium"/>
                  </a:rPr>
                  <a:t>6%</a:t>
                </a:r>
                <a:endParaRPr sz="12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6" name="Google Shape;1232;p26">
              <a:extLst>
                <a:ext uri="{FF2B5EF4-FFF2-40B4-BE49-F238E27FC236}">
                  <a16:creationId xmlns:a16="http://schemas.microsoft.com/office/drawing/2014/main" id="{88EFD266-CDD2-3627-F18A-2CB155DB0AB2}"/>
                </a:ext>
              </a:extLst>
            </p:cNvPr>
            <p:cNvGrpSpPr/>
            <p:nvPr/>
          </p:nvGrpSpPr>
          <p:grpSpPr>
            <a:xfrm>
              <a:off x="2171199" y="2705786"/>
              <a:ext cx="4127604" cy="630232"/>
              <a:chOff x="3833488" y="1790343"/>
              <a:chExt cx="4127604" cy="630232"/>
            </a:xfrm>
          </p:grpSpPr>
          <p:sp>
            <p:nvSpPr>
              <p:cNvPr id="17" name="Google Shape;1233;p26">
                <a:extLst>
                  <a:ext uri="{FF2B5EF4-FFF2-40B4-BE49-F238E27FC236}">
                    <a16:creationId xmlns:a16="http://schemas.microsoft.com/office/drawing/2014/main" id="{844E2853-9247-FBF7-F3EB-981BD32E9FF5}"/>
                  </a:ext>
                </a:extLst>
              </p:cNvPr>
              <p:cNvSpPr/>
              <p:nvPr/>
            </p:nvSpPr>
            <p:spPr>
              <a:xfrm>
                <a:off x="3833488" y="1819113"/>
                <a:ext cx="601462" cy="601462"/>
              </a:xfrm>
              <a:custGeom>
                <a:avLst/>
                <a:gdLst/>
                <a:ahLst/>
                <a:cxnLst/>
                <a:rect l="l" t="t" r="r" b="b"/>
                <a:pathLst>
                  <a:path w="29183" h="29183" extrusionOk="0">
                    <a:moveTo>
                      <a:pt x="14586" y="1"/>
                    </a:moveTo>
                    <a:cubicBezTo>
                      <a:pt x="6525" y="1"/>
                      <a:pt x="1" y="6525"/>
                      <a:pt x="1" y="14586"/>
                    </a:cubicBezTo>
                    <a:cubicBezTo>
                      <a:pt x="1" y="22646"/>
                      <a:pt x="6525" y="29183"/>
                      <a:pt x="14586" y="29183"/>
                    </a:cubicBezTo>
                    <a:cubicBezTo>
                      <a:pt x="22647" y="29183"/>
                      <a:pt x="29183" y="22646"/>
                      <a:pt x="29183" y="14586"/>
                    </a:cubicBezTo>
                    <a:cubicBezTo>
                      <a:pt x="29183" y="6525"/>
                      <a:pt x="22647" y="1"/>
                      <a:pt x="14586" y="1"/>
                    </a:cubicBezTo>
                    <a:close/>
                  </a:path>
                </a:pathLst>
              </a:custGeom>
              <a:solidFill>
                <a:srgbClr val="FCBD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endParaRPr sz="2200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Google Shape;1236;p26">
                <a:extLst>
                  <a:ext uri="{FF2B5EF4-FFF2-40B4-BE49-F238E27FC236}">
                    <a16:creationId xmlns:a16="http://schemas.microsoft.com/office/drawing/2014/main" id="{335FB672-B14E-8422-E706-3BA84F7EC870}"/>
                  </a:ext>
                </a:extLst>
              </p:cNvPr>
              <p:cNvSpPr txBox="1"/>
              <p:nvPr/>
            </p:nvSpPr>
            <p:spPr>
              <a:xfrm>
                <a:off x="4607606" y="1790343"/>
                <a:ext cx="3353486" cy="4107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 dirty="0">
                    <a:solidFill>
                      <a:srgbClr val="434343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Orientación al objetivo que es motivo de seguimiento</a:t>
                </a:r>
                <a:endParaRPr sz="1400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19" name="Google Shape;1237;p26">
                <a:extLst>
                  <a:ext uri="{FF2B5EF4-FFF2-40B4-BE49-F238E27FC236}">
                    <a16:creationId xmlns:a16="http://schemas.microsoft.com/office/drawing/2014/main" id="{FC9E49EE-C41A-33C5-8D44-791C6FA01E8C}"/>
                  </a:ext>
                </a:extLst>
              </p:cNvPr>
              <p:cNvSpPr/>
              <p:nvPr/>
            </p:nvSpPr>
            <p:spPr>
              <a:xfrm>
                <a:off x="3865050" y="1850658"/>
                <a:ext cx="538353" cy="538372"/>
              </a:xfrm>
              <a:custGeom>
                <a:avLst/>
                <a:gdLst/>
                <a:ahLst/>
                <a:cxnLst/>
                <a:rect l="l" t="t" r="r" b="b"/>
                <a:pathLst>
                  <a:path w="29183" h="29184" extrusionOk="0">
                    <a:moveTo>
                      <a:pt x="14586" y="1"/>
                    </a:moveTo>
                    <a:cubicBezTo>
                      <a:pt x="6525" y="1"/>
                      <a:pt x="0" y="6537"/>
                      <a:pt x="0" y="14598"/>
                    </a:cubicBezTo>
                    <a:cubicBezTo>
                      <a:pt x="0" y="22647"/>
                      <a:pt x="6525" y="29183"/>
                      <a:pt x="14586" y="29183"/>
                    </a:cubicBezTo>
                    <a:cubicBezTo>
                      <a:pt x="22646" y="29183"/>
                      <a:pt x="29183" y="22647"/>
                      <a:pt x="29183" y="14598"/>
                    </a:cubicBezTo>
                    <a:cubicBezTo>
                      <a:pt x="29183" y="6537"/>
                      <a:pt x="22646" y="1"/>
                      <a:pt x="14586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 dirty="0">
                    <a:solidFill>
                      <a:srgbClr val="FFFFFF"/>
                    </a:solidFill>
                    <a:latin typeface="Fira Sans Extra Condensed Medium"/>
                    <a:sym typeface="Fira Sans Extra Condensed Medium"/>
                  </a:rPr>
                  <a:t>6%</a:t>
                </a:r>
                <a:endParaRPr sz="12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2" name="Google Shape;1238;p26">
              <a:extLst>
                <a:ext uri="{FF2B5EF4-FFF2-40B4-BE49-F238E27FC236}">
                  <a16:creationId xmlns:a16="http://schemas.microsoft.com/office/drawing/2014/main" id="{32590A62-B256-D68C-4A80-5CAA9F903A85}"/>
                </a:ext>
              </a:extLst>
            </p:cNvPr>
            <p:cNvGrpSpPr/>
            <p:nvPr/>
          </p:nvGrpSpPr>
          <p:grpSpPr>
            <a:xfrm>
              <a:off x="2436515" y="3509280"/>
              <a:ext cx="3659485" cy="618903"/>
              <a:chOff x="4082798" y="2530216"/>
              <a:chExt cx="3659485" cy="618903"/>
            </a:xfrm>
          </p:grpSpPr>
          <p:sp>
            <p:nvSpPr>
              <p:cNvPr id="23" name="Google Shape;1239;p26">
                <a:extLst>
                  <a:ext uri="{FF2B5EF4-FFF2-40B4-BE49-F238E27FC236}">
                    <a16:creationId xmlns:a16="http://schemas.microsoft.com/office/drawing/2014/main" id="{AD48AF8A-AB90-CC09-012E-A3F41893E80E}"/>
                  </a:ext>
                </a:extLst>
              </p:cNvPr>
              <p:cNvSpPr/>
              <p:nvPr/>
            </p:nvSpPr>
            <p:spPr>
              <a:xfrm>
                <a:off x="4082798" y="2530216"/>
                <a:ext cx="601462" cy="601462"/>
              </a:xfrm>
              <a:custGeom>
                <a:avLst/>
                <a:gdLst/>
                <a:ahLst/>
                <a:cxnLst/>
                <a:rect l="l" t="t" r="r" b="b"/>
                <a:pathLst>
                  <a:path w="29183" h="29183" extrusionOk="0">
                    <a:moveTo>
                      <a:pt x="14598" y="1"/>
                    </a:moveTo>
                    <a:cubicBezTo>
                      <a:pt x="6537" y="1"/>
                      <a:pt x="1" y="6525"/>
                      <a:pt x="1" y="14586"/>
                    </a:cubicBezTo>
                    <a:cubicBezTo>
                      <a:pt x="1" y="22646"/>
                      <a:pt x="6537" y="29183"/>
                      <a:pt x="14598" y="29183"/>
                    </a:cubicBezTo>
                    <a:cubicBezTo>
                      <a:pt x="22646" y="29183"/>
                      <a:pt x="29183" y="22646"/>
                      <a:pt x="29183" y="14586"/>
                    </a:cubicBezTo>
                    <a:cubicBezTo>
                      <a:pt x="29183" y="6525"/>
                      <a:pt x="22646" y="1"/>
                      <a:pt x="14598" y="1"/>
                    </a:cubicBezTo>
                    <a:close/>
                  </a:path>
                </a:pathLst>
              </a:custGeom>
              <a:solidFill>
                <a:srgbClr val="4949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endParaRPr sz="220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24" name="Google Shape;1240;p26">
                <a:extLst>
                  <a:ext uri="{FF2B5EF4-FFF2-40B4-BE49-F238E27FC236}">
                    <a16:creationId xmlns:a16="http://schemas.microsoft.com/office/drawing/2014/main" id="{28741569-1B4C-BF3C-32FB-2A2E3453E013}"/>
                  </a:ext>
                </a:extLst>
              </p:cNvPr>
              <p:cNvGrpSpPr/>
              <p:nvPr/>
            </p:nvGrpSpPr>
            <p:grpSpPr>
              <a:xfrm>
                <a:off x="4913383" y="2600569"/>
                <a:ext cx="2828900" cy="548550"/>
                <a:chOff x="4941131" y="3746100"/>
                <a:chExt cx="3492469" cy="548550"/>
              </a:xfrm>
            </p:grpSpPr>
            <p:sp>
              <p:nvSpPr>
                <p:cNvPr id="26" name="Google Shape;1241;p26">
                  <a:extLst>
                    <a:ext uri="{FF2B5EF4-FFF2-40B4-BE49-F238E27FC236}">
                      <a16:creationId xmlns:a16="http://schemas.microsoft.com/office/drawing/2014/main" id="{65FC0451-4BC8-6B79-7E4A-C9E94D256DDD}"/>
                    </a:ext>
                  </a:extLst>
                </p:cNvPr>
                <p:cNvSpPr txBox="1"/>
                <p:nvPr/>
              </p:nvSpPr>
              <p:spPr>
                <a:xfrm>
                  <a:off x="5222700" y="3928950"/>
                  <a:ext cx="3210900" cy="365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200" dirty="0">
                    <a:solidFill>
                      <a:srgbClr val="434343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  <p:sp>
              <p:nvSpPr>
                <p:cNvPr id="27" name="Google Shape;1242;p26">
                  <a:extLst>
                    <a:ext uri="{FF2B5EF4-FFF2-40B4-BE49-F238E27FC236}">
                      <a16:creationId xmlns:a16="http://schemas.microsoft.com/office/drawing/2014/main" id="{3D1B0087-6F8E-FBCE-49D4-56CBA48B2473}"/>
                    </a:ext>
                  </a:extLst>
                </p:cNvPr>
                <p:cNvSpPr txBox="1"/>
                <p:nvPr/>
              </p:nvSpPr>
              <p:spPr>
                <a:xfrm>
                  <a:off x="4941131" y="3746100"/>
                  <a:ext cx="3210900" cy="365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400" dirty="0">
                      <a:solidFill>
                        <a:srgbClr val="434343"/>
                      </a:solidFill>
                      <a:latin typeface="Fira Sans Extra Condensed Medium"/>
                      <a:ea typeface="Fira Sans Extra Condensed Medium"/>
                      <a:cs typeface="Fira Sans Extra Condensed Medium"/>
                      <a:sym typeface="Fira Sans Extra Condensed Medium"/>
                    </a:rPr>
                    <a:t>Describe el logro</a:t>
                  </a:r>
                  <a:endParaRPr sz="1400" dirty="0">
                    <a:solidFill>
                      <a:srgbClr val="434343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endParaRPr>
                </a:p>
              </p:txBody>
            </p:sp>
          </p:grpSp>
          <p:sp>
            <p:nvSpPr>
              <p:cNvPr id="25" name="Google Shape;1243;p26">
                <a:extLst>
                  <a:ext uri="{FF2B5EF4-FFF2-40B4-BE49-F238E27FC236}">
                    <a16:creationId xmlns:a16="http://schemas.microsoft.com/office/drawing/2014/main" id="{96FCB400-BBA9-1360-78C0-DBF93D5ADB7E}"/>
                  </a:ext>
                </a:extLst>
              </p:cNvPr>
              <p:cNvSpPr/>
              <p:nvPr/>
            </p:nvSpPr>
            <p:spPr>
              <a:xfrm>
                <a:off x="4114350" y="2567408"/>
                <a:ext cx="538353" cy="538372"/>
              </a:xfrm>
              <a:custGeom>
                <a:avLst/>
                <a:gdLst/>
                <a:ahLst/>
                <a:cxnLst/>
                <a:rect l="l" t="t" r="r" b="b"/>
                <a:pathLst>
                  <a:path w="29183" h="29184" extrusionOk="0">
                    <a:moveTo>
                      <a:pt x="14586" y="1"/>
                    </a:moveTo>
                    <a:cubicBezTo>
                      <a:pt x="6525" y="1"/>
                      <a:pt x="0" y="6537"/>
                      <a:pt x="0" y="14598"/>
                    </a:cubicBezTo>
                    <a:cubicBezTo>
                      <a:pt x="0" y="22647"/>
                      <a:pt x="6525" y="29183"/>
                      <a:pt x="14586" y="29183"/>
                    </a:cubicBezTo>
                    <a:cubicBezTo>
                      <a:pt x="22646" y="29183"/>
                      <a:pt x="29183" y="22647"/>
                      <a:pt x="29183" y="14598"/>
                    </a:cubicBezTo>
                    <a:cubicBezTo>
                      <a:pt x="29183" y="6537"/>
                      <a:pt x="22646" y="1"/>
                      <a:pt x="14586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 dirty="0">
                    <a:solidFill>
                      <a:srgbClr val="FFFFFF"/>
                    </a:solidFill>
                    <a:latin typeface="Fira Sans Extra Condensed Medium"/>
                    <a:sym typeface="Fira Sans Extra Condensed Medium"/>
                  </a:rPr>
                  <a:t>6%</a:t>
                </a:r>
                <a:endParaRPr sz="12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8" name="Google Shape;1226;p26">
              <a:extLst>
                <a:ext uri="{FF2B5EF4-FFF2-40B4-BE49-F238E27FC236}">
                  <a16:creationId xmlns:a16="http://schemas.microsoft.com/office/drawing/2014/main" id="{F4D22C6B-F57F-DC5C-4EFD-64371E539A86}"/>
                </a:ext>
              </a:extLst>
            </p:cNvPr>
            <p:cNvGrpSpPr/>
            <p:nvPr/>
          </p:nvGrpSpPr>
          <p:grpSpPr>
            <a:xfrm>
              <a:off x="2200358" y="4290517"/>
              <a:ext cx="4159548" cy="601462"/>
              <a:chOff x="3833488" y="3252612"/>
              <a:chExt cx="4159548" cy="601462"/>
            </a:xfrm>
          </p:grpSpPr>
          <p:sp>
            <p:nvSpPr>
              <p:cNvPr id="29" name="Google Shape;1227;p26">
                <a:extLst>
                  <a:ext uri="{FF2B5EF4-FFF2-40B4-BE49-F238E27FC236}">
                    <a16:creationId xmlns:a16="http://schemas.microsoft.com/office/drawing/2014/main" id="{8BFE1F8C-46BA-D8E9-E111-E4083E773923}"/>
                  </a:ext>
                </a:extLst>
              </p:cNvPr>
              <p:cNvSpPr/>
              <p:nvPr/>
            </p:nvSpPr>
            <p:spPr>
              <a:xfrm>
                <a:off x="3833488" y="3252612"/>
                <a:ext cx="601462" cy="601462"/>
              </a:xfrm>
              <a:custGeom>
                <a:avLst/>
                <a:gdLst/>
                <a:ahLst/>
                <a:cxnLst/>
                <a:rect l="l" t="t" r="r" b="b"/>
                <a:pathLst>
                  <a:path w="29183" h="29183" extrusionOk="0">
                    <a:moveTo>
                      <a:pt x="14586" y="1"/>
                    </a:moveTo>
                    <a:cubicBezTo>
                      <a:pt x="6525" y="1"/>
                      <a:pt x="1" y="6525"/>
                      <a:pt x="1" y="14586"/>
                    </a:cubicBezTo>
                    <a:cubicBezTo>
                      <a:pt x="1" y="22646"/>
                      <a:pt x="6525" y="29183"/>
                      <a:pt x="14586" y="29183"/>
                    </a:cubicBezTo>
                    <a:cubicBezTo>
                      <a:pt x="22647" y="29183"/>
                      <a:pt x="29183" y="22646"/>
                      <a:pt x="29183" y="14586"/>
                    </a:cubicBezTo>
                    <a:cubicBezTo>
                      <a:pt x="29183" y="6525"/>
                      <a:pt x="22647" y="1"/>
                      <a:pt x="14586" y="1"/>
                    </a:cubicBezTo>
                    <a:close/>
                  </a:path>
                </a:pathLst>
              </a:custGeom>
              <a:solidFill>
                <a:srgbClr val="69E7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endParaRPr sz="2200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Google Shape;1230;p26">
                <a:extLst>
                  <a:ext uri="{FF2B5EF4-FFF2-40B4-BE49-F238E27FC236}">
                    <a16:creationId xmlns:a16="http://schemas.microsoft.com/office/drawing/2014/main" id="{960B44D8-FF62-D9B9-A7B2-C6826E291CAB}"/>
                  </a:ext>
                </a:extLst>
              </p:cNvPr>
              <p:cNvSpPr txBox="1"/>
              <p:nvPr/>
            </p:nvSpPr>
            <p:spPr>
              <a:xfrm>
                <a:off x="4639550" y="3325401"/>
                <a:ext cx="3353486" cy="4107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 dirty="0">
                    <a:solidFill>
                      <a:srgbClr val="434343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Permite cuantificar el objetivo</a:t>
                </a:r>
                <a:endParaRPr sz="1400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31" name="Google Shape;1231;p26">
                <a:extLst>
                  <a:ext uri="{FF2B5EF4-FFF2-40B4-BE49-F238E27FC236}">
                    <a16:creationId xmlns:a16="http://schemas.microsoft.com/office/drawing/2014/main" id="{664301F5-0A6A-B614-82B9-389FCBB48839}"/>
                  </a:ext>
                </a:extLst>
              </p:cNvPr>
              <p:cNvSpPr/>
              <p:nvPr/>
            </p:nvSpPr>
            <p:spPr>
              <a:xfrm>
                <a:off x="3865050" y="3284163"/>
                <a:ext cx="538353" cy="538372"/>
              </a:xfrm>
              <a:custGeom>
                <a:avLst/>
                <a:gdLst/>
                <a:ahLst/>
                <a:cxnLst/>
                <a:rect l="l" t="t" r="r" b="b"/>
                <a:pathLst>
                  <a:path w="29183" h="29184" extrusionOk="0">
                    <a:moveTo>
                      <a:pt x="14586" y="1"/>
                    </a:moveTo>
                    <a:cubicBezTo>
                      <a:pt x="6525" y="1"/>
                      <a:pt x="0" y="6537"/>
                      <a:pt x="0" y="14598"/>
                    </a:cubicBezTo>
                    <a:cubicBezTo>
                      <a:pt x="0" y="22647"/>
                      <a:pt x="6525" y="29183"/>
                      <a:pt x="14586" y="29183"/>
                    </a:cubicBezTo>
                    <a:cubicBezTo>
                      <a:pt x="22646" y="29183"/>
                      <a:pt x="29183" y="22647"/>
                      <a:pt x="29183" y="14598"/>
                    </a:cubicBezTo>
                    <a:cubicBezTo>
                      <a:pt x="29183" y="6537"/>
                      <a:pt x="22646" y="1"/>
                      <a:pt x="14586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 dirty="0">
                    <a:solidFill>
                      <a:srgbClr val="FFFFFF"/>
                    </a:solidFill>
                    <a:latin typeface="Fira Sans Extra Condensed Medium"/>
                    <a:sym typeface="Fira Sans Extra Condensed Medium"/>
                  </a:rPr>
                  <a:t>6%</a:t>
                </a:r>
                <a:endParaRPr sz="12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34" name="Google Shape;1220;p26">
              <a:extLst>
                <a:ext uri="{FF2B5EF4-FFF2-40B4-BE49-F238E27FC236}">
                  <a16:creationId xmlns:a16="http://schemas.microsoft.com/office/drawing/2014/main" id="{62F932D7-CC94-A716-36AB-4C06E827124C}"/>
                </a:ext>
              </a:extLst>
            </p:cNvPr>
            <p:cNvGrpSpPr/>
            <p:nvPr/>
          </p:nvGrpSpPr>
          <p:grpSpPr>
            <a:xfrm>
              <a:off x="1639728" y="4955177"/>
              <a:ext cx="4456272" cy="601462"/>
              <a:chOff x="3287528" y="3867284"/>
              <a:chExt cx="4456272" cy="601462"/>
            </a:xfrm>
          </p:grpSpPr>
          <p:sp>
            <p:nvSpPr>
              <p:cNvPr id="35" name="Google Shape;1221;p26">
                <a:extLst>
                  <a:ext uri="{FF2B5EF4-FFF2-40B4-BE49-F238E27FC236}">
                    <a16:creationId xmlns:a16="http://schemas.microsoft.com/office/drawing/2014/main" id="{2E66574D-46CD-DF74-6EDA-D3D4B85F557F}"/>
                  </a:ext>
                </a:extLst>
              </p:cNvPr>
              <p:cNvSpPr/>
              <p:nvPr/>
            </p:nvSpPr>
            <p:spPr>
              <a:xfrm>
                <a:off x="3287528" y="3867284"/>
                <a:ext cx="601462" cy="601462"/>
              </a:xfrm>
              <a:custGeom>
                <a:avLst/>
                <a:gdLst/>
                <a:ahLst/>
                <a:cxnLst/>
                <a:rect l="l" t="t" r="r" b="b"/>
                <a:pathLst>
                  <a:path w="29183" h="29183" extrusionOk="0">
                    <a:moveTo>
                      <a:pt x="14586" y="1"/>
                    </a:moveTo>
                    <a:cubicBezTo>
                      <a:pt x="6525" y="1"/>
                      <a:pt x="0" y="6537"/>
                      <a:pt x="0" y="14598"/>
                    </a:cubicBezTo>
                    <a:cubicBezTo>
                      <a:pt x="0" y="22646"/>
                      <a:pt x="6525" y="29183"/>
                      <a:pt x="14586" y="29183"/>
                    </a:cubicBezTo>
                    <a:cubicBezTo>
                      <a:pt x="22646" y="29183"/>
                      <a:pt x="29183" y="22646"/>
                      <a:pt x="29183" y="14598"/>
                    </a:cubicBezTo>
                    <a:cubicBezTo>
                      <a:pt x="29183" y="6537"/>
                      <a:pt x="22646" y="1"/>
                      <a:pt x="14586" y="1"/>
                    </a:cubicBezTo>
                    <a:close/>
                  </a:path>
                </a:pathLst>
              </a:custGeom>
              <a:solidFill>
                <a:srgbClr val="5EB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endParaRPr sz="2200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Google Shape;1224;p26">
                <a:extLst>
                  <a:ext uri="{FF2B5EF4-FFF2-40B4-BE49-F238E27FC236}">
                    <a16:creationId xmlns:a16="http://schemas.microsoft.com/office/drawing/2014/main" id="{7FECFD1F-E5AD-C808-1DA5-EADD89F1E80D}"/>
                  </a:ext>
                </a:extLst>
              </p:cNvPr>
              <p:cNvSpPr txBox="1"/>
              <p:nvPr/>
            </p:nvSpPr>
            <p:spPr>
              <a:xfrm>
                <a:off x="4148889" y="4104173"/>
                <a:ext cx="3594911" cy="3387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 dirty="0">
                    <a:solidFill>
                      <a:srgbClr val="434343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Refleja un dato que contribuye a la mejora</a:t>
                </a:r>
                <a:endParaRPr sz="1400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37" name="Google Shape;1225;p26">
                <a:extLst>
                  <a:ext uri="{FF2B5EF4-FFF2-40B4-BE49-F238E27FC236}">
                    <a16:creationId xmlns:a16="http://schemas.microsoft.com/office/drawing/2014/main" id="{1FB0C74C-5061-DC85-0367-BD6E772E2433}"/>
                  </a:ext>
                </a:extLst>
              </p:cNvPr>
              <p:cNvSpPr/>
              <p:nvPr/>
            </p:nvSpPr>
            <p:spPr>
              <a:xfrm>
                <a:off x="3319075" y="3898538"/>
                <a:ext cx="538353" cy="538372"/>
              </a:xfrm>
              <a:custGeom>
                <a:avLst/>
                <a:gdLst/>
                <a:ahLst/>
                <a:cxnLst/>
                <a:rect l="l" t="t" r="r" b="b"/>
                <a:pathLst>
                  <a:path w="29183" h="29184" extrusionOk="0">
                    <a:moveTo>
                      <a:pt x="14586" y="1"/>
                    </a:moveTo>
                    <a:cubicBezTo>
                      <a:pt x="6525" y="1"/>
                      <a:pt x="0" y="6537"/>
                      <a:pt x="0" y="14598"/>
                    </a:cubicBezTo>
                    <a:cubicBezTo>
                      <a:pt x="0" y="22647"/>
                      <a:pt x="6525" y="29183"/>
                      <a:pt x="14586" y="29183"/>
                    </a:cubicBezTo>
                    <a:cubicBezTo>
                      <a:pt x="22646" y="29183"/>
                      <a:pt x="29183" y="22647"/>
                      <a:pt x="29183" y="14598"/>
                    </a:cubicBezTo>
                    <a:cubicBezTo>
                      <a:pt x="29183" y="6537"/>
                      <a:pt x="22646" y="1"/>
                      <a:pt x="14586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 dirty="0">
                    <a:solidFill>
                      <a:srgbClr val="FFFFFF"/>
                    </a:solidFill>
                    <a:latin typeface="Fira Sans Extra Condensed Medium"/>
                    <a:sym typeface="Fira Sans Extra Condensed Medium"/>
                  </a:rPr>
                  <a:t>6%</a:t>
                </a:r>
                <a:endParaRPr sz="1200" dirty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3637891E-83D6-05ED-DA57-1F57B9434CD5}"/>
              </a:ext>
            </a:extLst>
          </p:cNvPr>
          <p:cNvSpPr/>
          <p:nvPr/>
        </p:nvSpPr>
        <p:spPr>
          <a:xfrm>
            <a:off x="-265319" y="61204"/>
            <a:ext cx="6071183" cy="410788"/>
          </a:xfrm>
          <a:prstGeom prst="roundRect">
            <a:avLst/>
          </a:prstGeom>
          <a:solidFill>
            <a:srgbClr val="2764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/>
              <a:t>Calidad de los indicadores</a:t>
            </a:r>
            <a:endParaRPr sz="2800" b="1" dirty="0"/>
          </a:p>
        </p:txBody>
      </p:sp>
      <p:grpSp>
        <p:nvGrpSpPr>
          <p:cNvPr id="41" name="Grupo 40">
            <a:extLst>
              <a:ext uri="{FF2B5EF4-FFF2-40B4-BE49-F238E27FC236}">
                <a16:creationId xmlns:a16="http://schemas.microsoft.com/office/drawing/2014/main" id="{A6BFFB79-E2A0-7ABA-DDA7-7E664B3D6A1C}"/>
              </a:ext>
            </a:extLst>
          </p:cNvPr>
          <p:cNvGrpSpPr/>
          <p:nvPr/>
        </p:nvGrpSpPr>
        <p:grpSpPr>
          <a:xfrm>
            <a:off x="5764394" y="832952"/>
            <a:ext cx="5809828" cy="2473652"/>
            <a:chOff x="-253302" y="2181120"/>
            <a:chExt cx="6521292" cy="3093425"/>
          </a:xfrm>
        </p:grpSpPr>
        <p:grpSp>
          <p:nvGrpSpPr>
            <p:cNvPr id="42" name="Google Shape;1208;p26">
              <a:extLst>
                <a:ext uri="{FF2B5EF4-FFF2-40B4-BE49-F238E27FC236}">
                  <a16:creationId xmlns:a16="http://schemas.microsoft.com/office/drawing/2014/main" id="{AF7397CC-E5C0-5793-A538-C249F4B9D077}"/>
                </a:ext>
              </a:extLst>
            </p:cNvPr>
            <p:cNvGrpSpPr/>
            <p:nvPr/>
          </p:nvGrpSpPr>
          <p:grpSpPr>
            <a:xfrm>
              <a:off x="-253302" y="2307545"/>
              <a:ext cx="2967000" cy="2967000"/>
              <a:chOff x="1436600" y="1347425"/>
              <a:chExt cx="2967000" cy="2967000"/>
            </a:xfrm>
          </p:grpSpPr>
          <p:sp>
            <p:nvSpPr>
              <p:cNvPr id="65" name="Google Shape;1209;p26">
                <a:extLst>
                  <a:ext uri="{FF2B5EF4-FFF2-40B4-BE49-F238E27FC236}">
                    <a16:creationId xmlns:a16="http://schemas.microsoft.com/office/drawing/2014/main" id="{5A60F7E5-6520-9392-01BF-DE147D524412}"/>
                  </a:ext>
                </a:extLst>
              </p:cNvPr>
              <p:cNvSpPr/>
              <p:nvPr/>
            </p:nvSpPr>
            <p:spPr>
              <a:xfrm>
                <a:off x="1436600" y="1347425"/>
                <a:ext cx="2967000" cy="2967000"/>
              </a:xfrm>
              <a:prstGeom prst="arc">
                <a:avLst>
                  <a:gd name="adj1" fmla="val 17813811"/>
                  <a:gd name="adj2" fmla="val 3845812"/>
                </a:avLst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211;p26">
                <a:extLst>
                  <a:ext uri="{FF2B5EF4-FFF2-40B4-BE49-F238E27FC236}">
                    <a16:creationId xmlns:a16="http://schemas.microsoft.com/office/drawing/2014/main" id="{4838269A-0C24-7CF5-9ADC-FCFEF3588CE6}"/>
                  </a:ext>
                </a:extLst>
              </p:cNvPr>
              <p:cNvSpPr/>
              <p:nvPr/>
            </p:nvSpPr>
            <p:spPr>
              <a:xfrm>
                <a:off x="2336429" y="2108478"/>
                <a:ext cx="1299815" cy="1002627"/>
              </a:xfrm>
              <a:custGeom>
                <a:avLst/>
                <a:gdLst/>
                <a:ahLst/>
                <a:cxnLst/>
                <a:rect l="l" t="t" r="r" b="b"/>
                <a:pathLst>
                  <a:path w="29183" h="29184" extrusionOk="0">
                    <a:moveTo>
                      <a:pt x="14586" y="1"/>
                    </a:moveTo>
                    <a:cubicBezTo>
                      <a:pt x="6525" y="1"/>
                      <a:pt x="0" y="6537"/>
                      <a:pt x="0" y="14598"/>
                    </a:cubicBezTo>
                    <a:cubicBezTo>
                      <a:pt x="0" y="22647"/>
                      <a:pt x="6525" y="29183"/>
                      <a:pt x="14586" y="29183"/>
                    </a:cubicBezTo>
                    <a:cubicBezTo>
                      <a:pt x="22646" y="29183"/>
                      <a:pt x="29183" y="22647"/>
                      <a:pt x="29183" y="14598"/>
                    </a:cubicBezTo>
                    <a:cubicBezTo>
                      <a:pt x="29183" y="6537"/>
                      <a:pt x="22646" y="1"/>
                      <a:pt x="14586" y="1"/>
                    </a:cubicBezTo>
                    <a:close/>
                  </a:path>
                </a:pathLst>
              </a:custGeom>
              <a:noFill/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365750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 b="1" dirty="0">
                    <a:solidFill>
                      <a:schemeClr val="bg1"/>
                    </a:solidFill>
                    <a:latin typeface="Fira Sans Extra Condensed Medium"/>
                    <a:sym typeface="Fira Sans Extra Condensed Medium"/>
                  </a:rPr>
                  <a:t>Claridad</a:t>
                </a: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 b="1" dirty="0">
                    <a:solidFill>
                      <a:schemeClr val="bg1"/>
                    </a:solidFill>
                    <a:latin typeface="Fira Sans Extra Condensed Medium"/>
                    <a:sym typeface="Fira Sans Extra Condensed Medium"/>
                  </a:rPr>
                  <a:t>20%</a:t>
                </a:r>
                <a:endParaRPr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3" name="Google Shape;1214;p26">
              <a:extLst>
                <a:ext uri="{FF2B5EF4-FFF2-40B4-BE49-F238E27FC236}">
                  <a16:creationId xmlns:a16="http://schemas.microsoft.com/office/drawing/2014/main" id="{D33A92EE-781E-11BB-B0C0-8FC566E2074B}"/>
                </a:ext>
              </a:extLst>
            </p:cNvPr>
            <p:cNvGrpSpPr/>
            <p:nvPr/>
          </p:nvGrpSpPr>
          <p:grpSpPr>
            <a:xfrm>
              <a:off x="1748241" y="2181120"/>
              <a:ext cx="3922625" cy="601482"/>
              <a:chOff x="3365561" y="1321612"/>
              <a:chExt cx="3922625" cy="601482"/>
            </a:xfrm>
          </p:grpSpPr>
          <p:sp>
            <p:nvSpPr>
              <p:cNvPr id="62" name="Google Shape;1215;p26">
                <a:extLst>
                  <a:ext uri="{FF2B5EF4-FFF2-40B4-BE49-F238E27FC236}">
                    <a16:creationId xmlns:a16="http://schemas.microsoft.com/office/drawing/2014/main" id="{536A8F37-5D5A-4D5F-F6AB-41B828CBDD16}"/>
                  </a:ext>
                </a:extLst>
              </p:cNvPr>
              <p:cNvSpPr/>
              <p:nvPr/>
            </p:nvSpPr>
            <p:spPr>
              <a:xfrm>
                <a:off x="3365561" y="1321612"/>
                <a:ext cx="601462" cy="601482"/>
              </a:xfrm>
              <a:custGeom>
                <a:avLst/>
                <a:gdLst/>
                <a:ahLst/>
                <a:cxnLst/>
                <a:rect l="l" t="t" r="r" b="b"/>
                <a:pathLst>
                  <a:path w="29183" h="29184" extrusionOk="0">
                    <a:moveTo>
                      <a:pt x="14586" y="1"/>
                    </a:moveTo>
                    <a:cubicBezTo>
                      <a:pt x="6525" y="1"/>
                      <a:pt x="0" y="6537"/>
                      <a:pt x="0" y="14598"/>
                    </a:cubicBezTo>
                    <a:cubicBezTo>
                      <a:pt x="0" y="22647"/>
                      <a:pt x="6525" y="29183"/>
                      <a:pt x="14586" y="29183"/>
                    </a:cubicBezTo>
                    <a:cubicBezTo>
                      <a:pt x="22646" y="29183"/>
                      <a:pt x="29183" y="22647"/>
                      <a:pt x="29183" y="14598"/>
                    </a:cubicBezTo>
                    <a:cubicBezTo>
                      <a:pt x="29183" y="6537"/>
                      <a:pt x="22646" y="1"/>
                      <a:pt x="14586" y="1"/>
                    </a:cubicBezTo>
                    <a:close/>
                  </a:path>
                </a:pathLst>
              </a:custGeom>
              <a:solidFill>
                <a:srgbClr val="EC3A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endParaRPr sz="220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Google Shape;1218;p26">
                <a:extLst>
                  <a:ext uri="{FF2B5EF4-FFF2-40B4-BE49-F238E27FC236}">
                    <a16:creationId xmlns:a16="http://schemas.microsoft.com/office/drawing/2014/main" id="{0071B15E-DEEF-EEBB-7FCB-F4B61EC7FFD5}"/>
                  </a:ext>
                </a:extLst>
              </p:cNvPr>
              <p:cNvSpPr txBox="1"/>
              <p:nvPr/>
            </p:nvSpPr>
            <p:spPr>
              <a:xfrm>
                <a:off x="4027750" y="1322880"/>
                <a:ext cx="3260436" cy="4107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 dirty="0">
                    <a:solidFill>
                      <a:srgbClr val="434343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En el nivel de referencia  y/o  el numerador</a:t>
                </a:r>
                <a:endParaRPr sz="1400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64" name="Google Shape;1219;p26">
                <a:extLst>
                  <a:ext uri="{FF2B5EF4-FFF2-40B4-BE49-F238E27FC236}">
                    <a16:creationId xmlns:a16="http://schemas.microsoft.com/office/drawing/2014/main" id="{311F5DF3-5F56-840E-20B4-10E097CC9913}"/>
                  </a:ext>
                </a:extLst>
              </p:cNvPr>
              <p:cNvSpPr/>
              <p:nvPr/>
            </p:nvSpPr>
            <p:spPr>
              <a:xfrm>
                <a:off x="3397116" y="1347331"/>
                <a:ext cx="538353" cy="538372"/>
              </a:xfrm>
              <a:custGeom>
                <a:avLst/>
                <a:gdLst/>
                <a:ahLst/>
                <a:cxnLst/>
                <a:rect l="l" t="t" r="r" b="b"/>
                <a:pathLst>
                  <a:path w="29183" h="29184" extrusionOk="0">
                    <a:moveTo>
                      <a:pt x="14586" y="1"/>
                    </a:moveTo>
                    <a:cubicBezTo>
                      <a:pt x="6525" y="1"/>
                      <a:pt x="0" y="6537"/>
                      <a:pt x="0" y="14598"/>
                    </a:cubicBezTo>
                    <a:cubicBezTo>
                      <a:pt x="0" y="22647"/>
                      <a:pt x="6525" y="29183"/>
                      <a:pt x="14586" y="29183"/>
                    </a:cubicBezTo>
                    <a:cubicBezTo>
                      <a:pt x="22646" y="29183"/>
                      <a:pt x="29183" y="22647"/>
                      <a:pt x="29183" y="14598"/>
                    </a:cubicBezTo>
                    <a:cubicBezTo>
                      <a:pt x="29183" y="6537"/>
                      <a:pt x="22646" y="1"/>
                      <a:pt x="14586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600" dirty="0">
                    <a:solidFill>
                      <a:srgbClr val="FFFFFF"/>
                    </a:solidFill>
                    <a:latin typeface="Fira Sans Extra Condensed Medium"/>
                    <a:sym typeface="Fira Sans Extra Condensed Medium"/>
                  </a:rPr>
                  <a:t>6%</a:t>
                </a:r>
                <a:endParaRPr sz="16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4" name="Google Shape;1232;p26">
              <a:extLst>
                <a:ext uri="{FF2B5EF4-FFF2-40B4-BE49-F238E27FC236}">
                  <a16:creationId xmlns:a16="http://schemas.microsoft.com/office/drawing/2014/main" id="{F19E4E89-71F9-ACE2-3FB0-50FF100A6CBC}"/>
                </a:ext>
              </a:extLst>
            </p:cNvPr>
            <p:cNvGrpSpPr/>
            <p:nvPr/>
          </p:nvGrpSpPr>
          <p:grpSpPr>
            <a:xfrm>
              <a:off x="2297813" y="2951938"/>
              <a:ext cx="3970177" cy="601462"/>
              <a:chOff x="3960102" y="2036495"/>
              <a:chExt cx="3970177" cy="601462"/>
            </a:xfrm>
          </p:grpSpPr>
          <p:sp>
            <p:nvSpPr>
              <p:cNvPr id="59" name="Google Shape;1233;p26">
                <a:extLst>
                  <a:ext uri="{FF2B5EF4-FFF2-40B4-BE49-F238E27FC236}">
                    <a16:creationId xmlns:a16="http://schemas.microsoft.com/office/drawing/2014/main" id="{8F04C22D-91AF-B7B2-E9B1-9854CE147C80}"/>
                  </a:ext>
                </a:extLst>
              </p:cNvPr>
              <p:cNvSpPr/>
              <p:nvPr/>
            </p:nvSpPr>
            <p:spPr>
              <a:xfrm>
                <a:off x="3960102" y="2036495"/>
                <a:ext cx="601462" cy="601462"/>
              </a:xfrm>
              <a:custGeom>
                <a:avLst/>
                <a:gdLst/>
                <a:ahLst/>
                <a:cxnLst/>
                <a:rect l="l" t="t" r="r" b="b"/>
                <a:pathLst>
                  <a:path w="29183" h="29183" extrusionOk="0">
                    <a:moveTo>
                      <a:pt x="14586" y="1"/>
                    </a:moveTo>
                    <a:cubicBezTo>
                      <a:pt x="6525" y="1"/>
                      <a:pt x="1" y="6525"/>
                      <a:pt x="1" y="14586"/>
                    </a:cubicBezTo>
                    <a:cubicBezTo>
                      <a:pt x="1" y="22646"/>
                      <a:pt x="6525" y="29183"/>
                      <a:pt x="14586" y="29183"/>
                    </a:cubicBezTo>
                    <a:cubicBezTo>
                      <a:pt x="22647" y="29183"/>
                      <a:pt x="29183" y="22646"/>
                      <a:pt x="29183" y="14586"/>
                    </a:cubicBezTo>
                    <a:cubicBezTo>
                      <a:pt x="29183" y="6525"/>
                      <a:pt x="22647" y="1"/>
                      <a:pt x="14586" y="1"/>
                    </a:cubicBezTo>
                    <a:close/>
                  </a:path>
                </a:pathLst>
              </a:custGeom>
              <a:solidFill>
                <a:srgbClr val="FCBD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endParaRPr sz="2200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Google Shape;1236;p26">
                <a:extLst>
                  <a:ext uri="{FF2B5EF4-FFF2-40B4-BE49-F238E27FC236}">
                    <a16:creationId xmlns:a16="http://schemas.microsoft.com/office/drawing/2014/main" id="{5F86AAA9-A1AD-60AA-2107-69A1CE1BEEC8}"/>
                  </a:ext>
                </a:extLst>
              </p:cNvPr>
              <p:cNvSpPr txBox="1"/>
              <p:nvPr/>
            </p:nvSpPr>
            <p:spPr>
              <a:xfrm>
                <a:off x="4576793" y="2036495"/>
                <a:ext cx="3353486" cy="4107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 dirty="0">
                    <a:solidFill>
                      <a:srgbClr val="434343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Nombre acorde con  lo que mide</a:t>
                </a:r>
                <a:endParaRPr sz="1400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61" name="Google Shape;1237;p26">
                <a:extLst>
                  <a:ext uri="{FF2B5EF4-FFF2-40B4-BE49-F238E27FC236}">
                    <a16:creationId xmlns:a16="http://schemas.microsoft.com/office/drawing/2014/main" id="{D593A1C3-1514-708D-5136-B50F6E19585D}"/>
                  </a:ext>
                </a:extLst>
              </p:cNvPr>
              <p:cNvSpPr/>
              <p:nvPr/>
            </p:nvSpPr>
            <p:spPr>
              <a:xfrm>
                <a:off x="3977168" y="2053212"/>
                <a:ext cx="538353" cy="538372"/>
              </a:xfrm>
              <a:custGeom>
                <a:avLst/>
                <a:gdLst/>
                <a:ahLst/>
                <a:cxnLst/>
                <a:rect l="l" t="t" r="r" b="b"/>
                <a:pathLst>
                  <a:path w="29183" h="29184" extrusionOk="0">
                    <a:moveTo>
                      <a:pt x="14586" y="1"/>
                    </a:moveTo>
                    <a:cubicBezTo>
                      <a:pt x="6525" y="1"/>
                      <a:pt x="0" y="6537"/>
                      <a:pt x="0" y="14598"/>
                    </a:cubicBezTo>
                    <a:cubicBezTo>
                      <a:pt x="0" y="22647"/>
                      <a:pt x="6525" y="29183"/>
                      <a:pt x="14586" y="29183"/>
                    </a:cubicBezTo>
                    <a:cubicBezTo>
                      <a:pt x="22646" y="29183"/>
                      <a:pt x="29183" y="22647"/>
                      <a:pt x="29183" y="14598"/>
                    </a:cubicBezTo>
                    <a:cubicBezTo>
                      <a:pt x="29183" y="6537"/>
                      <a:pt x="22646" y="1"/>
                      <a:pt x="14586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600" dirty="0">
                    <a:solidFill>
                      <a:srgbClr val="FFFFFF"/>
                    </a:solidFill>
                    <a:latin typeface="Fira Sans Extra Condensed Medium"/>
                    <a:sym typeface="Fira Sans Extra Condensed Medium"/>
                  </a:rPr>
                  <a:t>6%</a:t>
                </a:r>
                <a:endParaRPr sz="16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5" name="Google Shape;1238;p26">
              <a:extLst>
                <a:ext uri="{FF2B5EF4-FFF2-40B4-BE49-F238E27FC236}">
                  <a16:creationId xmlns:a16="http://schemas.microsoft.com/office/drawing/2014/main" id="{D03D6377-C436-BA17-545C-E3B41B70E73C}"/>
                </a:ext>
              </a:extLst>
            </p:cNvPr>
            <p:cNvGrpSpPr/>
            <p:nvPr/>
          </p:nvGrpSpPr>
          <p:grpSpPr>
            <a:xfrm>
              <a:off x="2340810" y="3781817"/>
              <a:ext cx="3330056" cy="601462"/>
              <a:chOff x="3987093" y="2802753"/>
              <a:chExt cx="3330056" cy="601462"/>
            </a:xfrm>
          </p:grpSpPr>
          <p:sp>
            <p:nvSpPr>
              <p:cNvPr id="54" name="Google Shape;1239;p26">
                <a:extLst>
                  <a:ext uri="{FF2B5EF4-FFF2-40B4-BE49-F238E27FC236}">
                    <a16:creationId xmlns:a16="http://schemas.microsoft.com/office/drawing/2014/main" id="{540181DB-EE3F-0A3C-0687-2E5673FF77CD}"/>
                  </a:ext>
                </a:extLst>
              </p:cNvPr>
              <p:cNvSpPr/>
              <p:nvPr/>
            </p:nvSpPr>
            <p:spPr>
              <a:xfrm>
                <a:off x="3987093" y="2802753"/>
                <a:ext cx="601462" cy="601462"/>
              </a:xfrm>
              <a:custGeom>
                <a:avLst/>
                <a:gdLst/>
                <a:ahLst/>
                <a:cxnLst/>
                <a:rect l="l" t="t" r="r" b="b"/>
                <a:pathLst>
                  <a:path w="29183" h="29183" extrusionOk="0">
                    <a:moveTo>
                      <a:pt x="14598" y="1"/>
                    </a:moveTo>
                    <a:cubicBezTo>
                      <a:pt x="6537" y="1"/>
                      <a:pt x="1" y="6525"/>
                      <a:pt x="1" y="14586"/>
                    </a:cubicBezTo>
                    <a:cubicBezTo>
                      <a:pt x="1" y="22646"/>
                      <a:pt x="6537" y="29183"/>
                      <a:pt x="14598" y="29183"/>
                    </a:cubicBezTo>
                    <a:cubicBezTo>
                      <a:pt x="22646" y="29183"/>
                      <a:pt x="29183" y="22646"/>
                      <a:pt x="29183" y="14586"/>
                    </a:cubicBezTo>
                    <a:cubicBezTo>
                      <a:pt x="29183" y="6525"/>
                      <a:pt x="22646" y="1"/>
                      <a:pt x="14598" y="1"/>
                    </a:cubicBezTo>
                    <a:close/>
                  </a:path>
                </a:pathLst>
              </a:custGeom>
              <a:solidFill>
                <a:srgbClr val="4949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endParaRPr sz="2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Google Shape;1242;p26">
                <a:extLst>
                  <a:ext uri="{FF2B5EF4-FFF2-40B4-BE49-F238E27FC236}">
                    <a16:creationId xmlns:a16="http://schemas.microsoft.com/office/drawing/2014/main" id="{AAD72963-F35D-660A-7534-DFF33BE7F973}"/>
                  </a:ext>
                </a:extLst>
              </p:cNvPr>
              <p:cNvSpPr txBox="1"/>
              <p:nvPr/>
            </p:nvSpPr>
            <p:spPr>
              <a:xfrm>
                <a:off x="4716320" y="2945753"/>
                <a:ext cx="2600829" cy="36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 dirty="0">
                    <a:solidFill>
                      <a:srgbClr val="434343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Al leerlo se sabe su orientación</a:t>
                </a:r>
                <a:endParaRPr sz="1400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56" name="Google Shape;1243;p26">
                <a:extLst>
                  <a:ext uri="{FF2B5EF4-FFF2-40B4-BE49-F238E27FC236}">
                    <a16:creationId xmlns:a16="http://schemas.microsoft.com/office/drawing/2014/main" id="{B5F919EF-E7D2-5D40-0C05-D8DAB72DDA96}"/>
                  </a:ext>
                </a:extLst>
              </p:cNvPr>
              <p:cNvSpPr/>
              <p:nvPr/>
            </p:nvSpPr>
            <p:spPr>
              <a:xfrm>
                <a:off x="4022434" y="2830581"/>
                <a:ext cx="538353" cy="538372"/>
              </a:xfrm>
              <a:custGeom>
                <a:avLst/>
                <a:gdLst/>
                <a:ahLst/>
                <a:cxnLst/>
                <a:rect l="l" t="t" r="r" b="b"/>
                <a:pathLst>
                  <a:path w="29183" h="29184" extrusionOk="0">
                    <a:moveTo>
                      <a:pt x="14586" y="1"/>
                    </a:moveTo>
                    <a:cubicBezTo>
                      <a:pt x="6525" y="1"/>
                      <a:pt x="0" y="6537"/>
                      <a:pt x="0" y="14598"/>
                    </a:cubicBezTo>
                    <a:cubicBezTo>
                      <a:pt x="0" y="22647"/>
                      <a:pt x="6525" y="29183"/>
                      <a:pt x="14586" y="29183"/>
                    </a:cubicBezTo>
                    <a:cubicBezTo>
                      <a:pt x="22646" y="29183"/>
                      <a:pt x="29183" y="22647"/>
                      <a:pt x="29183" y="14598"/>
                    </a:cubicBezTo>
                    <a:cubicBezTo>
                      <a:pt x="29183" y="6537"/>
                      <a:pt x="22646" y="1"/>
                      <a:pt x="14586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dirty="0">
                    <a:solidFill>
                      <a:srgbClr val="FFFFFF"/>
                    </a:solidFill>
                    <a:latin typeface="Fira Sans Extra Condensed Medium"/>
                    <a:sym typeface="Fira Sans Extra Condensed Medium"/>
                  </a:rPr>
                  <a:t>6%</a:t>
                </a:r>
                <a:endParaRPr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6" name="Google Shape;1226;p26">
              <a:extLst>
                <a:ext uri="{FF2B5EF4-FFF2-40B4-BE49-F238E27FC236}">
                  <a16:creationId xmlns:a16="http://schemas.microsoft.com/office/drawing/2014/main" id="{FE278C16-757A-96B7-47AC-206C80DC76CB}"/>
                </a:ext>
              </a:extLst>
            </p:cNvPr>
            <p:cNvGrpSpPr/>
            <p:nvPr/>
          </p:nvGrpSpPr>
          <p:grpSpPr>
            <a:xfrm>
              <a:off x="1799733" y="4622892"/>
              <a:ext cx="3954947" cy="601462"/>
              <a:chOff x="3432863" y="3584987"/>
              <a:chExt cx="3954947" cy="601462"/>
            </a:xfrm>
          </p:grpSpPr>
          <p:sp>
            <p:nvSpPr>
              <p:cNvPr id="51" name="Google Shape;1227;p26">
                <a:extLst>
                  <a:ext uri="{FF2B5EF4-FFF2-40B4-BE49-F238E27FC236}">
                    <a16:creationId xmlns:a16="http://schemas.microsoft.com/office/drawing/2014/main" id="{4E7A1433-9B2B-6E34-76DA-F1184D43621C}"/>
                  </a:ext>
                </a:extLst>
              </p:cNvPr>
              <p:cNvSpPr/>
              <p:nvPr/>
            </p:nvSpPr>
            <p:spPr>
              <a:xfrm>
                <a:off x="3432863" y="3584987"/>
                <a:ext cx="601462" cy="601462"/>
              </a:xfrm>
              <a:custGeom>
                <a:avLst/>
                <a:gdLst/>
                <a:ahLst/>
                <a:cxnLst/>
                <a:rect l="l" t="t" r="r" b="b"/>
                <a:pathLst>
                  <a:path w="29183" h="29183" extrusionOk="0">
                    <a:moveTo>
                      <a:pt x="14586" y="1"/>
                    </a:moveTo>
                    <a:cubicBezTo>
                      <a:pt x="6525" y="1"/>
                      <a:pt x="1" y="6525"/>
                      <a:pt x="1" y="14586"/>
                    </a:cubicBezTo>
                    <a:cubicBezTo>
                      <a:pt x="1" y="22646"/>
                      <a:pt x="6525" y="29183"/>
                      <a:pt x="14586" y="29183"/>
                    </a:cubicBezTo>
                    <a:cubicBezTo>
                      <a:pt x="22647" y="29183"/>
                      <a:pt x="29183" y="22646"/>
                      <a:pt x="29183" y="14586"/>
                    </a:cubicBezTo>
                    <a:cubicBezTo>
                      <a:pt x="29183" y="6525"/>
                      <a:pt x="22647" y="1"/>
                      <a:pt x="14586" y="1"/>
                    </a:cubicBezTo>
                    <a:close/>
                  </a:path>
                </a:pathLst>
              </a:custGeom>
              <a:solidFill>
                <a:srgbClr val="69E7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endParaRPr sz="2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2" name="Google Shape;1230;p26">
                <a:extLst>
                  <a:ext uri="{FF2B5EF4-FFF2-40B4-BE49-F238E27FC236}">
                    <a16:creationId xmlns:a16="http://schemas.microsoft.com/office/drawing/2014/main" id="{9A1B22CE-9E07-ADBC-7D5F-315A04E88D0F}"/>
                  </a:ext>
                </a:extLst>
              </p:cNvPr>
              <p:cNvSpPr txBox="1"/>
              <p:nvPr/>
            </p:nvSpPr>
            <p:spPr>
              <a:xfrm>
                <a:off x="4034324" y="3704137"/>
                <a:ext cx="3353486" cy="4107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 dirty="0">
                    <a:solidFill>
                      <a:srgbClr val="434343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Permite cuantificar el objetivo</a:t>
                </a:r>
                <a:endParaRPr sz="1400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53" name="Google Shape;1231;p26">
                <a:extLst>
                  <a:ext uri="{FF2B5EF4-FFF2-40B4-BE49-F238E27FC236}">
                    <a16:creationId xmlns:a16="http://schemas.microsoft.com/office/drawing/2014/main" id="{1D4347F3-DE2F-0990-5E99-9FF09B60FD64}"/>
                  </a:ext>
                </a:extLst>
              </p:cNvPr>
              <p:cNvSpPr/>
              <p:nvPr/>
            </p:nvSpPr>
            <p:spPr>
              <a:xfrm>
                <a:off x="3464417" y="3615789"/>
                <a:ext cx="538353" cy="538372"/>
              </a:xfrm>
              <a:custGeom>
                <a:avLst/>
                <a:gdLst/>
                <a:ahLst/>
                <a:cxnLst/>
                <a:rect l="l" t="t" r="r" b="b"/>
                <a:pathLst>
                  <a:path w="29183" h="29184" extrusionOk="0">
                    <a:moveTo>
                      <a:pt x="14586" y="1"/>
                    </a:moveTo>
                    <a:cubicBezTo>
                      <a:pt x="6525" y="1"/>
                      <a:pt x="0" y="6537"/>
                      <a:pt x="0" y="14598"/>
                    </a:cubicBezTo>
                    <a:cubicBezTo>
                      <a:pt x="0" y="22647"/>
                      <a:pt x="6525" y="29183"/>
                      <a:pt x="14586" y="29183"/>
                    </a:cubicBezTo>
                    <a:cubicBezTo>
                      <a:pt x="22646" y="29183"/>
                      <a:pt x="29183" y="22647"/>
                      <a:pt x="29183" y="14598"/>
                    </a:cubicBezTo>
                    <a:cubicBezTo>
                      <a:pt x="29183" y="6537"/>
                      <a:pt x="22646" y="1"/>
                      <a:pt x="14586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600" dirty="0">
                    <a:solidFill>
                      <a:srgbClr val="FFFFFF"/>
                    </a:solidFill>
                    <a:latin typeface="Fira Sans Extra Condensed Medium"/>
                    <a:sym typeface="Fira Sans Extra Condensed Medium"/>
                  </a:rPr>
                  <a:t>6%</a:t>
                </a:r>
                <a:endParaRPr sz="1600" dirty="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68" name="Grupo 67">
            <a:extLst>
              <a:ext uri="{FF2B5EF4-FFF2-40B4-BE49-F238E27FC236}">
                <a16:creationId xmlns:a16="http://schemas.microsoft.com/office/drawing/2014/main" id="{3A3D638D-DAA7-40DB-3279-D4FDA63A29A3}"/>
              </a:ext>
            </a:extLst>
          </p:cNvPr>
          <p:cNvGrpSpPr/>
          <p:nvPr/>
        </p:nvGrpSpPr>
        <p:grpSpPr>
          <a:xfrm>
            <a:off x="67581" y="3981396"/>
            <a:ext cx="5317009" cy="2408108"/>
            <a:chOff x="-253302" y="2181120"/>
            <a:chExt cx="6521292" cy="3093425"/>
          </a:xfrm>
        </p:grpSpPr>
        <p:grpSp>
          <p:nvGrpSpPr>
            <p:cNvPr id="69" name="Google Shape;1208;p26">
              <a:extLst>
                <a:ext uri="{FF2B5EF4-FFF2-40B4-BE49-F238E27FC236}">
                  <a16:creationId xmlns:a16="http://schemas.microsoft.com/office/drawing/2014/main" id="{F12EA268-F360-A66D-F655-F0837588BBEB}"/>
                </a:ext>
              </a:extLst>
            </p:cNvPr>
            <p:cNvGrpSpPr/>
            <p:nvPr/>
          </p:nvGrpSpPr>
          <p:grpSpPr>
            <a:xfrm>
              <a:off x="-253302" y="2307545"/>
              <a:ext cx="2967000" cy="2967000"/>
              <a:chOff x="1436600" y="1347425"/>
              <a:chExt cx="2967000" cy="2967000"/>
            </a:xfrm>
          </p:grpSpPr>
          <p:sp>
            <p:nvSpPr>
              <p:cNvPr id="86" name="Google Shape;1209;p26">
                <a:extLst>
                  <a:ext uri="{FF2B5EF4-FFF2-40B4-BE49-F238E27FC236}">
                    <a16:creationId xmlns:a16="http://schemas.microsoft.com/office/drawing/2014/main" id="{64767B59-6DA1-66D9-41C2-20549080ADCC}"/>
                  </a:ext>
                </a:extLst>
              </p:cNvPr>
              <p:cNvSpPr/>
              <p:nvPr/>
            </p:nvSpPr>
            <p:spPr>
              <a:xfrm>
                <a:off x="1436600" y="1347425"/>
                <a:ext cx="2967000" cy="2967000"/>
              </a:xfrm>
              <a:prstGeom prst="arc">
                <a:avLst>
                  <a:gd name="adj1" fmla="val 17813811"/>
                  <a:gd name="adj2" fmla="val 3845812"/>
                </a:avLst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210;p26">
                <a:extLst>
                  <a:ext uri="{FF2B5EF4-FFF2-40B4-BE49-F238E27FC236}">
                    <a16:creationId xmlns:a16="http://schemas.microsoft.com/office/drawing/2014/main" id="{6DFB78B9-3C2F-4169-A6C4-4DA6527576B8}"/>
                  </a:ext>
                </a:extLst>
              </p:cNvPr>
              <p:cNvSpPr/>
              <p:nvPr/>
            </p:nvSpPr>
            <p:spPr>
              <a:xfrm>
                <a:off x="2028947" y="2314798"/>
                <a:ext cx="1737045" cy="1093564"/>
              </a:xfrm>
              <a:custGeom>
                <a:avLst/>
                <a:gdLst/>
                <a:ahLst/>
                <a:cxnLst/>
                <a:rect l="l" t="t" r="r" b="b"/>
                <a:pathLst>
                  <a:path w="95156" h="95156" extrusionOk="0">
                    <a:moveTo>
                      <a:pt x="47578" y="1"/>
                    </a:moveTo>
                    <a:cubicBezTo>
                      <a:pt x="21301" y="1"/>
                      <a:pt x="1" y="21301"/>
                      <a:pt x="1" y="47578"/>
                    </a:cubicBezTo>
                    <a:cubicBezTo>
                      <a:pt x="1" y="73855"/>
                      <a:pt x="21301" y="95155"/>
                      <a:pt x="47578" y="95155"/>
                    </a:cubicBezTo>
                    <a:cubicBezTo>
                      <a:pt x="73855" y="95155"/>
                      <a:pt x="95156" y="73855"/>
                      <a:pt x="95156" y="47578"/>
                    </a:cubicBezTo>
                    <a:cubicBezTo>
                      <a:pt x="95156" y="21301"/>
                      <a:pt x="73855" y="1"/>
                      <a:pt x="47578" y="1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endParaRPr sz="2000">
                  <a:solidFill>
                    <a:srgbClr val="FFFFFF"/>
                  </a:solidFill>
                </a:endParaRPr>
              </a:p>
            </p:txBody>
          </p:sp>
          <p:sp>
            <p:nvSpPr>
              <p:cNvPr id="88" name="Google Shape;1211;p26">
                <a:extLst>
                  <a:ext uri="{FF2B5EF4-FFF2-40B4-BE49-F238E27FC236}">
                    <a16:creationId xmlns:a16="http://schemas.microsoft.com/office/drawing/2014/main" id="{EC5262FF-C661-B61B-DC2B-98F994D2BEC8}"/>
                  </a:ext>
                </a:extLst>
              </p:cNvPr>
              <p:cNvSpPr/>
              <p:nvPr/>
            </p:nvSpPr>
            <p:spPr>
              <a:xfrm>
                <a:off x="2144333" y="1924193"/>
                <a:ext cx="1530138" cy="1530190"/>
              </a:xfrm>
              <a:custGeom>
                <a:avLst/>
                <a:gdLst/>
                <a:ahLst/>
                <a:cxnLst/>
                <a:rect l="l" t="t" r="r" b="b"/>
                <a:pathLst>
                  <a:path w="29183" h="29184" extrusionOk="0">
                    <a:moveTo>
                      <a:pt x="14586" y="1"/>
                    </a:moveTo>
                    <a:cubicBezTo>
                      <a:pt x="6525" y="1"/>
                      <a:pt x="0" y="6537"/>
                      <a:pt x="0" y="14598"/>
                    </a:cubicBezTo>
                    <a:cubicBezTo>
                      <a:pt x="0" y="22647"/>
                      <a:pt x="6525" y="29183"/>
                      <a:pt x="14586" y="29183"/>
                    </a:cubicBezTo>
                    <a:cubicBezTo>
                      <a:pt x="22646" y="29183"/>
                      <a:pt x="29183" y="22647"/>
                      <a:pt x="29183" y="14598"/>
                    </a:cubicBezTo>
                    <a:cubicBezTo>
                      <a:pt x="29183" y="6537"/>
                      <a:pt x="22646" y="1"/>
                      <a:pt x="14586" y="1"/>
                    </a:cubicBezTo>
                    <a:close/>
                  </a:path>
                </a:pathLst>
              </a:custGeom>
              <a:noFill/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365750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 b="1" dirty="0">
                    <a:solidFill>
                      <a:srgbClr val="FFFFFF"/>
                    </a:solidFill>
                    <a:latin typeface="Fira Sans Extra Condensed Medium"/>
                    <a:sym typeface="Fira Sans Extra Condensed Medium"/>
                  </a:rPr>
                  <a:t>Pertinencia</a:t>
                </a: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 b="1" dirty="0">
                    <a:solidFill>
                      <a:srgbClr val="FFFFFF"/>
                    </a:solidFill>
                    <a:latin typeface="Fira Sans Extra Condensed Medium"/>
                    <a:sym typeface="Fira Sans Extra Condensed Medium"/>
                  </a:rPr>
                  <a:t>20%</a:t>
                </a:r>
                <a:endParaRPr sz="1400" b="1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70" name="Google Shape;1214;p26">
              <a:extLst>
                <a:ext uri="{FF2B5EF4-FFF2-40B4-BE49-F238E27FC236}">
                  <a16:creationId xmlns:a16="http://schemas.microsoft.com/office/drawing/2014/main" id="{68F0C254-F001-140D-1998-16E216A8440B}"/>
                </a:ext>
              </a:extLst>
            </p:cNvPr>
            <p:cNvGrpSpPr/>
            <p:nvPr/>
          </p:nvGrpSpPr>
          <p:grpSpPr>
            <a:xfrm>
              <a:off x="1711210" y="2181120"/>
              <a:ext cx="4556780" cy="601482"/>
              <a:chOff x="3328530" y="1321612"/>
              <a:chExt cx="4556780" cy="601482"/>
            </a:xfrm>
          </p:grpSpPr>
          <p:sp>
            <p:nvSpPr>
              <p:cNvPr id="83" name="Google Shape;1215;p26">
                <a:extLst>
                  <a:ext uri="{FF2B5EF4-FFF2-40B4-BE49-F238E27FC236}">
                    <a16:creationId xmlns:a16="http://schemas.microsoft.com/office/drawing/2014/main" id="{891FE586-6C88-F3C6-AB0B-4D8EEFCBD70D}"/>
                  </a:ext>
                </a:extLst>
              </p:cNvPr>
              <p:cNvSpPr/>
              <p:nvPr/>
            </p:nvSpPr>
            <p:spPr>
              <a:xfrm>
                <a:off x="3365561" y="1321612"/>
                <a:ext cx="601462" cy="601482"/>
              </a:xfrm>
              <a:custGeom>
                <a:avLst/>
                <a:gdLst/>
                <a:ahLst/>
                <a:cxnLst/>
                <a:rect l="l" t="t" r="r" b="b"/>
                <a:pathLst>
                  <a:path w="29183" h="29184" extrusionOk="0">
                    <a:moveTo>
                      <a:pt x="14586" y="1"/>
                    </a:moveTo>
                    <a:cubicBezTo>
                      <a:pt x="6525" y="1"/>
                      <a:pt x="0" y="6537"/>
                      <a:pt x="0" y="14598"/>
                    </a:cubicBezTo>
                    <a:cubicBezTo>
                      <a:pt x="0" y="22647"/>
                      <a:pt x="6525" y="29183"/>
                      <a:pt x="14586" y="29183"/>
                    </a:cubicBezTo>
                    <a:cubicBezTo>
                      <a:pt x="22646" y="29183"/>
                      <a:pt x="29183" y="22647"/>
                      <a:pt x="29183" y="14598"/>
                    </a:cubicBezTo>
                    <a:cubicBezTo>
                      <a:pt x="29183" y="6537"/>
                      <a:pt x="22646" y="1"/>
                      <a:pt x="14586" y="1"/>
                    </a:cubicBezTo>
                    <a:close/>
                  </a:path>
                </a:pathLst>
              </a:custGeom>
              <a:solidFill>
                <a:srgbClr val="EC3A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endParaRPr sz="2200">
                  <a:solidFill>
                    <a:srgbClr val="FFFFFF"/>
                  </a:solidFill>
                </a:endParaRPr>
              </a:p>
            </p:txBody>
          </p:sp>
          <p:sp>
            <p:nvSpPr>
              <p:cNvPr id="84" name="Google Shape;1218;p26">
                <a:extLst>
                  <a:ext uri="{FF2B5EF4-FFF2-40B4-BE49-F238E27FC236}">
                    <a16:creationId xmlns:a16="http://schemas.microsoft.com/office/drawing/2014/main" id="{A5E6BB2A-6AE8-201B-57F8-B33170392989}"/>
                  </a:ext>
                </a:extLst>
              </p:cNvPr>
              <p:cNvSpPr txBox="1"/>
              <p:nvPr/>
            </p:nvSpPr>
            <p:spPr>
              <a:xfrm>
                <a:off x="4027750" y="1322880"/>
                <a:ext cx="3857560" cy="5060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 dirty="0">
                    <a:solidFill>
                      <a:srgbClr val="434343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Relevancia o importancia del dato</a:t>
                </a:r>
                <a:endParaRPr sz="1400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85" name="Google Shape;1219;p26">
                <a:extLst>
                  <a:ext uri="{FF2B5EF4-FFF2-40B4-BE49-F238E27FC236}">
                    <a16:creationId xmlns:a16="http://schemas.microsoft.com/office/drawing/2014/main" id="{C3166C29-13A0-D826-8E1F-C162DA7E7F12}"/>
                  </a:ext>
                </a:extLst>
              </p:cNvPr>
              <p:cNvSpPr/>
              <p:nvPr/>
            </p:nvSpPr>
            <p:spPr>
              <a:xfrm>
                <a:off x="3328530" y="1342464"/>
                <a:ext cx="712484" cy="555423"/>
              </a:xfrm>
              <a:custGeom>
                <a:avLst/>
                <a:gdLst/>
                <a:ahLst/>
                <a:cxnLst/>
                <a:rect l="l" t="t" r="r" b="b"/>
                <a:pathLst>
                  <a:path w="29183" h="29184" extrusionOk="0">
                    <a:moveTo>
                      <a:pt x="14586" y="1"/>
                    </a:moveTo>
                    <a:cubicBezTo>
                      <a:pt x="6525" y="1"/>
                      <a:pt x="0" y="6537"/>
                      <a:pt x="0" y="14598"/>
                    </a:cubicBezTo>
                    <a:cubicBezTo>
                      <a:pt x="0" y="22647"/>
                      <a:pt x="6525" y="29183"/>
                      <a:pt x="14586" y="29183"/>
                    </a:cubicBezTo>
                    <a:cubicBezTo>
                      <a:pt x="22646" y="29183"/>
                      <a:pt x="29183" y="22647"/>
                      <a:pt x="29183" y="14598"/>
                    </a:cubicBezTo>
                    <a:cubicBezTo>
                      <a:pt x="29183" y="6537"/>
                      <a:pt x="22646" y="1"/>
                      <a:pt x="14586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 dirty="0">
                    <a:solidFill>
                      <a:srgbClr val="FFFFFF"/>
                    </a:solidFill>
                    <a:latin typeface="Fira Sans Extra Condensed Medium"/>
                    <a:sym typeface="Fira Sans Extra Condensed Medium"/>
                  </a:rPr>
                  <a:t>10%</a:t>
                </a:r>
                <a:endParaRPr sz="14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71" name="Google Shape;1232;p26">
              <a:extLst>
                <a:ext uri="{FF2B5EF4-FFF2-40B4-BE49-F238E27FC236}">
                  <a16:creationId xmlns:a16="http://schemas.microsoft.com/office/drawing/2014/main" id="{BCEC24F5-098A-89AF-62CC-96D5B8A8DB47}"/>
                </a:ext>
              </a:extLst>
            </p:cNvPr>
            <p:cNvGrpSpPr/>
            <p:nvPr/>
          </p:nvGrpSpPr>
          <p:grpSpPr>
            <a:xfrm>
              <a:off x="2217358" y="2951938"/>
              <a:ext cx="4050632" cy="601462"/>
              <a:chOff x="3879647" y="2036495"/>
              <a:chExt cx="4050632" cy="601462"/>
            </a:xfrm>
          </p:grpSpPr>
          <p:sp>
            <p:nvSpPr>
              <p:cNvPr id="80" name="Google Shape;1233;p26">
                <a:extLst>
                  <a:ext uri="{FF2B5EF4-FFF2-40B4-BE49-F238E27FC236}">
                    <a16:creationId xmlns:a16="http://schemas.microsoft.com/office/drawing/2014/main" id="{11A305AC-BC0F-76EE-95D2-D8110BB4C7A2}"/>
                  </a:ext>
                </a:extLst>
              </p:cNvPr>
              <p:cNvSpPr/>
              <p:nvPr/>
            </p:nvSpPr>
            <p:spPr>
              <a:xfrm>
                <a:off x="3960101" y="2036495"/>
                <a:ext cx="601462" cy="601462"/>
              </a:xfrm>
              <a:custGeom>
                <a:avLst/>
                <a:gdLst/>
                <a:ahLst/>
                <a:cxnLst/>
                <a:rect l="l" t="t" r="r" b="b"/>
                <a:pathLst>
                  <a:path w="29183" h="29183" extrusionOk="0">
                    <a:moveTo>
                      <a:pt x="14586" y="1"/>
                    </a:moveTo>
                    <a:cubicBezTo>
                      <a:pt x="6525" y="1"/>
                      <a:pt x="1" y="6525"/>
                      <a:pt x="1" y="14586"/>
                    </a:cubicBezTo>
                    <a:cubicBezTo>
                      <a:pt x="1" y="22646"/>
                      <a:pt x="6525" y="29183"/>
                      <a:pt x="14586" y="29183"/>
                    </a:cubicBezTo>
                    <a:cubicBezTo>
                      <a:pt x="22647" y="29183"/>
                      <a:pt x="29183" y="22646"/>
                      <a:pt x="29183" y="14586"/>
                    </a:cubicBezTo>
                    <a:cubicBezTo>
                      <a:pt x="29183" y="6525"/>
                      <a:pt x="22647" y="1"/>
                      <a:pt x="14586" y="1"/>
                    </a:cubicBezTo>
                    <a:close/>
                  </a:path>
                </a:pathLst>
              </a:custGeom>
              <a:solidFill>
                <a:srgbClr val="FCBD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endParaRPr sz="2200">
                  <a:solidFill>
                    <a:srgbClr val="FFFFFF"/>
                  </a:solidFill>
                </a:endParaRPr>
              </a:p>
            </p:txBody>
          </p:sp>
          <p:sp>
            <p:nvSpPr>
              <p:cNvPr id="81" name="Google Shape;1236;p26">
                <a:extLst>
                  <a:ext uri="{FF2B5EF4-FFF2-40B4-BE49-F238E27FC236}">
                    <a16:creationId xmlns:a16="http://schemas.microsoft.com/office/drawing/2014/main" id="{E5E49B9C-520E-553F-FAFA-101C49077BE4}"/>
                  </a:ext>
                </a:extLst>
              </p:cNvPr>
              <p:cNvSpPr txBox="1"/>
              <p:nvPr/>
            </p:nvSpPr>
            <p:spPr>
              <a:xfrm>
                <a:off x="4576793" y="2036495"/>
                <a:ext cx="3353486" cy="4107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 dirty="0">
                    <a:solidFill>
                      <a:srgbClr val="434343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Permite el análisis y la toma de decisiones</a:t>
                </a:r>
                <a:endParaRPr sz="1400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82" name="Google Shape;1237;p26">
                <a:extLst>
                  <a:ext uri="{FF2B5EF4-FFF2-40B4-BE49-F238E27FC236}">
                    <a16:creationId xmlns:a16="http://schemas.microsoft.com/office/drawing/2014/main" id="{2B85CA0C-96EF-B626-B85D-537678299BEA}"/>
                  </a:ext>
                </a:extLst>
              </p:cNvPr>
              <p:cNvSpPr/>
              <p:nvPr/>
            </p:nvSpPr>
            <p:spPr>
              <a:xfrm>
                <a:off x="3879647" y="2123295"/>
                <a:ext cx="755158" cy="471071"/>
              </a:xfrm>
              <a:custGeom>
                <a:avLst/>
                <a:gdLst/>
                <a:ahLst/>
                <a:cxnLst/>
                <a:rect l="l" t="t" r="r" b="b"/>
                <a:pathLst>
                  <a:path w="29183" h="29184" extrusionOk="0">
                    <a:moveTo>
                      <a:pt x="14586" y="1"/>
                    </a:moveTo>
                    <a:cubicBezTo>
                      <a:pt x="6525" y="1"/>
                      <a:pt x="0" y="6537"/>
                      <a:pt x="0" y="14598"/>
                    </a:cubicBezTo>
                    <a:cubicBezTo>
                      <a:pt x="0" y="22647"/>
                      <a:pt x="6525" y="29183"/>
                      <a:pt x="14586" y="29183"/>
                    </a:cubicBezTo>
                    <a:cubicBezTo>
                      <a:pt x="22646" y="29183"/>
                      <a:pt x="29183" y="22647"/>
                      <a:pt x="29183" y="14598"/>
                    </a:cubicBezTo>
                    <a:cubicBezTo>
                      <a:pt x="29183" y="6537"/>
                      <a:pt x="22646" y="1"/>
                      <a:pt x="14586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 dirty="0">
                    <a:solidFill>
                      <a:srgbClr val="FFFFFF"/>
                    </a:solidFill>
                    <a:latin typeface="Fira Sans Extra Condensed Medium"/>
                    <a:sym typeface="Fira Sans Extra Condensed Medium"/>
                  </a:rPr>
                  <a:t>10%</a:t>
                </a:r>
                <a:endParaRPr sz="14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72" name="Google Shape;1238;p26">
              <a:extLst>
                <a:ext uri="{FF2B5EF4-FFF2-40B4-BE49-F238E27FC236}">
                  <a16:creationId xmlns:a16="http://schemas.microsoft.com/office/drawing/2014/main" id="{AE2676BE-5D7B-9EB4-A10C-081046F6B365}"/>
                </a:ext>
              </a:extLst>
            </p:cNvPr>
            <p:cNvGrpSpPr/>
            <p:nvPr/>
          </p:nvGrpSpPr>
          <p:grpSpPr>
            <a:xfrm>
              <a:off x="2320056" y="3781817"/>
              <a:ext cx="3350810" cy="601462"/>
              <a:chOff x="3966339" y="2802753"/>
              <a:chExt cx="3350810" cy="601462"/>
            </a:xfrm>
          </p:grpSpPr>
          <p:sp>
            <p:nvSpPr>
              <p:cNvPr id="77" name="Google Shape;1239;p26">
                <a:extLst>
                  <a:ext uri="{FF2B5EF4-FFF2-40B4-BE49-F238E27FC236}">
                    <a16:creationId xmlns:a16="http://schemas.microsoft.com/office/drawing/2014/main" id="{26629033-2463-C68B-DB3F-FCC92E213E0F}"/>
                  </a:ext>
                </a:extLst>
              </p:cNvPr>
              <p:cNvSpPr/>
              <p:nvPr/>
            </p:nvSpPr>
            <p:spPr>
              <a:xfrm>
                <a:off x="3987093" y="2802753"/>
                <a:ext cx="601462" cy="601462"/>
              </a:xfrm>
              <a:custGeom>
                <a:avLst/>
                <a:gdLst/>
                <a:ahLst/>
                <a:cxnLst/>
                <a:rect l="l" t="t" r="r" b="b"/>
                <a:pathLst>
                  <a:path w="29183" h="29183" extrusionOk="0">
                    <a:moveTo>
                      <a:pt x="14598" y="1"/>
                    </a:moveTo>
                    <a:cubicBezTo>
                      <a:pt x="6537" y="1"/>
                      <a:pt x="1" y="6525"/>
                      <a:pt x="1" y="14586"/>
                    </a:cubicBezTo>
                    <a:cubicBezTo>
                      <a:pt x="1" y="22646"/>
                      <a:pt x="6537" y="29183"/>
                      <a:pt x="14598" y="29183"/>
                    </a:cubicBezTo>
                    <a:cubicBezTo>
                      <a:pt x="22646" y="29183"/>
                      <a:pt x="29183" y="22646"/>
                      <a:pt x="29183" y="14586"/>
                    </a:cubicBezTo>
                    <a:cubicBezTo>
                      <a:pt x="29183" y="6525"/>
                      <a:pt x="22646" y="1"/>
                      <a:pt x="14598" y="1"/>
                    </a:cubicBezTo>
                    <a:close/>
                  </a:path>
                </a:pathLst>
              </a:custGeom>
              <a:solidFill>
                <a:srgbClr val="4949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endParaRPr sz="2200">
                  <a:solidFill>
                    <a:srgbClr val="FFFFFF"/>
                  </a:solidFill>
                </a:endParaRPr>
              </a:p>
            </p:txBody>
          </p:sp>
          <p:sp>
            <p:nvSpPr>
              <p:cNvPr id="78" name="Google Shape;1242;p26">
                <a:extLst>
                  <a:ext uri="{FF2B5EF4-FFF2-40B4-BE49-F238E27FC236}">
                    <a16:creationId xmlns:a16="http://schemas.microsoft.com/office/drawing/2014/main" id="{5A3C4A14-D3C3-2817-39C5-1147FA08FEEA}"/>
                  </a:ext>
                </a:extLst>
              </p:cNvPr>
              <p:cNvSpPr txBox="1"/>
              <p:nvPr/>
            </p:nvSpPr>
            <p:spPr>
              <a:xfrm>
                <a:off x="4716320" y="2945753"/>
                <a:ext cx="2600829" cy="36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 dirty="0">
                    <a:solidFill>
                      <a:srgbClr val="434343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Facilita el suministro de infromación </a:t>
                </a:r>
                <a:endParaRPr sz="1400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79" name="Google Shape;1243;p26">
                <a:extLst>
                  <a:ext uri="{FF2B5EF4-FFF2-40B4-BE49-F238E27FC236}">
                    <a16:creationId xmlns:a16="http://schemas.microsoft.com/office/drawing/2014/main" id="{EC42C039-896C-D257-045C-C97B684C93C2}"/>
                  </a:ext>
                </a:extLst>
              </p:cNvPr>
              <p:cNvSpPr/>
              <p:nvPr/>
            </p:nvSpPr>
            <p:spPr>
              <a:xfrm>
                <a:off x="3966339" y="2841999"/>
                <a:ext cx="642969" cy="538372"/>
              </a:xfrm>
              <a:custGeom>
                <a:avLst/>
                <a:gdLst/>
                <a:ahLst/>
                <a:cxnLst/>
                <a:rect l="l" t="t" r="r" b="b"/>
                <a:pathLst>
                  <a:path w="29183" h="29184" extrusionOk="0">
                    <a:moveTo>
                      <a:pt x="14586" y="1"/>
                    </a:moveTo>
                    <a:cubicBezTo>
                      <a:pt x="6525" y="1"/>
                      <a:pt x="0" y="6537"/>
                      <a:pt x="0" y="14598"/>
                    </a:cubicBezTo>
                    <a:cubicBezTo>
                      <a:pt x="0" y="22647"/>
                      <a:pt x="6525" y="29183"/>
                      <a:pt x="14586" y="29183"/>
                    </a:cubicBezTo>
                    <a:cubicBezTo>
                      <a:pt x="22646" y="29183"/>
                      <a:pt x="29183" y="22647"/>
                      <a:pt x="29183" y="14598"/>
                    </a:cubicBezTo>
                    <a:cubicBezTo>
                      <a:pt x="29183" y="6537"/>
                      <a:pt x="22646" y="1"/>
                      <a:pt x="14586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 dirty="0">
                    <a:solidFill>
                      <a:srgbClr val="FFFFFF"/>
                    </a:solidFill>
                    <a:latin typeface="Fira Sans Extra Condensed Medium"/>
                    <a:sym typeface="Fira Sans Extra Condensed Medium"/>
                  </a:rPr>
                  <a:t>10%</a:t>
                </a:r>
                <a:endParaRPr sz="14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73" name="Google Shape;1226;p26">
              <a:extLst>
                <a:ext uri="{FF2B5EF4-FFF2-40B4-BE49-F238E27FC236}">
                  <a16:creationId xmlns:a16="http://schemas.microsoft.com/office/drawing/2014/main" id="{52D05BFC-D544-F26A-990C-1B75162567A8}"/>
                </a:ext>
              </a:extLst>
            </p:cNvPr>
            <p:cNvGrpSpPr/>
            <p:nvPr/>
          </p:nvGrpSpPr>
          <p:grpSpPr>
            <a:xfrm>
              <a:off x="1742763" y="4622892"/>
              <a:ext cx="4011917" cy="601462"/>
              <a:chOff x="3375893" y="3584987"/>
              <a:chExt cx="4011917" cy="601462"/>
            </a:xfrm>
          </p:grpSpPr>
          <p:sp>
            <p:nvSpPr>
              <p:cNvPr id="74" name="Google Shape;1227;p26">
                <a:extLst>
                  <a:ext uri="{FF2B5EF4-FFF2-40B4-BE49-F238E27FC236}">
                    <a16:creationId xmlns:a16="http://schemas.microsoft.com/office/drawing/2014/main" id="{10E2C2D5-681A-E8C6-7868-A63918D2222B}"/>
                  </a:ext>
                </a:extLst>
              </p:cNvPr>
              <p:cNvSpPr/>
              <p:nvPr/>
            </p:nvSpPr>
            <p:spPr>
              <a:xfrm>
                <a:off x="3432863" y="3584987"/>
                <a:ext cx="601462" cy="601462"/>
              </a:xfrm>
              <a:custGeom>
                <a:avLst/>
                <a:gdLst/>
                <a:ahLst/>
                <a:cxnLst/>
                <a:rect l="l" t="t" r="r" b="b"/>
                <a:pathLst>
                  <a:path w="29183" h="29183" extrusionOk="0">
                    <a:moveTo>
                      <a:pt x="14586" y="1"/>
                    </a:moveTo>
                    <a:cubicBezTo>
                      <a:pt x="6525" y="1"/>
                      <a:pt x="1" y="6525"/>
                      <a:pt x="1" y="14586"/>
                    </a:cubicBezTo>
                    <a:cubicBezTo>
                      <a:pt x="1" y="22646"/>
                      <a:pt x="6525" y="29183"/>
                      <a:pt x="14586" y="29183"/>
                    </a:cubicBezTo>
                    <a:cubicBezTo>
                      <a:pt x="22647" y="29183"/>
                      <a:pt x="29183" y="22646"/>
                      <a:pt x="29183" y="14586"/>
                    </a:cubicBezTo>
                    <a:cubicBezTo>
                      <a:pt x="29183" y="6525"/>
                      <a:pt x="22647" y="1"/>
                      <a:pt x="14586" y="1"/>
                    </a:cubicBezTo>
                    <a:close/>
                  </a:path>
                </a:pathLst>
              </a:custGeom>
              <a:solidFill>
                <a:srgbClr val="69E7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endParaRPr sz="2200">
                  <a:solidFill>
                    <a:srgbClr val="FFFFFF"/>
                  </a:solidFill>
                </a:endParaRPr>
              </a:p>
            </p:txBody>
          </p:sp>
          <p:sp>
            <p:nvSpPr>
              <p:cNvPr id="75" name="Google Shape;1230;p26">
                <a:extLst>
                  <a:ext uri="{FF2B5EF4-FFF2-40B4-BE49-F238E27FC236}">
                    <a16:creationId xmlns:a16="http://schemas.microsoft.com/office/drawing/2014/main" id="{C833F00E-F818-D881-7EB2-BA12078BE28D}"/>
                  </a:ext>
                </a:extLst>
              </p:cNvPr>
              <p:cNvSpPr txBox="1"/>
              <p:nvPr/>
            </p:nvSpPr>
            <p:spPr>
              <a:xfrm>
                <a:off x="4034324" y="3704137"/>
                <a:ext cx="3353486" cy="4107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 dirty="0">
                    <a:solidFill>
                      <a:srgbClr val="434343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Frecuencia de consulta o empleo.</a:t>
                </a:r>
                <a:endParaRPr sz="1400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76" name="Google Shape;1231;p26">
                <a:extLst>
                  <a:ext uri="{FF2B5EF4-FFF2-40B4-BE49-F238E27FC236}">
                    <a16:creationId xmlns:a16="http://schemas.microsoft.com/office/drawing/2014/main" id="{34DA5DB7-F845-40FF-0858-AA7DB30B6259}"/>
                  </a:ext>
                </a:extLst>
              </p:cNvPr>
              <p:cNvSpPr/>
              <p:nvPr/>
            </p:nvSpPr>
            <p:spPr>
              <a:xfrm>
                <a:off x="3375893" y="3619179"/>
                <a:ext cx="658430" cy="538372"/>
              </a:xfrm>
              <a:custGeom>
                <a:avLst/>
                <a:gdLst/>
                <a:ahLst/>
                <a:cxnLst/>
                <a:rect l="l" t="t" r="r" b="b"/>
                <a:pathLst>
                  <a:path w="29183" h="29184" extrusionOk="0">
                    <a:moveTo>
                      <a:pt x="14586" y="1"/>
                    </a:moveTo>
                    <a:cubicBezTo>
                      <a:pt x="6525" y="1"/>
                      <a:pt x="0" y="6537"/>
                      <a:pt x="0" y="14598"/>
                    </a:cubicBezTo>
                    <a:cubicBezTo>
                      <a:pt x="0" y="22647"/>
                      <a:pt x="6525" y="29183"/>
                      <a:pt x="14586" y="29183"/>
                    </a:cubicBezTo>
                    <a:cubicBezTo>
                      <a:pt x="22646" y="29183"/>
                      <a:pt x="29183" y="22647"/>
                      <a:pt x="29183" y="14598"/>
                    </a:cubicBezTo>
                    <a:cubicBezTo>
                      <a:pt x="29183" y="6537"/>
                      <a:pt x="22646" y="1"/>
                      <a:pt x="14586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 dirty="0">
                    <a:solidFill>
                      <a:srgbClr val="FFFFFF"/>
                    </a:solidFill>
                    <a:latin typeface="Fira Sans Extra Condensed Medium"/>
                    <a:sym typeface="Fira Sans Extra Condensed Medium"/>
                  </a:rPr>
                  <a:t>5%</a:t>
                </a:r>
                <a:endParaRPr sz="1400" dirty="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89" name="Grupo 88">
            <a:extLst>
              <a:ext uri="{FF2B5EF4-FFF2-40B4-BE49-F238E27FC236}">
                <a16:creationId xmlns:a16="http://schemas.microsoft.com/office/drawing/2014/main" id="{8E56D9FF-8E6F-CB3A-26B5-3F49F79C85C1}"/>
              </a:ext>
            </a:extLst>
          </p:cNvPr>
          <p:cNvGrpSpPr/>
          <p:nvPr/>
        </p:nvGrpSpPr>
        <p:grpSpPr>
          <a:xfrm>
            <a:off x="5505935" y="4008335"/>
            <a:ext cx="6521292" cy="3093425"/>
            <a:chOff x="-253302" y="2181120"/>
            <a:chExt cx="6521292" cy="3093425"/>
          </a:xfrm>
        </p:grpSpPr>
        <p:grpSp>
          <p:nvGrpSpPr>
            <p:cNvPr id="90" name="Google Shape;1208;p26">
              <a:extLst>
                <a:ext uri="{FF2B5EF4-FFF2-40B4-BE49-F238E27FC236}">
                  <a16:creationId xmlns:a16="http://schemas.microsoft.com/office/drawing/2014/main" id="{542C09F9-1668-AC27-4134-A6674600883B}"/>
                </a:ext>
              </a:extLst>
            </p:cNvPr>
            <p:cNvGrpSpPr/>
            <p:nvPr/>
          </p:nvGrpSpPr>
          <p:grpSpPr>
            <a:xfrm>
              <a:off x="-253302" y="2307545"/>
              <a:ext cx="2967000" cy="2967000"/>
              <a:chOff x="1436600" y="1347425"/>
              <a:chExt cx="2967000" cy="2967000"/>
            </a:xfrm>
          </p:grpSpPr>
          <p:sp>
            <p:nvSpPr>
              <p:cNvPr id="103" name="Google Shape;1209;p26">
                <a:extLst>
                  <a:ext uri="{FF2B5EF4-FFF2-40B4-BE49-F238E27FC236}">
                    <a16:creationId xmlns:a16="http://schemas.microsoft.com/office/drawing/2014/main" id="{369C6477-7DCB-891C-C321-75C84880E7E5}"/>
                  </a:ext>
                </a:extLst>
              </p:cNvPr>
              <p:cNvSpPr/>
              <p:nvPr/>
            </p:nvSpPr>
            <p:spPr>
              <a:xfrm>
                <a:off x="1436600" y="1347425"/>
                <a:ext cx="2967000" cy="2967000"/>
              </a:xfrm>
              <a:prstGeom prst="arc">
                <a:avLst>
                  <a:gd name="adj1" fmla="val 17813811"/>
                  <a:gd name="adj2" fmla="val 1339701"/>
                </a:avLst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211;p26">
                <a:extLst>
                  <a:ext uri="{FF2B5EF4-FFF2-40B4-BE49-F238E27FC236}">
                    <a16:creationId xmlns:a16="http://schemas.microsoft.com/office/drawing/2014/main" id="{F500B498-0C65-CF1C-66C8-83E5AC1CBABE}"/>
                  </a:ext>
                </a:extLst>
              </p:cNvPr>
              <p:cNvSpPr/>
              <p:nvPr/>
            </p:nvSpPr>
            <p:spPr>
              <a:xfrm>
                <a:off x="2221875" y="1571970"/>
                <a:ext cx="1530138" cy="1530190"/>
              </a:xfrm>
              <a:custGeom>
                <a:avLst/>
                <a:gdLst/>
                <a:ahLst/>
                <a:cxnLst/>
                <a:rect l="l" t="t" r="r" b="b"/>
                <a:pathLst>
                  <a:path w="29183" h="29184" extrusionOk="0">
                    <a:moveTo>
                      <a:pt x="14586" y="1"/>
                    </a:moveTo>
                    <a:cubicBezTo>
                      <a:pt x="6525" y="1"/>
                      <a:pt x="0" y="6537"/>
                      <a:pt x="0" y="14598"/>
                    </a:cubicBezTo>
                    <a:cubicBezTo>
                      <a:pt x="0" y="22647"/>
                      <a:pt x="6525" y="29183"/>
                      <a:pt x="14586" y="29183"/>
                    </a:cubicBezTo>
                    <a:cubicBezTo>
                      <a:pt x="22646" y="29183"/>
                      <a:pt x="29183" y="22647"/>
                      <a:pt x="29183" y="14598"/>
                    </a:cubicBezTo>
                    <a:cubicBezTo>
                      <a:pt x="29183" y="6537"/>
                      <a:pt x="22646" y="1"/>
                      <a:pt x="14586" y="1"/>
                    </a:cubicBezTo>
                    <a:close/>
                  </a:path>
                </a:pathLst>
              </a:custGeom>
              <a:noFill/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365750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 b="1" dirty="0">
                    <a:solidFill>
                      <a:srgbClr val="FFFFFF"/>
                    </a:solidFill>
                    <a:latin typeface="Fira Sans Extra Condensed Medium"/>
                    <a:sym typeface="Fira Sans Extra Condensed Medium"/>
                  </a:rPr>
                  <a:t>Orientación a la naturaleza</a:t>
                </a: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 b="1" dirty="0">
                    <a:solidFill>
                      <a:srgbClr val="FFFFFF"/>
                    </a:solidFill>
                    <a:latin typeface="Fira Sans Extra Condensed Medium"/>
                    <a:sym typeface="Fira Sans Extra Condensed Medium"/>
                  </a:rPr>
                  <a:t>15%</a:t>
                </a:r>
                <a:endParaRPr sz="1400" b="1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91" name="Google Shape;1214;p26">
              <a:extLst>
                <a:ext uri="{FF2B5EF4-FFF2-40B4-BE49-F238E27FC236}">
                  <a16:creationId xmlns:a16="http://schemas.microsoft.com/office/drawing/2014/main" id="{CF3E6E73-4E5F-7949-FEF6-6E4EE8F296B0}"/>
                </a:ext>
              </a:extLst>
            </p:cNvPr>
            <p:cNvGrpSpPr/>
            <p:nvPr/>
          </p:nvGrpSpPr>
          <p:grpSpPr>
            <a:xfrm>
              <a:off x="1748241" y="2181120"/>
              <a:ext cx="4519749" cy="601482"/>
              <a:chOff x="3365561" y="1321612"/>
              <a:chExt cx="4519749" cy="601482"/>
            </a:xfrm>
          </p:grpSpPr>
          <p:sp>
            <p:nvSpPr>
              <p:cNvPr id="100" name="Google Shape;1215;p26">
                <a:extLst>
                  <a:ext uri="{FF2B5EF4-FFF2-40B4-BE49-F238E27FC236}">
                    <a16:creationId xmlns:a16="http://schemas.microsoft.com/office/drawing/2014/main" id="{2CF2C340-5996-A2BD-CD09-BBC282EAA9B0}"/>
                  </a:ext>
                </a:extLst>
              </p:cNvPr>
              <p:cNvSpPr/>
              <p:nvPr/>
            </p:nvSpPr>
            <p:spPr>
              <a:xfrm>
                <a:off x="3365561" y="1321612"/>
                <a:ext cx="601462" cy="601482"/>
              </a:xfrm>
              <a:custGeom>
                <a:avLst/>
                <a:gdLst/>
                <a:ahLst/>
                <a:cxnLst/>
                <a:rect l="l" t="t" r="r" b="b"/>
                <a:pathLst>
                  <a:path w="29183" h="29184" extrusionOk="0">
                    <a:moveTo>
                      <a:pt x="14586" y="1"/>
                    </a:moveTo>
                    <a:cubicBezTo>
                      <a:pt x="6525" y="1"/>
                      <a:pt x="0" y="6537"/>
                      <a:pt x="0" y="14598"/>
                    </a:cubicBezTo>
                    <a:cubicBezTo>
                      <a:pt x="0" y="22647"/>
                      <a:pt x="6525" y="29183"/>
                      <a:pt x="14586" y="29183"/>
                    </a:cubicBezTo>
                    <a:cubicBezTo>
                      <a:pt x="22646" y="29183"/>
                      <a:pt x="29183" y="22647"/>
                      <a:pt x="29183" y="14598"/>
                    </a:cubicBezTo>
                    <a:cubicBezTo>
                      <a:pt x="29183" y="6537"/>
                      <a:pt x="22646" y="1"/>
                      <a:pt x="14586" y="1"/>
                    </a:cubicBezTo>
                    <a:close/>
                  </a:path>
                </a:pathLst>
              </a:custGeom>
              <a:solidFill>
                <a:srgbClr val="EC3A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endParaRPr sz="2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1" name="Google Shape;1218;p26">
                <a:extLst>
                  <a:ext uri="{FF2B5EF4-FFF2-40B4-BE49-F238E27FC236}">
                    <a16:creationId xmlns:a16="http://schemas.microsoft.com/office/drawing/2014/main" id="{759039E9-513E-E578-2202-D99B3E76D051}"/>
                  </a:ext>
                </a:extLst>
              </p:cNvPr>
              <p:cNvSpPr txBox="1"/>
              <p:nvPr/>
            </p:nvSpPr>
            <p:spPr>
              <a:xfrm>
                <a:off x="4027750" y="1322880"/>
                <a:ext cx="3857560" cy="5060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 dirty="0">
                    <a:solidFill>
                      <a:srgbClr val="434343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Cuantifica el propósito de la gestión</a:t>
                </a:r>
                <a:endParaRPr sz="1400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102" name="Google Shape;1219;p26">
                <a:extLst>
                  <a:ext uri="{FF2B5EF4-FFF2-40B4-BE49-F238E27FC236}">
                    <a16:creationId xmlns:a16="http://schemas.microsoft.com/office/drawing/2014/main" id="{44D94157-BCD8-DAA3-6F63-26332AA1BC75}"/>
                  </a:ext>
                </a:extLst>
              </p:cNvPr>
              <p:cNvSpPr/>
              <p:nvPr/>
            </p:nvSpPr>
            <p:spPr>
              <a:xfrm>
                <a:off x="3402556" y="1352959"/>
                <a:ext cx="527471" cy="506094"/>
              </a:xfrm>
              <a:custGeom>
                <a:avLst/>
                <a:gdLst/>
                <a:ahLst/>
                <a:cxnLst/>
                <a:rect l="l" t="t" r="r" b="b"/>
                <a:pathLst>
                  <a:path w="29183" h="29184" extrusionOk="0">
                    <a:moveTo>
                      <a:pt x="14586" y="1"/>
                    </a:moveTo>
                    <a:cubicBezTo>
                      <a:pt x="6525" y="1"/>
                      <a:pt x="0" y="6537"/>
                      <a:pt x="0" y="14598"/>
                    </a:cubicBezTo>
                    <a:cubicBezTo>
                      <a:pt x="0" y="22647"/>
                      <a:pt x="6525" y="29183"/>
                      <a:pt x="14586" y="29183"/>
                    </a:cubicBezTo>
                    <a:cubicBezTo>
                      <a:pt x="22646" y="29183"/>
                      <a:pt x="29183" y="22647"/>
                      <a:pt x="29183" y="14598"/>
                    </a:cubicBezTo>
                    <a:cubicBezTo>
                      <a:pt x="29183" y="6537"/>
                      <a:pt x="22646" y="1"/>
                      <a:pt x="14586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dirty="0">
                    <a:solidFill>
                      <a:srgbClr val="FFFFFF"/>
                    </a:solidFill>
                    <a:latin typeface="Fira Sans Extra Condensed Medium"/>
                    <a:sym typeface="Fira Sans Extra Condensed Medium"/>
                  </a:rPr>
                  <a:t>5%</a:t>
                </a:r>
                <a:endParaRPr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92" name="Google Shape;1232;p26">
              <a:extLst>
                <a:ext uri="{FF2B5EF4-FFF2-40B4-BE49-F238E27FC236}">
                  <a16:creationId xmlns:a16="http://schemas.microsoft.com/office/drawing/2014/main" id="{0C42BA4C-B512-8284-31BC-F0767937CF97}"/>
                </a:ext>
              </a:extLst>
            </p:cNvPr>
            <p:cNvGrpSpPr/>
            <p:nvPr/>
          </p:nvGrpSpPr>
          <p:grpSpPr>
            <a:xfrm>
              <a:off x="2297813" y="2951938"/>
              <a:ext cx="3970177" cy="601462"/>
              <a:chOff x="3960102" y="2036495"/>
              <a:chExt cx="3970177" cy="601462"/>
            </a:xfrm>
          </p:grpSpPr>
          <p:sp>
            <p:nvSpPr>
              <p:cNvPr id="97" name="Google Shape;1233;p26">
                <a:extLst>
                  <a:ext uri="{FF2B5EF4-FFF2-40B4-BE49-F238E27FC236}">
                    <a16:creationId xmlns:a16="http://schemas.microsoft.com/office/drawing/2014/main" id="{D82F8F8B-9AE0-01A6-5FF1-37A7AE7C31F7}"/>
                  </a:ext>
                </a:extLst>
              </p:cNvPr>
              <p:cNvSpPr/>
              <p:nvPr/>
            </p:nvSpPr>
            <p:spPr>
              <a:xfrm>
                <a:off x="3960102" y="2036495"/>
                <a:ext cx="601462" cy="601462"/>
              </a:xfrm>
              <a:custGeom>
                <a:avLst/>
                <a:gdLst/>
                <a:ahLst/>
                <a:cxnLst/>
                <a:rect l="l" t="t" r="r" b="b"/>
                <a:pathLst>
                  <a:path w="29183" h="29183" extrusionOk="0">
                    <a:moveTo>
                      <a:pt x="14586" y="1"/>
                    </a:moveTo>
                    <a:cubicBezTo>
                      <a:pt x="6525" y="1"/>
                      <a:pt x="1" y="6525"/>
                      <a:pt x="1" y="14586"/>
                    </a:cubicBezTo>
                    <a:cubicBezTo>
                      <a:pt x="1" y="22646"/>
                      <a:pt x="6525" y="29183"/>
                      <a:pt x="14586" y="29183"/>
                    </a:cubicBezTo>
                    <a:cubicBezTo>
                      <a:pt x="22647" y="29183"/>
                      <a:pt x="29183" y="22646"/>
                      <a:pt x="29183" y="14586"/>
                    </a:cubicBezTo>
                    <a:cubicBezTo>
                      <a:pt x="29183" y="6525"/>
                      <a:pt x="22647" y="1"/>
                      <a:pt x="14586" y="1"/>
                    </a:cubicBezTo>
                    <a:close/>
                  </a:path>
                </a:pathLst>
              </a:custGeom>
              <a:solidFill>
                <a:srgbClr val="FCBD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endParaRPr sz="2200">
                  <a:solidFill>
                    <a:srgbClr val="FFFFFF"/>
                  </a:solidFill>
                </a:endParaRPr>
              </a:p>
            </p:txBody>
          </p:sp>
          <p:sp>
            <p:nvSpPr>
              <p:cNvPr id="98" name="Google Shape;1236;p26">
                <a:extLst>
                  <a:ext uri="{FF2B5EF4-FFF2-40B4-BE49-F238E27FC236}">
                    <a16:creationId xmlns:a16="http://schemas.microsoft.com/office/drawing/2014/main" id="{6C50AD79-C144-1F9C-0940-807721B6D32A}"/>
                  </a:ext>
                </a:extLst>
              </p:cNvPr>
              <p:cNvSpPr txBox="1"/>
              <p:nvPr/>
            </p:nvSpPr>
            <p:spPr>
              <a:xfrm>
                <a:off x="4576793" y="2036495"/>
                <a:ext cx="3353486" cy="4107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 dirty="0">
                    <a:solidFill>
                      <a:srgbClr val="434343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Clasificación segun su naturaleza</a:t>
                </a:r>
                <a:endParaRPr sz="1400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99" name="Google Shape;1237;p26">
                <a:extLst>
                  <a:ext uri="{FF2B5EF4-FFF2-40B4-BE49-F238E27FC236}">
                    <a16:creationId xmlns:a16="http://schemas.microsoft.com/office/drawing/2014/main" id="{E12CD155-2A19-4E40-D522-B6C19A878924}"/>
                  </a:ext>
                </a:extLst>
              </p:cNvPr>
              <p:cNvSpPr/>
              <p:nvPr/>
            </p:nvSpPr>
            <p:spPr>
              <a:xfrm>
                <a:off x="4011696" y="2076151"/>
                <a:ext cx="504358" cy="518215"/>
              </a:xfrm>
              <a:custGeom>
                <a:avLst/>
                <a:gdLst/>
                <a:ahLst/>
                <a:cxnLst/>
                <a:rect l="l" t="t" r="r" b="b"/>
                <a:pathLst>
                  <a:path w="29183" h="29184" extrusionOk="0">
                    <a:moveTo>
                      <a:pt x="14586" y="1"/>
                    </a:moveTo>
                    <a:cubicBezTo>
                      <a:pt x="6525" y="1"/>
                      <a:pt x="0" y="6537"/>
                      <a:pt x="0" y="14598"/>
                    </a:cubicBezTo>
                    <a:cubicBezTo>
                      <a:pt x="0" y="22647"/>
                      <a:pt x="6525" y="29183"/>
                      <a:pt x="14586" y="29183"/>
                    </a:cubicBezTo>
                    <a:cubicBezTo>
                      <a:pt x="22646" y="29183"/>
                      <a:pt x="29183" y="22647"/>
                      <a:pt x="29183" y="14598"/>
                    </a:cubicBezTo>
                    <a:cubicBezTo>
                      <a:pt x="29183" y="6537"/>
                      <a:pt x="22646" y="1"/>
                      <a:pt x="14586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dirty="0">
                    <a:solidFill>
                      <a:srgbClr val="FFFFFF"/>
                    </a:solidFill>
                    <a:latin typeface="Fira Sans Extra Condensed Medium"/>
                    <a:sym typeface="Fira Sans Extra Condensed Medium"/>
                  </a:rPr>
                  <a:t>5%</a:t>
                </a:r>
                <a:endParaRPr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93" name="Google Shape;1238;p26">
              <a:extLst>
                <a:ext uri="{FF2B5EF4-FFF2-40B4-BE49-F238E27FC236}">
                  <a16:creationId xmlns:a16="http://schemas.microsoft.com/office/drawing/2014/main" id="{39578ACA-AE2B-2D8B-6414-FA54A0869E84}"/>
                </a:ext>
              </a:extLst>
            </p:cNvPr>
            <p:cNvGrpSpPr/>
            <p:nvPr/>
          </p:nvGrpSpPr>
          <p:grpSpPr>
            <a:xfrm>
              <a:off x="2340810" y="3781817"/>
              <a:ext cx="3330056" cy="601462"/>
              <a:chOff x="3987093" y="2802753"/>
              <a:chExt cx="3330056" cy="601462"/>
            </a:xfrm>
          </p:grpSpPr>
          <p:sp>
            <p:nvSpPr>
              <p:cNvPr id="94" name="Google Shape;1239;p26">
                <a:extLst>
                  <a:ext uri="{FF2B5EF4-FFF2-40B4-BE49-F238E27FC236}">
                    <a16:creationId xmlns:a16="http://schemas.microsoft.com/office/drawing/2014/main" id="{005CE20D-C882-A8DD-AAAE-46EBE1FBEB7D}"/>
                  </a:ext>
                </a:extLst>
              </p:cNvPr>
              <p:cNvSpPr/>
              <p:nvPr/>
            </p:nvSpPr>
            <p:spPr>
              <a:xfrm>
                <a:off x="3987093" y="2802753"/>
                <a:ext cx="601462" cy="601462"/>
              </a:xfrm>
              <a:custGeom>
                <a:avLst/>
                <a:gdLst/>
                <a:ahLst/>
                <a:cxnLst/>
                <a:rect l="l" t="t" r="r" b="b"/>
                <a:pathLst>
                  <a:path w="29183" h="29183" extrusionOk="0">
                    <a:moveTo>
                      <a:pt x="14598" y="1"/>
                    </a:moveTo>
                    <a:cubicBezTo>
                      <a:pt x="6537" y="1"/>
                      <a:pt x="1" y="6525"/>
                      <a:pt x="1" y="14586"/>
                    </a:cubicBezTo>
                    <a:cubicBezTo>
                      <a:pt x="1" y="22646"/>
                      <a:pt x="6537" y="29183"/>
                      <a:pt x="14598" y="29183"/>
                    </a:cubicBezTo>
                    <a:cubicBezTo>
                      <a:pt x="22646" y="29183"/>
                      <a:pt x="29183" y="22646"/>
                      <a:pt x="29183" y="14586"/>
                    </a:cubicBezTo>
                    <a:cubicBezTo>
                      <a:pt x="29183" y="6525"/>
                      <a:pt x="22646" y="1"/>
                      <a:pt x="14598" y="1"/>
                    </a:cubicBezTo>
                    <a:close/>
                  </a:path>
                </a:pathLst>
              </a:custGeom>
              <a:solidFill>
                <a:srgbClr val="4949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endParaRPr sz="2200">
                  <a:solidFill>
                    <a:srgbClr val="FFFFFF"/>
                  </a:solidFill>
                </a:endParaRPr>
              </a:p>
            </p:txBody>
          </p:sp>
          <p:sp>
            <p:nvSpPr>
              <p:cNvPr id="95" name="Google Shape;1242;p26">
                <a:extLst>
                  <a:ext uri="{FF2B5EF4-FFF2-40B4-BE49-F238E27FC236}">
                    <a16:creationId xmlns:a16="http://schemas.microsoft.com/office/drawing/2014/main" id="{A92ED2BF-0430-7BA0-FA64-297B9B672171}"/>
                  </a:ext>
                </a:extLst>
              </p:cNvPr>
              <p:cNvSpPr txBox="1"/>
              <p:nvPr/>
            </p:nvSpPr>
            <p:spPr>
              <a:xfrm>
                <a:off x="4716320" y="2945753"/>
                <a:ext cx="2600829" cy="36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 dirty="0">
                    <a:solidFill>
                      <a:srgbClr val="434343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Complementa el análisis de la gestión </a:t>
                </a:r>
                <a:endParaRPr sz="1400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96" name="Google Shape;1243;p26">
                <a:extLst>
                  <a:ext uri="{FF2B5EF4-FFF2-40B4-BE49-F238E27FC236}">
                    <a16:creationId xmlns:a16="http://schemas.microsoft.com/office/drawing/2014/main" id="{C77AF6EF-C095-5A2A-E246-0536CB76FC76}"/>
                  </a:ext>
                </a:extLst>
              </p:cNvPr>
              <p:cNvSpPr/>
              <p:nvPr/>
            </p:nvSpPr>
            <p:spPr>
              <a:xfrm>
                <a:off x="4026230" y="2841999"/>
                <a:ext cx="534558" cy="538372"/>
              </a:xfrm>
              <a:custGeom>
                <a:avLst/>
                <a:gdLst/>
                <a:ahLst/>
                <a:cxnLst/>
                <a:rect l="l" t="t" r="r" b="b"/>
                <a:pathLst>
                  <a:path w="29183" h="29184" extrusionOk="0">
                    <a:moveTo>
                      <a:pt x="14586" y="1"/>
                    </a:moveTo>
                    <a:cubicBezTo>
                      <a:pt x="6525" y="1"/>
                      <a:pt x="0" y="6537"/>
                      <a:pt x="0" y="14598"/>
                    </a:cubicBezTo>
                    <a:cubicBezTo>
                      <a:pt x="0" y="22647"/>
                      <a:pt x="6525" y="29183"/>
                      <a:pt x="14586" y="29183"/>
                    </a:cubicBezTo>
                    <a:cubicBezTo>
                      <a:pt x="22646" y="29183"/>
                      <a:pt x="29183" y="22647"/>
                      <a:pt x="29183" y="14598"/>
                    </a:cubicBezTo>
                    <a:cubicBezTo>
                      <a:pt x="29183" y="6537"/>
                      <a:pt x="22646" y="1"/>
                      <a:pt x="14586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dirty="0">
                    <a:solidFill>
                      <a:srgbClr val="FFFFFF"/>
                    </a:solidFill>
                    <a:latin typeface="Fira Sans Extra Condensed Medium"/>
                    <a:sym typeface="Fira Sans Extra Condensed Medium"/>
                  </a:rPr>
                  <a:t>5%</a:t>
                </a:r>
                <a:endParaRPr dirty="0">
                  <a:solidFill>
                    <a:srgbClr val="FFFF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835513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3C32C-5157-E834-E852-54FBAADE3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CBD40D21-6990-5163-1727-967B25BBB348}"/>
              </a:ext>
            </a:extLst>
          </p:cNvPr>
          <p:cNvSpPr/>
          <p:nvPr/>
        </p:nvSpPr>
        <p:spPr>
          <a:xfrm>
            <a:off x="-321893" y="294795"/>
            <a:ext cx="9013932" cy="549966"/>
          </a:xfrm>
          <a:prstGeom prst="roundRect">
            <a:avLst/>
          </a:prstGeom>
          <a:solidFill>
            <a:srgbClr val="2764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Medición de Calidad</a:t>
            </a:r>
            <a:endParaRPr sz="3200" b="1" dirty="0"/>
          </a:p>
        </p:txBody>
      </p:sp>
      <p:grpSp>
        <p:nvGrpSpPr>
          <p:cNvPr id="84" name="Grupo 83">
            <a:extLst>
              <a:ext uri="{FF2B5EF4-FFF2-40B4-BE49-F238E27FC236}">
                <a16:creationId xmlns:a16="http://schemas.microsoft.com/office/drawing/2014/main" id="{C530A3E0-7A49-3229-5BC9-5F03416B75B3}"/>
              </a:ext>
            </a:extLst>
          </p:cNvPr>
          <p:cNvGrpSpPr/>
          <p:nvPr/>
        </p:nvGrpSpPr>
        <p:grpSpPr>
          <a:xfrm>
            <a:off x="587520" y="1490916"/>
            <a:ext cx="7195106" cy="4291710"/>
            <a:chOff x="2545298" y="1961134"/>
            <a:chExt cx="7193062" cy="4291710"/>
          </a:xfrm>
        </p:grpSpPr>
        <p:grpSp>
          <p:nvGrpSpPr>
            <p:cNvPr id="13" name="Google Shape;1620;p33">
              <a:extLst>
                <a:ext uri="{FF2B5EF4-FFF2-40B4-BE49-F238E27FC236}">
                  <a16:creationId xmlns:a16="http://schemas.microsoft.com/office/drawing/2014/main" id="{22F81D04-1301-3F7E-EEA7-42F631D0D0A6}"/>
                </a:ext>
              </a:extLst>
            </p:cNvPr>
            <p:cNvGrpSpPr/>
            <p:nvPr/>
          </p:nvGrpSpPr>
          <p:grpSpPr>
            <a:xfrm>
              <a:off x="2545300" y="1961134"/>
              <a:ext cx="7193060" cy="987590"/>
              <a:chOff x="2088100" y="1263904"/>
              <a:chExt cx="7193060" cy="987590"/>
            </a:xfrm>
          </p:grpSpPr>
          <p:sp>
            <p:nvSpPr>
              <p:cNvPr id="15" name="Google Shape;1621;p33">
                <a:extLst>
                  <a:ext uri="{FF2B5EF4-FFF2-40B4-BE49-F238E27FC236}">
                    <a16:creationId xmlns:a16="http://schemas.microsoft.com/office/drawing/2014/main" id="{34B34174-7270-396E-51D4-9FFCE326E97E}"/>
                  </a:ext>
                </a:extLst>
              </p:cNvPr>
              <p:cNvSpPr/>
              <p:nvPr/>
            </p:nvSpPr>
            <p:spPr>
              <a:xfrm>
                <a:off x="2088100" y="1288964"/>
                <a:ext cx="7193060" cy="709511"/>
              </a:xfrm>
              <a:custGeom>
                <a:avLst/>
                <a:gdLst/>
                <a:ahLst/>
                <a:cxnLst/>
                <a:rect l="l" t="t" r="r" b="b"/>
                <a:pathLst>
                  <a:path w="185250" h="26457" extrusionOk="0">
                    <a:moveTo>
                      <a:pt x="180499" y="1"/>
                    </a:moveTo>
                    <a:lnTo>
                      <a:pt x="91000" y="1"/>
                    </a:lnTo>
                    <a:lnTo>
                      <a:pt x="88428" y="1"/>
                    </a:lnTo>
                    <a:lnTo>
                      <a:pt x="3311" y="1"/>
                    </a:lnTo>
                    <a:cubicBezTo>
                      <a:pt x="1477" y="1"/>
                      <a:pt x="1" y="1477"/>
                      <a:pt x="1" y="3311"/>
                    </a:cubicBezTo>
                    <a:lnTo>
                      <a:pt x="1" y="23147"/>
                    </a:lnTo>
                    <a:cubicBezTo>
                      <a:pt x="1" y="24980"/>
                      <a:pt x="1477" y="26456"/>
                      <a:pt x="3311" y="26456"/>
                    </a:cubicBezTo>
                    <a:lnTo>
                      <a:pt x="88428" y="26456"/>
                    </a:lnTo>
                    <a:lnTo>
                      <a:pt x="91000" y="26456"/>
                    </a:lnTo>
                    <a:lnTo>
                      <a:pt x="180499" y="26456"/>
                    </a:lnTo>
                    <a:cubicBezTo>
                      <a:pt x="183131" y="26456"/>
                      <a:pt x="185250" y="24337"/>
                      <a:pt x="185250" y="21706"/>
                    </a:cubicBezTo>
                    <a:lnTo>
                      <a:pt x="185250" y="4740"/>
                    </a:lnTo>
                    <a:cubicBezTo>
                      <a:pt x="185250" y="2120"/>
                      <a:pt x="183119" y="1"/>
                      <a:pt x="180499" y="1"/>
                    </a:cubicBezTo>
                    <a:close/>
                  </a:path>
                </a:pathLst>
              </a:custGeom>
              <a:solidFill>
                <a:srgbClr val="D5D5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22;p33">
                <a:extLst>
                  <a:ext uri="{FF2B5EF4-FFF2-40B4-BE49-F238E27FC236}">
                    <a16:creationId xmlns:a16="http://schemas.microsoft.com/office/drawing/2014/main" id="{16E24998-3161-B1A7-BA20-168CE8EF5CB9}"/>
                  </a:ext>
                </a:extLst>
              </p:cNvPr>
              <p:cNvSpPr/>
              <p:nvPr/>
            </p:nvSpPr>
            <p:spPr>
              <a:xfrm>
                <a:off x="4162613" y="1377540"/>
                <a:ext cx="5023850" cy="523220"/>
              </a:xfrm>
              <a:custGeom>
                <a:avLst/>
                <a:gdLst/>
                <a:ahLst/>
                <a:cxnLst/>
                <a:rect l="l" t="t" r="r" b="b"/>
                <a:pathLst>
                  <a:path w="96822" h="26468" extrusionOk="0">
                    <a:moveTo>
                      <a:pt x="0" y="0"/>
                    </a:moveTo>
                    <a:lnTo>
                      <a:pt x="0" y="26468"/>
                    </a:lnTo>
                    <a:lnTo>
                      <a:pt x="92071" y="26468"/>
                    </a:lnTo>
                    <a:cubicBezTo>
                      <a:pt x="94691" y="26468"/>
                      <a:pt x="96822" y="24337"/>
                      <a:pt x="96822" y="21717"/>
                    </a:cubicBezTo>
                    <a:lnTo>
                      <a:pt x="96822" y="4751"/>
                    </a:lnTo>
                    <a:cubicBezTo>
                      <a:pt x="96822" y="2120"/>
                      <a:pt x="94691" y="0"/>
                      <a:pt x="92071" y="0"/>
                    </a:cubicBez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457200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es-MX" sz="1200" dirty="0">
                    <a:solidFill>
                      <a:srgbClr val="434343"/>
                    </a:solidFill>
                    <a:latin typeface="Roboto"/>
                    <a:ea typeface="Roboto"/>
                    <a:cs typeface="Roboto"/>
                    <a:sym typeface="Roboto"/>
                  </a:rPr>
                  <a:t>Permite que los resultados no estén condicionados al interés. Criterio u  orientación de quien mide.</a:t>
                </a:r>
                <a:endParaRPr sz="1200" dirty="0">
                  <a:solidFill>
                    <a:srgbClr val="434343"/>
                  </a:solidFill>
                </a:endParaRPr>
              </a:p>
            </p:txBody>
          </p:sp>
          <p:sp>
            <p:nvSpPr>
              <p:cNvPr id="17" name="Google Shape;1623;p33">
                <a:extLst>
                  <a:ext uri="{FF2B5EF4-FFF2-40B4-BE49-F238E27FC236}">
                    <a16:creationId xmlns:a16="http://schemas.microsoft.com/office/drawing/2014/main" id="{22190AD7-3182-3904-A71C-181906A4296F}"/>
                  </a:ext>
                </a:extLst>
              </p:cNvPr>
              <p:cNvSpPr/>
              <p:nvPr/>
            </p:nvSpPr>
            <p:spPr>
              <a:xfrm>
                <a:off x="2088101" y="1263904"/>
                <a:ext cx="2208952" cy="987590"/>
              </a:xfrm>
              <a:custGeom>
                <a:avLst/>
                <a:gdLst/>
                <a:ahLst/>
                <a:cxnLst/>
                <a:rect l="l" t="t" r="r" b="b"/>
                <a:pathLst>
                  <a:path w="102014" h="26469" extrusionOk="0">
                    <a:moveTo>
                      <a:pt x="3311" y="1"/>
                    </a:moveTo>
                    <a:cubicBezTo>
                      <a:pt x="1477" y="1"/>
                      <a:pt x="1" y="1489"/>
                      <a:pt x="1" y="3311"/>
                    </a:cubicBezTo>
                    <a:lnTo>
                      <a:pt x="1" y="23159"/>
                    </a:lnTo>
                    <a:cubicBezTo>
                      <a:pt x="1" y="24980"/>
                      <a:pt x="1477" y="26469"/>
                      <a:pt x="3311" y="26469"/>
                    </a:cubicBezTo>
                    <a:lnTo>
                      <a:pt x="91000" y="26469"/>
                    </a:lnTo>
                    <a:cubicBezTo>
                      <a:pt x="92036" y="26469"/>
                      <a:pt x="93012" y="25980"/>
                      <a:pt x="93643" y="25147"/>
                    </a:cubicBezTo>
                    <a:lnTo>
                      <a:pt x="101132" y="15229"/>
                    </a:lnTo>
                    <a:cubicBezTo>
                      <a:pt x="102013" y="14050"/>
                      <a:pt x="102013" y="12419"/>
                      <a:pt x="101132" y="11240"/>
                    </a:cubicBezTo>
                    <a:lnTo>
                      <a:pt x="93643" y="1323"/>
                    </a:lnTo>
                    <a:cubicBezTo>
                      <a:pt x="93012" y="489"/>
                      <a:pt x="92036" y="1"/>
                      <a:pt x="91000" y="1"/>
                    </a:cubicBezTo>
                    <a:close/>
                  </a:path>
                </a:pathLst>
              </a:custGeom>
              <a:solidFill>
                <a:srgbClr val="FCBD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624;p33">
                <a:extLst>
                  <a:ext uri="{FF2B5EF4-FFF2-40B4-BE49-F238E27FC236}">
                    <a16:creationId xmlns:a16="http://schemas.microsoft.com/office/drawing/2014/main" id="{788E8301-D581-96DA-8FE1-559EC59684DF}"/>
                  </a:ext>
                </a:extLst>
              </p:cNvPr>
              <p:cNvSpPr/>
              <p:nvPr/>
            </p:nvSpPr>
            <p:spPr>
              <a:xfrm>
                <a:off x="3731610" y="1349198"/>
                <a:ext cx="516357" cy="516357"/>
              </a:xfrm>
              <a:custGeom>
                <a:avLst/>
                <a:gdLst/>
                <a:ahLst/>
                <a:cxnLst/>
                <a:rect l="l" t="t" r="r" b="b"/>
                <a:pathLst>
                  <a:path w="13967" h="13967" extrusionOk="0">
                    <a:moveTo>
                      <a:pt x="6989" y="0"/>
                    </a:moveTo>
                    <a:cubicBezTo>
                      <a:pt x="3132" y="0"/>
                      <a:pt x="0" y="3120"/>
                      <a:pt x="0" y="6977"/>
                    </a:cubicBezTo>
                    <a:cubicBezTo>
                      <a:pt x="0" y="10835"/>
                      <a:pt x="3132" y="13966"/>
                      <a:pt x="6989" y="13966"/>
                    </a:cubicBezTo>
                    <a:cubicBezTo>
                      <a:pt x="10847" y="13966"/>
                      <a:pt x="13966" y="10835"/>
                      <a:pt x="13966" y="6977"/>
                    </a:cubicBezTo>
                    <a:cubicBezTo>
                      <a:pt x="13966" y="3120"/>
                      <a:pt x="10847" y="0"/>
                      <a:pt x="6989" y="0"/>
                    </a:cubicBezTo>
                    <a:close/>
                  </a:path>
                </a:pathLst>
              </a:custGeom>
              <a:solidFill>
                <a:srgbClr val="E09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20" name="Google Shape;1625;p33">
                <a:extLst>
                  <a:ext uri="{FF2B5EF4-FFF2-40B4-BE49-F238E27FC236}">
                    <a16:creationId xmlns:a16="http://schemas.microsoft.com/office/drawing/2014/main" id="{A4153D5D-36AE-3562-C355-5EE4D3C9584F}"/>
                  </a:ext>
                </a:extLst>
              </p:cNvPr>
              <p:cNvSpPr/>
              <p:nvPr/>
            </p:nvSpPr>
            <p:spPr>
              <a:xfrm>
                <a:off x="3744455" y="1349199"/>
                <a:ext cx="516357" cy="516357"/>
              </a:xfrm>
              <a:custGeom>
                <a:avLst/>
                <a:gdLst/>
                <a:ahLst/>
                <a:cxnLst/>
                <a:rect l="l" t="t" r="r" b="b"/>
                <a:pathLst>
                  <a:path w="13967" h="13967" extrusionOk="0">
                    <a:moveTo>
                      <a:pt x="6990" y="0"/>
                    </a:moveTo>
                    <a:cubicBezTo>
                      <a:pt x="3132" y="0"/>
                      <a:pt x="1" y="3120"/>
                      <a:pt x="1" y="6977"/>
                    </a:cubicBezTo>
                    <a:cubicBezTo>
                      <a:pt x="1" y="10835"/>
                      <a:pt x="3132" y="13966"/>
                      <a:pt x="6990" y="13966"/>
                    </a:cubicBezTo>
                    <a:cubicBezTo>
                      <a:pt x="10847" y="13966"/>
                      <a:pt x="13967" y="10835"/>
                      <a:pt x="13967" y="6977"/>
                    </a:cubicBezTo>
                    <a:cubicBezTo>
                      <a:pt x="13967" y="3120"/>
                      <a:pt x="10847" y="0"/>
                      <a:pt x="6990" y="0"/>
                    </a:cubicBezTo>
                    <a:close/>
                  </a:path>
                </a:pathLst>
              </a:custGeom>
              <a:solidFill>
                <a:srgbClr val="F6FAFA"/>
              </a:solidFill>
              <a:ln>
                <a:noFill/>
              </a:ln>
            </p:spPr>
            <p:txBody>
              <a:bodyPr spcFirstLastPara="1" wrap="square" lIns="0" tIns="91425" rIns="0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en" sz="2500" dirty="0">
                    <a:solidFill>
                      <a:schemeClr val="accent5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01</a:t>
                </a:r>
                <a:endParaRPr sz="2500" dirty="0"/>
              </a:p>
            </p:txBody>
          </p:sp>
          <p:sp>
            <p:nvSpPr>
              <p:cNvPr id="23" name="Google Shape;1628;p33">
                <a:extLst>
                  <a:ext uri="{FF2B5EF4-FFF2-40B4-BE49-F238E27FC236}">
                    <a16:creationId xmlns:a16="http://schemas.microsoft.com/office/drawing/2014/main" id="{DD4AB4C2-6A04-CF2F-4898-05010F909198}"/>
                  </a:ext>
                </a:extLst>
              </p:cNvPr>
              <p:cNvSpPr txBox="1"/>
              <p:nvPr/>
            </p:nvSpPr>
            <p:spPr>
              <a:xfrm>
                <a:off x="2227268" y="1424528"/>
                <a:ext cx="1796177" cy="36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000" b="1" dirty="0">
                    <a:solidFill>
                      <a:srgbClr val="FFFFFF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Objetividad</a:t>
                </a:r>
                <a:endParaRPr sz="2000" b="1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</p:grpSp>
        <p:grpSp>
          <p:nvGrpSpPr>
            <p:cNvPr id="24" name="Google Shape;1638;p33">
              <a:extLst>
                <a:ext uri="{FF2B5EF4-FFF2-40B4-BE49-F238E27FC236}">
                  <a16:creationId xmlns:a16="http://schemas.microsoft.com/office/drawing/2014/main" id="{F25835DF-EEE5-40D6-756B-0D335DED73C7}"/>
                </a:ext>
              </a:extLst>
            </p:cNvPr>
            <p:cNvGrpSpPr/>
            <p:nvPr/>
          </p:nvGrpSpPr>
          <p:grpSpPr>
            <a:xfrm>
              <a:off x="2545298" y="2840737"/>
              <a:ext cx="7193060" cy="790865"/>
              <a:chOff x="2067329" y="2060047"/>
              <a:chExt cx="7178975" cy="790865"/>
            </a:xfrm>
          </p:grpSpPr>
          <p:sp>
            <p:nvSpPr>
              <p:cNvPr id="25" name="Google Shape;1639;p33">
                <a:extLst>
                  <a:ext uri="{FF2B5EF4-FFF2-40B4-BE49-F238E27FC236}">
                    <a16:creationId xmlns:a16="http://schemas.microsoft.com/office/drawing/2014/main" id="{7C002AC5-EEF7-ED87-0E86-B928F687DD9C}"/>
                  </a:ext>
                </a:extLst>
              </p:cNvPr>
              <p:cNvSpPr/>
              <p:nvPr/>
            </p:nvSpPr>
            <p:spPr>
              <a:xfrm>
                <a:off x="2067329" y="2141080"/>
                <a:ext cx="7178975" cy="709832"/>
              </a:xfrm>
              <a:custGeom>
                <a:avLst/>
                <a:gdLst/>
                <a:ahLst/>
                <a:cxnLst/>
                <a:rect l="l" t="t" r="r" b="b"/>
                <a:pathLst>
                  <a:path w="185250" h="26469" extrusionOk="0">
                    <a:moveTo>
                      <a:pt x="180499" y="1"/>
                    </a:moveTo>
                    <a:lnTo>
                      <a:pt x="91000" y="1"/>
                    </a:lnTo>
                    <a:lnTo>
                      <a:pt x="88428" y="1"/>
                    </a:lnTo>
                    <a:lnTo>
                      <a:pt x="3311" y="1"/>
                    </a:lnTo>
                    <a:cubicBezTo>
                      <a:pt x="1477" y="1"/>
                      <a:pt x="1" y="1489"/>
                      <a:pt x="1" y="3311"/>
                    </a:cubicBezTo>
                    <a:lnTo>
                      <a:pt x="1" y="23158"/>
                    </a:lnTo>
                    <a:cubicBezTo>
                      <a:pt x="1" y="24980"/>
                      <a:pt x="1477" y="26468"/>
                      <a:pt x="3311" y="26468"/>
                    </a:cubicBezTo>
                    <a:lnTo>
                      <a:pt x="88428" y="26468"/>
                    </a:lnTo>
                    <a:lnTo>
                      <a:pt x="91000" y="26468"/>
                    </a:lnTo>
                    <a:lnTo>
                      <a:pt x="180499" y="26468"/>
                    </a:lnTo>
                    <a:cubicBezTo>
                      <a:pt x="183131" y="26468"/>
                      <a:pt x="185250" y="24337"/>
                      <a:pt x="185250" y="21718"/>
                    </a:cubicBezTo>
                    <a:lnTo>
                      <a:pt x="185250" y="4751"/>
                    </a:lnTo>
                    <a:cubicBezTo>
                      <a:pt x="185250" y="2132"/>
                      <a:pt x="183119" y="1"/>
                      <a:pt x="180499" y="1"/>
                    </a:cubicBezTo>
                    <a:close/>
                  </a:path>
                </a:pathLst>
              </a:custGeom>
              <a:solidFill>
                <a:srgbClr val="D5D5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640;p33">
                <a:extLst>
                  <a:ext uri="{FF2B5EF4-FFF2-40B4-BE49-F238E27FC236}">
                    <a16:creationId xmlns:a16="http://schemas.microsoft.com/office/drawing/2014/main" id="{81C07866-1879-5E30-B829-4FD6410BE5AA}"/>
                  </a:ext>
                </a:extLst>
              </p:cNvPr>
              <p:cNvSpPr/>
              <p:nvPr/>
            </p:nvSpPr>
            <p:spPr>
              <a:xfrm>
                <a:off x="4578042" y="2211564"/>
                <a:ext cx="4573752" cy="560596"/>
              </a:xfrm>
              <a:custGeom>
                <a:avLst/>
                <a:gdLst/>
                <a:ahLst/>
                <a:cxnLst/>
                <a:rect l="l" t="t" r="r" b="b"/>
                <a:pathLst>
                  <a:path w="96822" h="26468" extrusionOk="0">
                    <a:moveTo>
                      <a:pt x="0" y="0"/>
                    </a:moveTo>
                    <a:lnTo>
                      <a:pt x="0" y="26468"/>
                    </a:lnTo>
                    <a:lnTo>
                      <a:pt x="92071" y="26468"/>
                    </a:lnTo>
                    <a:cubicBezTo>
                      <a:pt x="94691" y="26468"/>
                      <a:pt x="96822" y="24337"/>
                      <a:pt x="96822" y="21717"/>
                    </a:cubicBezTo>
                    <a:lnTo>
                      <a:pt x="96822" y="4751"/>
                    </a:lnTo>
                    <a:cubicBezTo>
                      <a:pt x="96822" y="2132"/>
                      <a:pt x="94691" y="0"/>
                      <a:pt x="92071" y="0"/>
                    </a:cubicBez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457200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en" sz="1200" dirty="0">
                    <a:solidFill>
                      <a:srgbClr val="434343"/>
                    </a:solidFill>
                    <a:latin typeface="Roboto"/>
                    <a:ea typeface="Roboto"/>
                    <a:cs typeface="Roboto"/>
                    <a:sym typeface="Roboto"/>
                  </a:rPr>
                  <a:t>Es clara la ainieación de los indicadores con los objetivos y políticas de MIPG</a:t>
                </a:r>
                <a:endParaRPr sz="12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27" name="Google Shape;1641;p33">
                <a:extLst>
                  <a:ext uri="{FF2B5EF4-FFF2-40B4-BE49-F238E27FC236}">
                    <a16:creationId xmlns:a16="http://schemas.microsoft.com/office/drawing/2014/main" id="{056B33D0-A1FD-274D-1FFB-5A7391A9745A}"/>
                  </a:ext>
                </a:extLst>
              </p:cNvPr>
              <p:cNvSpPr/>
              <p:nvPr/>
            </p:nvSpPr>
            <p:spPr>
              <a:xfrm>
                <a:off x="2088100" y="2060047"/>
                <a:ext cx="2735760" cy="709806"/>
              </a:xfrm>
              <a:custGeom>
                <a:avLst/>
                <a:gdLst/>
                <a:ahLst/>
                <a:cxnLst/>
                <a:rect l="l" t="t" r="r" b="b"/>
                <a:pathLst>
                  <a:path w="102014" h="26468" extrusionOk="0">
                    <a:moveTo>
                      <a:pt x="3311" y="0"/>
                    </a:moveTo>
                    <a:cubicBezTo>
                      <a:pt x="1477" y="0"/>
                      <a:pt x="1" y="1489"/>
                      <a:pt x="1" y="3310"/>
                    </a:cubicBezTo>
                    <a:lnTo>
                      <a:pt x="1" y="23146"/>
                    </a:lnTo>
                    <a:cubicBezTo>
                      <a:pt x="1" y="24980"/>
                      <a:pt x="1477" y="26468"/>
                      <a:pt x="3311" y="26468"/>
                    </a:cubicBezTo>
                    <a:lnTo>
                      <a:pt x="91000" y="26468"/>
                    </a:lnTo>
                    <a:cubicBezTo>
                      <a:pt x="92036" y="26468"/>
                      <a:pt x="93012" y="25980"/>
                      <a:pt x="93643" y="25146"/>
                    </a:cubicBezTo>
                    <a:lnTo>
                      <a:pt x="101132" y="15228"/>
                    </a:lnTo>
                    <a:cubicBezTo>
                      <a:pt x="102013" y="14050"/>
                      <a:pt x="102013" y="12419"/>
                      <a:pt x="101132" y="11240"/>
                    </a:cubicBezTo>
                    <a:lnTo>
                      <a:pt x="93643" y="1322"/>
                    </a:lnTo>
                    <a:cubicBezTo>
                      <a:pt x="93012" y="489"/>
                      <a:pt x="92036" y="0"/>
                      <a:pt x="91000" y="0"/>
                    </a:cubicBezTo>
                    <a:close/>
                  </a:path>
                </a:pathLst>
              </a:custGeom>
              <a:solidFill>
                <a:srgbClr val="EC3A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642;p33">
                <a:extLst>
                  <a:ext uri="{FF2B5EF4-FFF2-40B4-BE49-F238E27FC236}">
                    <a16:creationId xmlns:a16="http://schemas.microsoft.com/office/drawing/2014/main" id="{2303A233-00AE-3C6D-8CC6-24B99942CD04}"/>
                  </a:ext>
                </a:extLst>
              </p:cNvPr>
              <p:cNvSpPr/>
              <p:nvPr/>
            </p:nvSpPr>
            <p:spPr>
              <a:xfrm>
                <a:off x="4065102" y="2168213"/>
                <a:ext cx="516357" cy="516357"/>
              </a:xfrm>
              <a:custGeom>
                <a:avLst/>
                <a:gdLst/>
                <a:ahLst/>
                <a:cxnLst/>
                <a:rect l="l" t="t" r="r" b="b"/>
                <a:pathLst>
                  <a:path w="13967" h="13967" extrusionOk="0">
                    <a:moveTo>
                      <a:pt x="6989" y="0"/>
                    </a:moveTo>
                    <a:cubicBezTo>
                      <a:pt x="3132" y="0"/>
                      <a:pt x="0" y="3120"/>
                      <a:pt x="0" y="6977"/>
                    </a:cubicBezTo>
                    <a:cubicBezTo>
                      <a:pt x="0" y="10835"/>
                      <a:pt x="3132" y="13966"/>
                      <a:pt x="6989" y="13966"/>
                    </a:cubicBezTo>
                    <a:cubicBezTo>
                      <a:pt x="10847" y="13966"/>
                      <a:pt x="13966" y="10835"/>
                      <a:pt x="13966" y="6977"/>
                    </a:cubicBezTo>
                    <a:cubicBezTo>
                      <a:pt x="13966" y="3120"/>
                      <a:pt x="10847" y="0"/>
                      <a:pt x="6989" y="0"/>
                    </a:cubicBezTo>
                    <a:close/>
                  </a:path>
                </a:pathLst>
              </a:custGeom>
              <a:solidFill>
                <a:srgbClr val="C628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29" name="Google Shape;1643;p33">
                <a:extLst>
                  <a:ext uri="{FF2B5EF4-FFF2-40B4-BE49-F238E27FC236}">
                    <a16:creationId xmlns:a16="http://schemas.microsoft.com/office/drawing/2014/main" id="{863E58A5-D403-2AC7-5262-912FC859FCAF}"/>
                  </a:ext>
                </a:extLst>
              </p:cNvPr>
              <p:cNvSpPr/>
              <p:nvPr/>
            </p:nvSpPr>
            <p:spPr>
              <a:xfrm>
                <a:off x="4076525" y="2145330"/>
                <a:ext cx="516357" cy="516357"/>
              </a:xfrm>
              <a:custGeom>
                <a:avLst/>
                <a:gdLst/>
                <a:ahLst/>
                <a:cxnLst/>
                <a:rect l="l" t="t" r="r" b="b"/>
                <a:pathLst>
                  <a:path w="13967" h="13967" extrusionOk="0">
                    <a:moveTo>
                      <a:pt x="6990" y="0"/>
                    </a:moveTo>
                    <a:cubicBezTo>
                      <a:pt x="3132" y="0"/>
                      <a:pt x="1" y="3120"/>
                      <a:pt x="1" y="6977"/>
                    </a:cubicBezTo>
                    <a:cubicBezTo>
                      <a:pt x="1" y="10835"/>
                      <a:pt x="3132" y="13966"/>
                      <a:pt x="6990" y="13966"/>
                    </a:cubicBezTo>
                    <a:cubicBezTo>
                      <a:pt x="10847" y="13966"/>
                      <a:pt x="13967" y="10835"/>
                      <a:pt x="13967" y="6977"/>
                    </a:cubicBezTo>
                    <a:cubicBezTo>
                      <a:pt x="13967" y="3120"/>
                      <a:pt x="10847" y="0"/>
                      <a:pt x="6990" y="0"/>
                    </a:cubicBezTo>
                    <a:close/>
                  </a:path>
                </a:pathLst>
              </a:custGeom>
              <a:solidFill>
                <a:srgbClr val="F6FAFA"/>
              </a:solidFill>
              <a:ln>
                <a:noFill/>
              </a:ln>
            </p:spPr>
            <p:txBody>
              <a:bodyPr spcFirstLastPara="1" wrap="square" lIns="0" tIns="91425" rIns="0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500">
                    <a:solidFill>
                      <a:schemeClr val="accent6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02</a:t>
                </a:r>
                <a:endParaRPr sz="25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32" name="Google Shape;1646;p33">
                <a:extLst>
                  <a:ext uri="{FF2B5EF4-FFF2-40B4-BE49-F238E27FC236}">
                    <a16:creationId xmlns:a16="http://schemas.microsoft.com/office/drawing/2014/main" id="{9CFA4D18-BE1F-D090-5948-0BCE4F80C6B3}"/>
                  </a:ext>
                </a:extLst>
              </p:cNvPr>
              <p:cNvSpPr txBox="1"/>
              <p:nvPr/>
            </p:nvSpPr>
            <p:spPr>
              <a:xfrm>
                <a:off x="2206457" y="2205322"/>
                <a:ext cx="1796177" cy="36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000" b="1" dirty="0">
                    <a:solidFill>
                      <a:srgbClr val="FFFFFF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Pertinencia</a:t>
                </a:r>
                <a:endParaRPr sz="2000" b="1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</p:grpSp>
        <p:grpSp>
          <p:nvGrpSpPr>
            <p:cNvPr id="33" name="Google Shape;1647;p33">
              <a:extLst>
                <a:ext uri="{FF2B5EF4-FFF2-40B4-BE49-F238E27FC236}">
                  <a16:creationId xmlns:a16="http://schemas.microsoft.com/office/drawing/2014/main" id="{CF302DD2-7799-4808-E5E5-49B6DF459AA9}"/>
                </a:ext>
              </a:extLst>
            </p:cNvPr>
            <p:cNvGrpSpPr/>
            <p:nvPr/>
          </p:nvGrpSpPr>
          <p:grpSpPr>
            <a:xfrm>
              <a:off x="2545298" y="4154840"/>
              <a:ext cx="7193059" cy="1063433"/>
              <a:chOff x="2088098" y="3151177"/>
              <a:chExt cx="7193059" cy="801098"/>
            </a:xfrm>
          </p:grpSpPr>
          <p:sp>
            <p:nvSpPr>
              <p:cNvPr id="34" name="Google Shape;1648;p33">
                <a:extLst>
                  <a:ext uri="{FF2B5EF4-FFF2-40B4-BE49-F238E27FC236}">
                    <a16:creationId xmlns:a16="http://schemas.microsoft.com/office/drawing/2014/main" id="{6DD7B7E8-5677-D73A-D5D7-C4995EB60C4F}"/>
                  </a:ext>
                </a:extLst>
              </p:cNvPr>
              <p:cNvSpPr/>
              <p:nvPr/>
            </p:nvSpPr>
            <p:spPr>
              <a:xfrm>
                <a:off x="2227268" y="3151177"/>
                <a:ext cx="7053889" cy="801098"/>
              </a:xfrm>
              <a:custGeom>
                <a:avLst/>
                <a:gdLst/>
                <a:ahLst/>
                <a:cxnLst/>
                <a:rect l="l" t="t" r="r" b="b"/>
                <a:pathLst>
                  <a:path w="185250" h="26469" extrusionOk="0">
                    <a:moveTo>
                      <a:pt x="180499" y="1"/>
                    </a:moveTo>
                    <a:lnTo>
                      <a:pt x="91000" y="1"/>
                    </a:lnTo>
                    <a:lnTo>
                      <a:pt x="88428" y="1"/>
                    </a:lnTo>
                    <a:lnTo>
                      <a:pt x="3311" y="1"/>
                    </a:lnTo>
                    <a:cubicBezTo>
                      <a:pt x="1477" y="1"/>
                      <a:pt x="1" y="1489"/>
                      <a:pt x="1" y="3311"/>
                    </a:cubicBezTo>
                    <a:lnTo>
                      <a:pt x="1" y="23147"/>
                    </a:lnTo>
                    <a:cubicBezTo>
                      <a:pt x="1" y="24980"/>
                      <a:pt x="1477" y="26468"/>
                      <a:pt x="3311" y="26468"/>
                    </a:cubicBezTo>
                    <a:lnTo>
                      <a:pt x="88428" y="26468"/>
                    </a:lnTo>
                    <a:lnTo>
                      <a:pt x="91000" y="26468"/>
                    </a:lnTo>
                    <a:lnTo>
                      <a:pt x="180499" y="26468"/>
                    </a:lnTo>
                    <a:cubicBezTo>
                      <a:pt x="183131" y="26468"/>
                      <a:pt x="185250" y="24337"/>
                      <a:pt x="185250" y="21718"/>
                    </a:cubicBezTo>
                    <a:lnTo>
                      <a:pt x="185250" y="4751"/>
                    </a:lnTo>
                    <a:cubicBezTo>
                      <a:pt x="185250" y="2120"/>
                      <a:pt x="183119" y="1"/>
                      <a:pt x="180499" y="1"/>
                    </a:cubicBezTo>
                    <a:close/>
                  </a:path>
                </a:pathLst>
              </a:custGeom>
              <a:solidFill>
                <a:srgbClr val="D5D5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649;p33">
                <a:extLst>
                  <a:ext uri="{FF2B5EF4-FFF2-40B4-BE49-F238E27FC236}">
                    <a16:creationId xmlns:a16="http://schemas.microsoft.com/office/drawing/2014/main" id="{E22C3598-50FA-605D-5D1E-6F2EAD474FDA}"/>
                  </a:ext>
                </a:extLst>
              </p:cNvPr>
              <p:cNvSpPr/>
              <p:nvPr/>
            </p:nvSpPr>
            <p:spPr>
              <a:xfrm>
                <a:off x="4359919" y="3195015"/>
                <a:ext cx="4826544" cy="709806"/>
              </a:xfrm>
              <a:custGeom>
                <a:avLst/>
                <a:gdLst/>
                <a:ahLst/>
                <a:cxnLst/>
                <a:rect l="l" t="t" r="r" b="b"/>
                <a:pathLst>
                  <a:path w="96822" h="26468" extrusionOk="0">
                    <a:moveTo>
                      <a:pt x="0" y="0"/>
                    </a:moveTo>
                    <a:lnTo>
                      <a:pt x="0" y="26468"/>
                    </a:lnTo>
                    <a:lnTo>
                      <a:pt x="92071" y="26468"/>
                    </a:lnTo>
                    <a:cubicBezTo>
                      <a:pt x="94691" y="26468"/>
                      <a:pt x="96822" y="24337"/>
                      <a:pt x="96822" y="21717"/>
                    </a:cubicBezTo>
                    <a:lnTo>
                      <a:pt x="96822" y="4751"/>
                    </a:lnTo>
                    <a:cubicBezTo>
                      <a:pt x="96822" y="2132"/>
                      <a:pt x="94691" y="0"/>
                      <a:pt x="92071" y="0"/>
                    </a:cubicBez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457200" tIns="91425" rIns="91425" bIns="91425" anchor="ctr" anchorCtr="0">
                <a:noAutofit/>
              </a:bodyPr>
              <a:lstStyle/>
              <a:p>
                <a:pPr marL="171450" lvl="0" indent="-17145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 panose="020B0604020202020204" pitchFamily="34" charset="0"/>
                  <a:buChar char="•"/>
                </a:pPr>
                <a:r>
                  <a:rPr lang="en" sz="1200" dirty="0">
                    <a:solidFill>
                      <a:srgbClr val="434343"/>
                    </a:solidFill>
                    <a:latin typeface="Roboto"/>
                    <a:ea typeface="Roboto"/>
                    <a:cs typeface="Roboto"/>
                    <a:sym typeface="Roboto"/>
                  </a:rPr>
                  <a:t>La medida refleja lo que se quiere medir</a:t>
                </a:r>
              </a:p>
              <a:p>
                <a:pPr marL="171450" lvl="0" indent="-17145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 panose="020B0604020202020204" pitchFamily="34" charset="0"/>
                  <a:buChar char="•"/>
                </a:pPr>
                <a:r>
                  <a:rPr lang="en" sz="1200" dirty="0">
                    <a:solidFill>
                      <a:srgbClr val="434343"/>
                    </a:solidFill>
                    <a:latin typeface="Roboto"/>
                    <a:ea typeface="Roboto"/>
                    <a:cs typeface="Roboto"/>
                    <a:sym typeface="Roboto"/>
                  </a:rPr>
                  <a:t>Estan documentadas las características o variables por medir</a:t>
                </a:r>
              </a:p>
              <a:p>
                <a:pPr marL="171450" lvl="0" indent="-17145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 panose="020B0604020202020204" pitchFamily="34" charset="0"/>
                  <a:buChar char="•"/>
                </a:pPr>
                <a:r>
                  <a:rPr lang="en" sz="1200" dirty="0">
                    <a:solidFill>
                      <a:srgbClr val="434343"/>
                    </a:solidFill>
                    <a:latin typeface="Roboto"/>
                    <a:ea typeface="Roboto"/>
                    <a:cs typeface="Roboto"/>
                    <a:sym typeface="Roboto"/>
                  </a:rPr>
                  <a:t>Los datos tienen un margen  de error mínimo</a:t>
                </a:r>
                <a:endParaRPr sz="1200" dirty="0">
                  <a:solidFill>
                    <a:srgbClr val="434343"/>
                  </a:solidFill>
                </a:endParaRPr>
              </a:p>
            </p:txBody>
          </p:sp>
          <p:sp>
            <p:nvSpPr>
              <p:cNvPr id="36" name="Google Shape;1650;p33">
                <a:extLst>
                  <a:ext uri="{FF2B5EF4-FFF2-40B4-BE49-F238E27FC236}">
                    <a16:creationId xmlns:a16="http://schemas.microsoft.com/office/drawing/2014/main" id="{31F5B34F-4390-42ED-BD3D-43F4BBFA117D}"/>
                  </a:ext>
                </a:extLst>
              </p:cNvPr>
              <p:cNvSpPr/>
              <p:nvPr/>
            </p:nvSpPr>
            <p:spPr>
              <a:xfrm>
                <a:off x="2088098" y="3218742"/>
                <a:ext cx="2735760" cy="709806"/>
              </a:xfrm>
              <a:custGeom>
                <a:avLst/>
                <a:gdLst/>
                <a:ahLst/>
                <a:cxnLst/>
                <a:rect l="l" t="t" r="r" b="b"/>
                <a:pathLst>
                  <a:path w="102014" h="26468" extrusionOk="0">
                    <a:moveTo>
                      <a:pt x="3311" y="0"/>
                    </a:moveTo>
                    <a:cubicBezTo>
                      <a:pt x="1477" y="0"/>
                      <a:pt x="1" y="1489"/>
                      <a:pt x="1" y="3310"/>
                    </a:cubicBezTo>
                    <a:lnTo>
                      <a:pt x="1" y="23146"/>
                    </a:lnTo>
                    <a:cubicBezTo>
                      <a:pt x="1" y="24980"/>
                      <a:pt x="1477" y="26468"/>
                      <a:pt x="3311" y="26468"/>
                    </a:cubicBezTo>
                    <a:lnTo>
                      <a:pt x="91000" y="26468"/>
                    </a:lnTo>
                    <a:cubicBezTo>
                      <a:pt x="92036" y="26468"/>
                      <a:pt x="93012" y="25980"/>
                      <a:pt x="93643" y="25146"/>
                    </a:cubicBezTo>
                    <a:lnTo>
                      <a:pt x="101132" y="15228"/>
                    </a:lnTo>
                    <a:cubicBezTo>
                      <a:pt x="102013" y="14050"/>
                      <a:pt x="102013" y="12419"/>
                      <a:pt x="101132" y="11240"/>
                    </a:cubicBezTo>
                    <a:lnTo>
                      <a:pt x="93643" y="1322"/>
                    </a:lnTo>
                    <a:cubicBezTo>
                      <a:pt x="93012" y="488"/>
                      <a:pt x="92036" y="0"/>
                      <a:pt x="91000" y="0"/>
                    </a:cubicBezTo>
                    <a:close/>
                  </a:path>
                </a:pathLst>
              </a:custGeom>
              <a:solidFill>
                <a:srgbClr val="4949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651;p33">
                <a:extLst>
                  <a:ext uri="{FF2B5EF4-FFF2-40B4-BE49-F238E27FC236}">
                    <a16:creationId xmlns:a16="http://schemas.microsoft.com/office/drawing/2014/main" id="{F2381CE9-C342-DE73-3CA6-DBB0FC099848}"/>
                  </a:ext>
                </a:extLst>
              </p:cNvPr>
              <p:cNvSpPr/>
              <p:nvPr/>
            </p:nvSpPr>
            <p:spPr>
              <a:xfrm>
                <a:off x="4065239" y="3284883"/>
                <a:ext cx="516357" cy="516357"/>
              </a:xfrm>
              <a:custGeom>
                <a:avLst/>
                <a:gdLst/>
                <a:ahLst/>
                <a:cxnLst/>
                <a:rect l="l" t="t" r="r" b="b"/>
                <a:pathLst>
                  <a:path w="13967" h="13967" extrusionOk="0">
                    <a:moveTo>
                      <a:pt x="6989" y="0"/>
                    </a:moveTo>
                    <a:cubicBezTo>
                      <a:pt x="3132" y="0"/>
                      <a:pt x="0" y="3120"/>
                      <a:pt x="0" y="6977"/>
                    </a:cubicBezTo>
                    <a:cubicBezTo>
                      <a:pt x="0" y="10835"/>
                      <a:pt x="3132" y="13966"/>
                      <a:pt x="6989" y="13966"/>
                    </a:cubicBezTo>
                    <a:cubicBezTo>
                      <a:pt x="10847" y="13966"/>
                      <a:pt x="13966" y="10835"/>
                      <a:pt x="13966" y="6977"/>
                    </a:cubicBezTo>
                    <a:cubicBezTo>
                      <a:pt x="13966" y="3120"/>
                      <a:pt x="10847" y="0"/>
                      <a:pt x="6989" y="0"/>
                    </a:cubicBezTo>
                    <a:close/>
                  </a:path>
                </a:pathLst>
              </a:custGeom>
              <a:solidFill>
                <a:srgbClr val="2020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39" name="Google Shape;1652;p33">
                <a:extLst>
                  <a:ext uri="{FF2B5EF4-FFF2-40B4-BE49-F238E27FC236}">
                    <a16:creationId xmlns:a16="http://schemas.microsoft.com/office/drawing/2014/main" id="{582DE793-B509-15A2-3FFE-44B2427195A0}"/>
                  </a:ext>
                </a:extLst>
              </p:cNvPr>
              <p:cNvSpPr/>
              <p:nvPr/>
            </p:nvSpPr>
            <p:spPr>
              <a:xfrm>
                <a:off x="4062034" y="3311072"/>
                <a:ext cx="516357" cy="516357"/>
              </a:xfrm>
              <a:custGeom>
                <a:avLst/>
                <a:gdLst/>
                <a:ahLst/>
                <a:cxnLst/>
                <a:rect l="l" t="t" r="r" b="b"/>
                <a:pathLst>
                  <a:path w="13967" h="13967" extrusionOk="0">
                    <a:moveTo>
                      <a:pt x="6990" y="0"/>
                    </a:moveTo>
                    <a:cubicBezTo>
                      <a:pt x="3132" y="0"/>
                      <a:pt x="1" y="3120"/>
                      <a:pt x="1" y="6977"/>
                    </a:cubicBezTo>
                    <a:cubicBezTo>
                      <a:pt x="1" y="10835"/>
                      <a:pt x="3132" y="13966"/>
                      <a:pt x="6990" y="13966"/>
                    </a:cubicBezTo>
                    <a:cubicBezTo>
                      <a:pt x="10847" y="13966"/>
                      <a:pt x="13967" y="10835"/>
                      <a:pt x="13967" y="6977"/>
                    </a:cubicBezTo>
                    <a:cubicBezTo>
                      <a:pt x="13967" y="3120"/>
                      <a:pt x="10847" y="0"/>
                      <a:pt x="6990" y="0"/>
                    </a:cubicBezTo>
                    <a:close/>
                  </a:path>
                </a:pathLst>
              </a:custGeom>
              <a:solidFill>
                <a:srgbClr val="F6FAFA"/>
              </a:solidFill>
              <a:ln>
                <a:noFill/>
              </a:ln>
            </p:spPr>
            <p:txBody>
              <a:bodyPr spcFirstLastPara="1" wrap="square" lIns="0" tIns="91425" rIns="0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500">
                    <a:solidFill>
                      <a:schemeClr val="accent4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03</a:t>
                </a:r>
                <a:endParaRPr sz="250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74" name="Google Shape;1655;p33">
                <a:extLst>
                  <a:ext uri="{FF2B5EF4-FFF2-40B4-BE49-F238E27FC236}">
                    <a16:creationId xmlns:a16="http://schemas.microsoft.com/office/drawing/2014/main" id="{C6E0533A-0E33-7E2E-423C-C9C5C35560FF}"/>
                  </a:ext>
                </a:extLst>
              </p:cNvPr>
              <p:cNvSpPr txBox="1"/>
              <p:nvPr/>
            </p:nvSpPr>
            <p:spPr>
              <a:xfrm>
                <a:off x="2227268" y="3323732"/>
                <a:ext cx="1796177" cy="36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000" b="1" dirty="0">
                    <a:solidFill>
                      <a:srgbClr val="FFFFFF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Precisión</a:t>
                </a:r>
                <a:endParaRPr sz="2000" b="1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</p:grpSp>
        <p:grpSp>
          <p:nvGrpSpPr>
            <p:cNvPr id="75" name="Google Shape;1629;p33">
              <a:extLst>
                <a:ext uri="{FF2B5EF4-FFF2-40B4-BE49-F238E27FC236}">
                  <a16:creationId xmlns:a16="http://schemas.microsoft.com/office/drawing/2014/main" id="{7EC5EF0C-1714-2F55-133C-2ABE33305AF1}"/>
                </a:ext>
              </a:extLst>
            </p:cNvPr>
            <p:cNvGrpSpPr/>
            <p:nvPr/>
          </p:nvGrpSpPr>
          <p:grpSpPr>
            <a:xfrm>
              <a:off x="2545299" y="5297455"/>
              <a:ext cx="7193056" cy="955389"/>
              <a:chOff x="2067288" y="4131611"/>
              <a:chExt cx="7193056" cy="955389"/>
            </a:xfrm>
          </p:grpSpPr>
          <p:sp>
            <p:nvSpPr>
              <p:cNvPr id="76" name="Google Shape;1630;p33">
                <a:extLst>
                  <a:ext uri="{FF2B5EF4-FFF2-40B4-BE49-F238E27FC236}">
                    <a16:creationId xmlns:a16="http://schemas.microsoft.com/office/drawing/2014/main" id="{BB44F964-E07B-6078-0B00-0F1FDBBB06F8}"/>
                  </a:ext>
                </a:extLst>
              </p:cNvPr>
              <p:cNvSpPr/>
              <p:nvPr/>
            </p:nvSpPr>
            <p:spPr>
              <a:xfrm>
                <a:off x="2206457" y="4174443"/>
                <a:ext cx="7053887" cy="898453"/>
              </a:xfrm>
              <a:custGeom>
                <a:avLst/>
                <a:gdLst/>
                <a:ahLst/>
                <a:cxnLst/>
                <a:rect l="l" t="t" r="r" b="b"/>
                <a:pathLst>
                  <a:path w="185250" h="26456" extrusionOk="0">
                    <a:moveTo>
                      <a:pt x="180499" y="0"/>
                    </a:moveTo>
                    <a:lnTo>
                      <a:pt x="91000" y="0"/>
                    </a:lnTo>
                    <a:lnTo>
                      <a:pt x="88428" y="0"/>
                    </a:lnTo>
                    <a:lnTo>
                      <a:pt x="3311" y="0"/>
                    </a:lnTo>
                    <a:cubicBezTo>
                      <a:pt x="1477" y="0"/>
                      <a:pt x="1" y="1477"/>
                      <a:pt x="1" y="3310"/>
                    </a:cubicBezTo>
                    <a:lnTo>
                      <a:pt x="1" y="23146"/>
                    </a:lnTo>
                    <a:cubicBezTo>
                      <a:pt x="1" y="24979"/>
                      <a:pt x="1477" y="26456"/>
                      <a:pt x="3311" y="26456"/>
                    </a:cubicBezTo>
                    <a:lnTo>
                      <a:pt x="88428" y="26456"/>
                    </a:lnTo>
                    <a:lnTo>
                      <a:pt x="91000" y="26456"/>
                    </a:lnTo>
                    <a:lnTo>
                      <a:pt x="180499" y="26456"/>
                    </a:lnTo>
                    <a:cubicBezTo>
                      <a:pt x="183131" y="26456"/>
                      <a:pt x="185250" y="24336"/>
                      <a:pt x="185250" y="21717"/>
                    </a:cubicBezTo>
                    <a:lnTo>
                      <a:pt x="185250" y="4739"/>
                    </a:lnTo>
                    <a:cubicBezTo>
                      <a:pt x="185250" y="2119"/>
                      <a:pt x="183119" y="0"/>
                      <a:pt x="180499" y="0"/>
                    </a:cubicBezTo>
                    <a:close/>
                  </a:path>
                </a:pathLst>
              </a:custGeom>
              <a:solidFill>
                <a:srgbClr val="D5D5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7" name="Google Shape;1631;p33">
                <a:extLst>
                  <a:ext uri="{FF2B5EF4-FFF2-40B4-BE49-F238E27FC236}">
                    <a16:creationId xmlns:a16="http://schemas.microsoft.com/office/drawing/2014/main" id="{E5BD4958-E7FD-FB20-414B-FC5070085088}"/>
                  </a:ext>
                </a:extLst>
              </p:cNvPr>
              <p:cNvSpPr/>
              <p:nvPr/>
            </p:nvSpPr>
            <p:spPr>
              <a:xfrm>
                <a:off x="4419949" y="4256557"/>
                <a:ext cx="4745702" cy="734223"/>
              </a:xfrm>
              <a:custGeom>
                <a:avLst/>
                <a:gdLst/>
                <a:ahLst/>
                <a:cxnLst/>
                <a:rect l="l" t="t" r="r" b="b"/>
                <a:pathLst>
                  <a:path w="96822" h="26468" extrusionOk="0">
                    <a:moveTo>
                      <a:pt x="0" y="0"/>
                    </a:moveTo>
                    <a:lnTo>
                      <a:pt x="0" y="26468"/>
                    </a:lnTo>
                    <a:lnTo>
                      <a:pt x="92071" y="26468"/>
                    </a:lnTo>
                    <a:cubicBezTo>
                      <a:pt x="94691" y="26468"/>
                      <a:pt x="96822" y="24337"/>
                      <a:pt x="96822" y="21717"/>
                    </a:cubicBezTo>
                    <a:lnTo>
                      <a:pt x="96822" y="4751"/>
                    </a:lnTo>
                    <a:cubicBezTo>
                      <a:pt x="96822" y="2131"/>
                      <a:pt x="94691" y="0"/>
                      <a:pt x="92071" y="0"/>
                    </a:cubicBez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457200" tIns="91425" rIns="91425" bIns="91425" anchor="ctr" anchorCtr="0">
                <a:noAutofit/>
              </a:bodyPr>
              <a:lstStyle/>
              <a:p>
                <a:pPr marL="171450" lvl="0" indent="-17145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 panose="020B0604020202020204" pitchFamily="34" charset="0"/>
                  <a:buChar char="•"/>
                </a:pPr>
                <a:r>
                  <a:rPr lang="en" sz="1200" dirty="0">
                    <a:solidFill>
                      <a:srgbClr val="434343"/>
                    </a:solidFill>
                    <a:latin typeface="Roboto"/>
                    <a:ea typeface="Roboto"/>
                    <a:cs typeface="Roboto"/>
                    <a:sym typeface="Roboto"/>
                  </a:rPr>
                  <a:t>El análisis se realiza dentro de los plazos</a:t>
                </a:r>
              </a:p>
              <a:p>
                <a:pPr marL="171450" lvl="0" indent="-17145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 panose="020B0604020202020204" pitchFamily="34" charset="0"/>
                  <a:buChar char="•"/>
                </a:pPr>
                <a:r>
                  <a:rPr lang="en" sz="1200" dirty="0">
                    <a:solidFill>
                      <a:srgbClr val="434343"/>
                    </a:solidFill>
                    <a:latin typeface="Roboto"/>
                    <a:ea typeface="Roboto"/>
                    <a:cs typeface="Roboto"/>
                    <a:sym typeface="Roboto"/>
                  </a:rPr>
                  <a:t>El registro se realiza inmediatamente ocurre el suceso</a:t>
                </a:r>
                <a:endParaRPr sz="12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78" name="Google Shape;1632;p33">
                <a:extLst>
                  <a:ext uri="{FF2B5EF4-FFF2-40B4-BE49-F238E27FC236}">
                    <a16:creationId xmlns:a16="http://schemas.microsoft.com/office/drawing/2014/main" id="{70649C94-D061-B69F-727A-1B22992F2D99}"/>
                  </a:ext>
                </a:extLst>
              </p:cNvPr>
              <p:cNvSpPr/>
              <p:nvPr/>
            </p:nvSpPr>
            <p:spPr>
              <a:xfrm>
                <a:off x="2067288" y="4131611"/>
                <a:ext cx="2735760" cy="955389"/>
              </a:xfrm>
              <a:custGeom>
                <a:avLst/>
                <a:gdLst/>
                <a:ahLst/>
                <a:cxnLst/>
                <a:rect l="l" t="t" r="r" b="b"/>
                <a:pathLst>
                  <a:path w="102014" h="26468" extrusionOk="0">
                    <a:moveTo>
                      <a:pt x="3311" y="0"/>
                    </a:moveTo>
                    <a:cubicBezTo>
                      <a:pt x="1477" y="0"/>
                      <a:pt x="1" y="1489"/>
                      <a:pt x="1" y="3310"/>
                    </a:cubicBezTo>
                    <a:lnTo>
                      <a:pt x="1" y="23146"/>
                    </a:lnTo>
                    <a:cubicBezTo>
                      <a:pt x="1" y="24980"/>
                      <a:pt x="1477" y="26468"/>
                      <a:pt x="3311" y="26468"/>
                    </a:cubicBezTo>
                    <a:lnTo>
                      <a:pt x="91000" y="26468"/>
                    </a:lnTo>
                    <a:cubicBezTo>
                      <a:pt x="92036" y="26468"/>
                      <a:pt x="93012" y="25980"/>
                      <a:pt x="93643" y="25146"/>
                    </a:cubicBezTo>
                    <a:lnTo>
                      <a:pt x="101132" y="15228"/>
                    </a:lnTo>
                    <a:cubicBezTo>
                      <a:pt x="102013" y="14050"/>
                      <a:pt x="102013" y="12418"/>
                      <a:pt x="101132" y="11240"/>
                    </a:cubicBezTo>
                    <a:lnTo>
                      <a:pt x="93643" y="1322"/>
                    </a:lnTo>
                    <a:cubicBezTo>
                      <a:pt x="93012" y="488"/>
                      <a:pt x="92036" y="0"/>
                      <a:pt x="91000" y="0"/>
                    </a:cubicBezTo>
                    <a:close/>
                  </a:path>
                </a:pathLst>
              </a:custGeom>
              <a:solidFill>
                <a:srgbClr val="5EB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633;p33">
                <a:extLst>
                  <a:ext uri="{FF2B5EF4-FFF2-40B4-BE49-F238E27FC236}">
                    <a16:creationId xmlns:a16="http://schemas.microsoft.com/office/drawing/2014/main" id="{38ADFD4E-DCE4-5357-1988-46C02A380E2E}"/>
                  </a:ext>
                </a:extLst>
              </p:cNvPr>
              <p:cNvSpPr/>
              <p:nvPr/>
            </p:nvSpPr>
            <p:spPr>
              <a:xfrm>
                <a:off x="4084809" y="4322860"/>
                <a:ext cx="516357" cy="516357"/>
              </a:xfrm>
              <a:custGeom>
                <a:avLst/>
                <a:gdLst/>
                <a:ahLst/>
                <a:cxnLst/>
                <a:rect l="l" t="t" r="r" b="b"/>
                <a:pathLst>
                  <a:path w="13967" h="13967" extrusionOk="0">
                    <a:moveTo>
                      <a:pt x="6989" y="0"/>
                    </a:moveTo>
                    <a:cubicBezTo>
                      <a:pt x="3132" y="0"/>
                      <a:pt x="0" y="3120"/>
                      <a:pt x="0" y="6977"/>
                    </a:cubicBezTo>
                    <a:cubicBezTo>
                      <a:pt x="0" y="10835"/>
                      <a:pt x="3132" y="13966"/>
                      <a:pt x="6989" y="13966"/>
                    </a:cubicBezTo>
                    <a:cubicBezTo>
                      <a:pt x="10847" y="13966"/>
                      <a:pt x="13966" y="10835"/>
                      <a:pt x="13966" y="6977"/>
                    </a:cubicBezTo>
                    <a:cubicBezTo>
                      <a:pt x="13966" y="3120"/>
                      <a:pt x="10847" y="0"/>
                      <a:pt x="6989" y="0"/>
                    </a:cubicBezTo>
                    <a:close/>
                  </a:path>
                </a:pathLst>
              </a:custGeom>
              <a:solidFill>
                <a:srgbClr val="4685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80" name="Google Shape;1634;p33">
                <a:extLst>
                  <a:ext uri="{FF2B5EF4-FFF2-40B4-BE49-F238E27FC236}">
                    <a16:creationId xmlns:a16="http://schemas.microsoft.com/office/drawing/2014/main" id="{3C91E8F5-ED81-BB86-6429-CEF2A5BC9F03}"/>
                  </a:ext>
                </a:extLst>
              </p:cNvPr>
              <p:cNvSpPr/>
              <p:nvPr/>
            </p:nvSpPr>
            <p:spPr>
              <a:xfrm>
                <a:off x="4065102" y="4321098"/>
                <a:ext cx="516357" cy="516357"/>
              </a:xfrm>
              <a:custGeom>
                <a:avLst/>
                <a:gdLst/>
                <a:ahLst/>
                <a:cxnLst/>
                <a:rect l="l" t="t" r="r" b="b"/>
                <a:pathLst>
                  <a:path w="13967" h="13967" extrusionOk="0">
                    <a:moveTo>
                      <a:pt x="6990" y="0"/>
                    </a:moveTo>
                    <a:cubicBezTo>
                      <a:pt x="3132" y="0"/>
                      <a:pt x="1" y="3120"/>
                      <a:pt x="1" y="6977"/>
                    </a:cubicBezTo>
                    <a:cubicBezTo>
                      <a:pt x="1" y="10835"/>
                      <a:pt x="3132" y="13966"/>
                      <a:pt x="6990" y="13966"/>
                    </a:cubicBezTo>
                    <a:cubicBezTo>
                      <a:pt x="10847" y="13966"/>
                      <a:pt x="13967" y="10835"/>
                      <a:pt x="13967" y="6977"/>
                    </a:cubicBezTo>
                    <a:cubicBezTo>
                      <a:pt x="13967" y="3120"/>
                      <a:pt x="10847" y="0"/>
                      <a:pt x="6990" y="0"/>
                    </a:cubicBezTo>
                    <a:close/>
                  </a:path>
                </a:pathLst>
              </a:custGeom>
              <a:solidFill>
                <a:srgbClr val="F6FAFA"/>
              </a:solidFill>
              <a:ln>
                <a:noFill/>
              </a:ln>
            </p:spPr>
            <p:txBody>
              <a:bodyPr spcFirstLastPara="1" wrap="square" lIns="0" tIns="91425" rIns="0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500" dirty="0">
                    <a:solidFill>
                      <a:schemeClr val="accent1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04</a:t>
                </a:r>
                <a:endParaRPr sz="25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83" name="Google Shape;1637;p33">
                <a:extLst>
                  <a:ext uri="{FF2B5EF4-FFF2-40B4-BE49-F238E27FC236}">
                    <a16:creationId xmlns:a16="http://schemas.microsoft.com/office/drawing/2014/main" id="{7656239A-53A6-9A14-5C80-B1C0F59C5AAD}"/>
                  </a:ext>
                </a:extLst>
              </p:cNvPr>
              <p:cNvSpPr txBox="1"/>
              <p:nvPr/>
            </p:nvSpPr>
            <p:spPr>
              <a:xfrm>
                <a:off x="2206457" y="4421918"/>
                <a:ext cx="1796177" cy="36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000" b="1" dirty="0">
                    <a:solidFill>
                      <a:srgbClr val="FFFFFF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Oportunidad</a:t>
                </a:r>
                <a:endParaRPr sz="2000" b="1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</p:grpSp>
      </p:grpSp>
      <p:pic>
        <p:nvPicPr>
          <p:cNvPr id="2050" name="Picture 2" descr="Aplausos Berkahicon Lineal icono">
            <a:extLst>
              <a:ext uri="{FF2B5EF4-FFF2-40B4-BE49-F238E27FC236}">
                <a16:creationId xmlns:a16="http://schemas.microsoft.com/office/drawing/2014/main" id="{F3BF2803-680B-2E19-3970-FDD7DCBB2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499" y="2225487"/>
            <a:ext cx="2206556" cy="2206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1520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8E0FD-7006-5F9D-B193-019518B36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55E300-86EC-4999-89A4-620072CF4D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87359" y="2495550"/>
            <a:ext cx="7678738" cy="1866900"/>
          </a:xfrm>
        </p:spPr>
        <p:txBody>
          <a:bodyPr>
            <a:normAutofit/>
          </a:bodyPr>
          <a:lstStyle/>
          <a:p>
            <a:pPr algn="ctr"/>
            <a:r>
              <a:rPr lang="es-CO" sz="4000" b="1" dirty="0">
                <a:solidFill>
                  <a:schemeClr val="bg1"/>
                </a:solidFill>
              </a:rPr>
              <a:t>8. Documentos asociados</a:t>
            </a:r>
          </a:p>
        </p:txBody>
      </p:sp>
    </p:spTree>
    <p:extLst>
      <p:ext uri="{BB962C8B-B14F-4D97-AF65-F5344CB8AC3E}">
        <p14:creationId xmlns:p14="http://schemas.microsoft.com/office/powerpoint/2010/main" val="27825111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EAE2C368-89C0-4206-467A-46713C5102C5}"/>
              </a:ext>
            </a:extLst>
          </p:cNvPr>
          <p:cNvSpPr/>
          <p:nvPr/>
        </p:nvSpPr>
        <p:spPr>
          <a:xfrm>
            <a:off x="-545083" y="196325"/>
            <a:ext cx="5734028" cy="549966"/>
          </a:xfrm>
          <a:prstGeom prst="roundRect">
            <a:avLst/>
          </a:prstGeom>
          <a:solidFill>
            <a:srgbClr val="2764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Documentos Asociados</a:t>
            </a:r>
            <a:endParaRPr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2B4871C-6E81-EB73-5848-314989D995A8}"/>
              </a:ext>
            </a:extLst>
          </p:cNvPr>
          <p:cNvSpPr txBox="1"/>
          <p:nvPr/>
        </p:nvSpPr>
        <p:spPr>
          <a:xfrm>
            <a:off x="884903" y="1636771"/>
            <a:ext cx="490629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ts val="1200"/>
              </a:lnSpc>
              <a:buFont typeface="Wingdings" panose="05000000000000000000" pitchFamily="2" charset="2"/>
              <a:buChar char="ü"/>
            </a:pPr>
            <a:r>
              <a:rPr lang="es-CO" sz="1400" b="1" kern="100" dirty="0">
                <a:solidFill>
                  <a:srgbClr val="147512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D101PR04F08 Ficha técnica de indicadores.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E74925E-B616-3759-3D89-225350BE46E4}"/>
              </a:ext>
            </a:extLst>
          </p:cNvPr>
          <p:cNvSpPr txBox="1"/>
          <p:nvPr/>
        </p:nvSpPr>
        <p:spPr>
          <a:xfrm>
            <a:off x="884903" y="3113986"/>
            <a:ext cx="49062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O" sz="1600" b="1" kern="100" dirty="0">
                <a:solidFill>
                  <a:srgbClr val="14751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D102PR07PL01 </a:t>
            </a:r>
            <a:r>
              <a:rPr lang="es-CO" sz="1600" b="1" dirty="0">
                <a:solidFill>
                  <a:srgbClr val="14751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Plantilla de Reporte Medición de Proceso</a:t>
            </a:r>
            <a:r>
              <a:rPr lang="es-CO" sz="1600" b="1" kern="100" dirty="0">
                <a:solidFill>
                  <a:srgbClr val="14751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6E2766A-B096-19B5-3A97-51BF20BD9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6169" y="1104624"/>
            <a:ext cx="5211097" cy="400910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5F6AC6B-D1AD-DA94-F6FE-30D7F03E4AE3}"/>
              </a:ext>
            </a:extLst>
          </p:cNvPr>
          <p:cNvSpPr txBox="1"/>
          <p:nvPr/>
        </p:nvSpPr>
        <p:spPr>
          <a:xfrm>
            <a:off x="1178804" y="3698761"/>
            <a:ext cx="44728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kern="1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Trimestral o cuando sea necesario. Formato para </a:t>
            </a:r>
            <a:r>
              <a:rPr lang="es-CO" sz="14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registrar la información que surge de las diferentes mediciones y/o análisis realizados para medir el cumplimiento del objetivo del proceso.</a:t>
            </a:r>
          </a:p>
          <a:p>
            <a:endParaRPr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B3CB56A-321B-30F7-A9A1-52EE2FB7D1BD}"/>
              </a:ext>
            </a:extLst>
          </p:cNvPr>
          <p:cNvSpPr txBox="1"/>
          <p:nvPr/>
        </p:nvSpPr>
        <p:spPr>
          <a:xfrm>
            <a:off x="1178803" y="1882165"/>
            <a:ext cx="44728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1400" kern="10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s-CO" b="1" dirty="0"/>
              <a:t>Anual</a:t>
            </a:r>
            <a:r>
              <a:rPr lang="es-CO" dirty="0"/>
              <a:t>. Formato para el registro del indicador y su información indispensable con relación a identificación – descripción – línea base – desagregación – meta.</a:t>
            </a:r>
          </a:p>
        </p:txBody>
      </p:sp>
    </p:spTree>
    <p:extLst>
      <p:ext uri="{BB962C8B-B14F-4D97-AF65-F5344CB8AC3E}">
        <p14:creationId xmlns:p14="http://schemas.microsoft.com/office/powerpoint/2010/main" val="1179222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EAE2C368-89C0-4206-467A-46713C5102C5}"/>
              </a:ext>
            </a:extLst>
          </p:cNvPr>
          <p:cNvSpPr/>
          <p:nvPr/>
        </p:nvSpPr>
        <p:spPr>
          <a:xfrm>
            <a:off x="4509571" y="3154017"/>
            <a:ext cx="7884405" cy="549966"/>
          </a:xfrm>
          <a:prstGeom prst="roundRect">
            <a:avLst/>
          </a:prstGeom>
          <a:solidFill>
            <a:srgbClr val="2764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/>
              <a:t>Espacio para preguntas y/o comentarios</a:t>
            </a:r>
            <a:endParaRPr sz="3200" b="1" dirty="0"/>
          </a:p>
        </p:txBody>
      </p:sp>
    </p:spTree>
    <p:extLst>
      <p:ext uri="{BB962C8B-B14F-4D97-AF65-F5344CB8AC3E}">
        <p14:creationId xmlns:p14="http://schemas.microsoft.com/office/powerpoint/2010/main" val="609287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91A42FC-DF39-BBCE-139A-2249A7631147}"/>
              </a:ext>
            </a:extLst>
          </p:cNvPr>
          <p:cNvSpPr txBox="1"/>
          <p:nvPr/>
        </p:nvSpPr>
        <p:spPr>
          <a:xfrm>
            <a:off x="6385049" y="3552027"/>
            <a:ext cx="51506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b="0" i="0" dirty="0">
                <a:solidFill>
                  <a:srgbClr val="000000"/>
                </a:solidFill>
                <a:effectLst/>
                <a:latin typeface="Times"/>
              </a:rPr>
              <a:t>Esta es la versión moderna del CONDE CONTADOR</a:t>
            </a:r>
          </a:p>
          <a:p>
            <a:r>
              <a:rPr lang="es-CO" b="0" i="0" dirty="0">
                <a:solidFill>
                  <a:srgbClr val="000000"/>
                </a:solidFill>
                <a:effectLst/>
                <a:latin typeface="Times"/>
              </a:rPr>
              <a:t>https://</a:t>
            </a:r>
            <a:r>
              <a:rPr lang="es-CO" b="0" i="0" dirty="0" err="1">
                <a:solidFill>
                  <a:srgbClr val="000000"/>
                </a:solidFill>
                <a:effectLst/>
                <a:latin typeface="Times"/>
              </a:rPr>
              <a:t>www.youtube.com</a:t>
            </a:r>
            <a:r>
              <a:rPr lang="es-CO" b="0" i="0" dirty="0">
                <a:solidFill>
                  <a:srgbClr val="000000"/>
                </a:solidFill>
                <a:effectLst/>
                <a:latin typeface="Times"/>
              </a:rPr>
              <a:t>/</a:t>
            </a:r>
            <a:r>
              <a:rPr lang="es-CO" b="0" i="0" dirty="0" err="1">
                <a:solidFill>
                  <a:srgbClr val="000000"/>
                </a:solidFill>
                <a:effectLst/>
                <a:latin typeface="Times"/>
              </a:rPr>
              <a:t>watch?v</a:t>
            </a:r>
            <a:r>
              <a:rPr lang="es-CO" b="0" i="0" dirty="0">
                <a:solidFill>
                  <a:srgbClr val="000000"/>
                </a:solidFill>
                <a:effectLst/>
                <a:latin typeface="Times"/>
              </a:rPr>
              <a:t>=</a:t>
            </a:r>
            <a:r>
              <a:rPr lang="es-CO" b="0" i="0" dirty="0" err="1">
                <a:solidFill>
                  <a:srgbClr val="000000"/>
                </a:solidFill>
                <a:effectLst/>
                <a:latin typeface="Times"/>
              </a:rPr>
              <a:t>qouONscaXXg</a:t>
            </a:r>
            <a:endParaRPr dirty="0"/>
          </a:p>
        </p:txBody>
      </p:sp>
      <p:pic>
        <p:nvPicPr>
          <p:cNvPr id="4098" name="Picture 2" descr="Count von Count - Wikipedia, la enciclopedia libre">
            <a:extLst>
              <a:ext uri="{FF2B5EF4-FFF2-40B4-BE49-F238E27FC236}">
                <a16:creationId xmlns:a16="http://schemas.microsoft.com/office/drawing/2014/main" id="{D2A0F434-BFAE-441E-4A44-545707B27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93" y="1021961"/>
            <a:ext cx="5508750" cy="50601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B634F5C-5925-4217-14CA-73857F404A98}"/>
              </a:ext>
            </a:extLst>
          </p:cNvPr>
          <p:cNvSpPr txBox="1"/>
          <p:nvPr/>
        </p:nvSpPr>
        <p:spPr>
          <a:xfrm>
            <a:off x="6095245" y="2967252"/>
            <a:ext cx="54404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solidFill>
                  <a:schemeClr val="accent3"/>
                </a:solidFill>
              </a:rPr>
              <a:t>¿Recuerdas este personaje?</a:t>
            </a:r>
            <a:endParaRPr sz="32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5222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1A8510-C6BF-6955-36D4-5F234F0639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B26DA-2A70-F1AF-C8F7-AD9889FEBB2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87359" y="2495550"/>
            <a:ext cx="7678738" cy="1866900"/>
          </a:xfrm>
        </p:spPr>
        <p:txBody>
          <a:bodyPr>
            <a:normAutofit/>
          </a:bodyPr>
          <a:lstStyle/>
          <a:p>
            <a:pPr algn="ctr"/>
            <a:r>
              <a:rPr lang="es-CO" sz="4000" b="1" dirty="0">
                <a:solidFill>
                  <a:schemeClr val="bg1"/>
                </a:solidFill>
              </a:rPr>
              <a:t>Antes de finalizar este espacio…</a:t>
            </a:r>
            <a:br>
              <a:rPr lang="es-CO" sz="4000" b="1" dirty="0">
                <a:solidFill>
                  <a:schemeClr val="bg1"/>
                </a:solidFill>
              </a:rPr>
            </a:br>
            <a:r>
              <a:rPr lang="es-CO" sz="4000" b="1" dirty="0">
                <a:solidFill>
                  <a:schemeClr val="bg1"/>
                </a:solidFill>
              </a:rPr>
              <a:t>…midamos</a:t>
            </a:r>
          </a:p>
        </p:txBody>
      </p:sp>
    </p:spTree>
    <p:extLst>
      <p:ext uri="{BB962C8B-B14F-4D97-AF65-F5344CB8AC3E}">
        <p14:creationId xmlns:p14="http://schemas.microsoft.com/office/powerpoint/2010/main" val="15313773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7899CD6-A965-AFAA-925E-80D5CDA56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5387" y="2681737"/>
            <a:ext cx="2516188" cy="2006150"/>
          </a:xfrm>
          <a:prstGeom prst="rect">
            <a:avLst/>
          </a:prstGeom>
        </p:spPr>
      </p:pic>
      <p:sp>
        <p:nvSpPr>
          <p:cNvPr id="2" name="Google Shape;104;p2">
            <a:extLst>
              <a:ext uri="{FF2B5EF4-FFF2-40B4-BE49-F238E27FC236}">
                <a16:creationId xmlns:a16="http://schemas.microsoft.com/office/drawing/2014/main" id="{441594F2-B8D1-BC14-F246-F2F5E73A8F73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0" y="3311525"/>
            <a:ext cx="8561388" cy="746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Helvetica Neue"/>
              <a:buNone/>
            </a:pPr>
            <a:r>
              <a:rPr lang="es-CO" sz="48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¡MUCHAS</a:t>
            </a:r>
            <a:br>
              <a:rPr lang="es-CO" sz="48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s-CO" sz="48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GRACIAS!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54336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3A0957-AC45-0DA0-8963-80808C2270B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41922" y="2495550"/>
            <a:ext cx="7678738" cy="1866900"/>
          </a:xfrm>
        </p:spPr>
        <p:txBody>
          <a:bodyPr>
            <a:normAutofit/>
          </a:bodyPr>
          <a:lstStyle/>
          <a:p>
            <a:pPr algn="ctr"/>
            <a:r>
              <a:rPr lang="es-CO" sz="4000" b="1" dirty="0">
                <a:solidFill>
                  <a:schemeClr val="bg1"/>
                </a:solidFill>
              </a:rPr>
              <a:t>1. Objetivo, alcance y definiciones</a:t>
            </a:r>
          </a:p>
        </p:txBody>
      </p:sp>
    </p:spTree>
    <p:extLst>
      <p:ext uri="{BB962C8B-B14F-4D97-AF65-F5344CB8AC3E}">
        <p14:creationId xmlns:p14="http://schemas.microsoft.com/office/powerpoint/2010/main" val="1100667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EAE2C368-89C0-4206-467A-46713C5102C5}"/>
              </a:ext>
            </a:extLst>
          </p:cNvPr>
          <p:cNvSpPr/>
          <p:nvPr/>
        </p:nvSpPr>
        <p:spPr>
          <a:xfrm>
            <a:off x="-321893" y="294795"/>
            <a:ext cx="3861159" cy="549966"/>
          </a:xfrm>
          <a:prstGeom prst="roundRect">
            <a:avLst/>
          </a:prstGeom>
          <a:solidFill>
            <a:srgbClr val="2764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/>
              <a:t>Objetivo</a:t>
            </a:r>
            <a:endParaRPr lang="es-ES" sz="32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251F70A-5A35-9283-D043-9DC6BED4A273}"/>
              </a:ext>
            </a:extLst>
          </p:cNvPr>
          <p:cNvSpPr txBox="1"/>
          <p:nvPr/>
        </p:nvSpPr>
        <p:spPr>
          <a:xfrm>
            <a:off x="6434679" y="3052571"/>
            <a:ext cx="41596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/>
              <a:t>La Guía de Medición y Análisis Proporciona lineamientos para la medición y el análisis del desempeño de los procesos del Sistema Integrado de Gestión.</a:t>
            </a:r>
            <a:endParaRPr lang="es-CO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88741C9-CC84-AA7D-46FB-214FE3EA3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56" y="1366887"/>
            <a:ext cx="6199523" cy="437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593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EAE2C368-89C0-4206-467A-46713C5102C5}"/>
              </a:ext>
            </a:extLst>
          </p:cNvPr>
          <p:cNvSpPr/>
          <p:nvPr/>
        </p:nvSpPr>
        <p:spPr>
          <a:xfrm>
            <a:off x="-321893" y="294795"/>
            <a:ext cx="3861159" cy="549966"/>
          </a:xfrm>
          <a:prstGeom prst="roundRect">
            <a:avLst/>
          </a:prstGeom>
          <a:solidFill>
            <a:srgbClr val="2764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Alcance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251F70A-5A35-9283-D043-9DC6BED4A273}"/>
              </a:ext>
            </a:extLst>
          </p:cNvPr>
          <p:cNvSpPr txBox="1"/>
          <p:nvPr/>
        </p:nvSpPr>
        <p:spPr>
          <a:xfrm>
            <a:off x="935646" y="1839595"/>
            <a:ext cx="61855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Inicio: </a:t>
            </a:r>
            <a:r>
              <a:rPr lang="es-C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generalidades del control operacional de los procesos.</a:t>
            </a:r>
          </a:p>
          <a:p>
            <a:pPr algn="just"/>
            <a:endParaRPr lang="es-CO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s-CO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Fin: </a:t>
            </a:r>
            <a:r>
              <a:rPr lang="es-CO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criterios para evaluar la calidad de la medición y análisis del desempeño un proceso.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5DA0DE6-0C40-15BA-E940-90C9C81FD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055" y="3039924"/>
            <a:ext cx="3026035" cy="316306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B2CDDB2-D58F-5BF5-164E-A6DCA3E1C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8415" y="2347481"/>
            <a:ext cx="4115374" cy="284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73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EAE2C368-89C0-4206-467A-46713C5102C5}"/>
              </a:ext>
            </a:extLst>
          </p:cNvPr>
          <p:cNvSpPr/>
          <p:nvPr/>
        </p:nvSpPr>
        <p:spPr>
          <a:xfrm>
            <a:off x="-321893" y="294795"/>
            <a:ext cx="3861159" cy="549966"/>
          </a:xfrm>
          <a:prstGeom prst="roundRect">
            <a:avLst/>
          </a:prstGeom>
          <a:solidFill>
            <a:srgbClr val="2764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Definiciones Clave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B330DA4C-9299-8622-8149-068FDAE18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727" y="1565676"/>
            <a:ext cx="2749011" cy="2124765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A04A1A99-ADAC-FD26-91B4-68C3286FD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2921" y="1299136"/>
            <a:ext cx="4725060" cy="2657846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51ED17F9-AB47-85DF-B223-493B791BC0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2918" y="3914478"/>
            <a:ext cx="2591162" cy="2495898"/>
          </a:xfrm>
          <a:prstGeom prst="rect">
            <a:avLst/>
          </a:prstGeom>
        </p:spPr>
      </p:pic>
      <p:sp>
        <p:nvSpPr>
          <p:cNvPr id="31" name="Rectángulo 30">
            <a:extLst>
              <a:ext uri="{FF2B5EF4-FFF2-40B4-BE49-F238E27FC236}">
                <a16:creationId xmlns:a16="http://schemas.microsoft.com/office/drawing/2014/main" id="{A242038D-E7C1-CF44-3F83-010F9D56A47F}"/>
              </a:ext>
            </a:extLst>
          </p:cNvPr>
          <p:cNvSpPr/>
          <p:nvPr/>
        </p:nvSpPr>
        <p:spPr>
          <a:xfrm>
            <a:off x="1227487" y="837471"/>
            <a:ext cx="241662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Indicador</a:t>
            </a:r>
            <a:endParaRPr lang="es-MX" sz="40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0AC5EC35-C639-5A1E-3375-AE0978081E6E}"/>
              </a:ext>
            </a:extLst>
          </p:cNvPr>
          <p:cNvSpPr/>
          <p:nvPr/>
        </p:nvSpPr>
        <p:spPr>
          <a:xfrm>
            <a:off x="8596153" y="844761"/>
            <a:ext cx="163859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4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Índice</a:t>
            </a: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74C7B709-727E-53E0-8CD2-C5C351A20E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0831" y="4008114"/>
            <a:ext cx="4725060" cy="2510022"/>
          </a:xfrm>
          <a:prstGeom prst="rect">
            <a:avLst/>
          </a:prstGeom>
        </p:spPr>
      </p:pic>
      <p:sp>
        <p:nvSpPr>
          <p:cNvPr id="37" name="Rectángulo 36">
            <a:extLst>
              <a:ext uri="{FF2B5EF4-FFF2-40B4-BE49-F238E27FC236}">
                <a16:creationId xmlns:a16="http://schemas.microsoft.com/office/drawing/2014/main" id="{85E132CF-E044-4BF8-F7FB-43064F1B5CBD}"/>
              </a:ext>
            </a:extLst>
          </p:cNvPr>
          <p:cNvSpPr/>
          <p:nvPr/>
        </p:nvSpPr>
        <p:spPr>
          <a:xfrm>
            <a:off x="1861189" y="3560535"/>
            <a:ext cx="140871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Ratio</a:t>
            </a:r>
            <a:endParaRPr lang="es-MX" sz="40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4C0AC776-600F-C075-1426-0216ECD47022}"/>
              </a:ext>
            </a:extLst>
          </p:cNvPr>
          <p:cNvSpPr/>
          <p:nvPr/>
        </p:nvSpPr>
        <p:spPr>
          <a:xfrm>
            <a:off x="8342879" y="3603039"/>
            <a:ext cx="278075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4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Métrica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EF7BCD79-A71B-D2E2-910C-63FDBB66BD9E}"/>
              </a:ext>
            </a:extLst>
          </p:cNvPr>
          <p:cNvSpPr txBox="1"/>
          <p:nvPr/>
        </p:nvSpPr>
        <p:spPr>
          <a:xfrm>
            <a:off x="3567779" y="2177540"/>
            <a:ext cx="21448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500" dirty="0">
                <a:latin typeface="Verdana" panose="020B0604030504040204" pitchFamily="34" charset="0"/>
                <a:ea typeface="Verdana" panose="020B0604030504040204" pitchFamily="34" charset="0"/>
              </a:rPr>
              <a:t>Medida cuantitativa</a:t>
            </a:r>
          </a:p>
          <a:p>
            <a:pPr algn="just"/>
            <a:r>
              <a:rPr lang="es-CO" sz="1500" dirty="0">
                <a:latin typeface="Verdana" panose="020B0604030504040204" pitchFamily="34" charset="0"/>
                <a:ea typeface="Verdana" panose="020B0604030504040204" pitchFamily="34" charset="0"/>
              </a:rPr>
              <a:t> o cualitativa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7AA5241A-DF26-D24E-4F45-F0D0484C4DB2}"/>
              </a:ext>
            </a:extLst>
          </p:cNvPr>
          <p:cNvSpPr txBox="1"/>
          <p:nvPr/>
        </p:nvSpPr>
        <p:spPr>
          <a:xfrm>
            <a:off x="5743448" y="2162151"/>
            <a:ext cx="2144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/>
              <a:t>Medida estadística compuesta</a:t>
            </a:r>
          </a:p>
        </p:txBody>
      </p: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8F99C4CF-EBC3-89A3-C44A-BC01BC657CA2}"/>
              </a:ext>
            </a:extLst>
          </p:cNvPr>
          <p:cNvCxnSpPr>
            <a:cxnSpLocks/>
          </p:cNvCxnSpPr>
          <p:nvPr/>
        </p:nvCxnSpPr>
        <p:spPr>
          <a:xfrm>
            <a:off x="5712643" y="1027522"/>
            <a:ext cx="30805" cy="511875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43">
            <a:extLst>
              <a:ext uri="{FF2B5EF4-FFF2-40B4-BE49-F238E27FC236}">
                <a16:creationId xmlns:a16="http://schemas.microsoft.com/office/drawing/2014/main" id="{F0AFFCE4-C712-A82B-3A9B-62F991EA2F72}"/>
              </a:ext>
            </a:extLst>
          </p:cNvPr>
          <p:cNvCxnSpPr>
            <a:cxnSpLocks/>
          </p:cNvCxnSpPr>
          <p:nvPr/>
        </p:nvCxnSpPr>
        <p:spPr>
          <a:xfrm>
            <a:off x="838727" y="3609941"/>
            <a:ext cx="10284902" cy="589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CuadroTexto 48">
            <a:extLst>
              <a:ext uri="{FF2B5EF4-FFF2-40B4-BE49-F238E27FC236}">
                <a16:creationId xmlns:a16="http://schemas.microsoft.com/office/drawing/2014/main" id="{A0A80DA2-D774-B39D-1F6A-CDBB60FC6914}"/>
              </a:ext>
            </a:extLst>
          </p:cNvPr>
          <p:cNvSpPr txBox="1"/>
          <p:nvPr/>
        </p:nvSpPr>
        <p:spPr>
          <a:xfrm>
            <a:off x="3598584" y="4752991"/>
            <a:ext cx="2144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/>
              <a:t>Relación entre dos cantidades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D5A4FEF4-F8DF-7E73-F9C2-31DD15CEC3F0}"/>
              </a:ext>
            </a:extLst>
          </p:cNvPr>
          <p:cNvSpPr txBox="1"/>
          <p:nvPr/>
        </p:nvSpPr>
        <p:spPr>
          <a:xfrm>
            <a:off x="5723489" y="4748720"/>
            <a:ext cx="2144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/>
              <a:t>Medida cuantificable y objetiva</a:t>
            </a:r>
          </a:p>
        </p:txBody>
      </p:sp>
    </p:spTree>
    <p:extLst>
      <p:ext uri="{BB962C8B-B14F-4D97-AF65-F5344CB8AC3E}">
        <p14:creationId xmlns:p14="http://schemas.microsoft.com/office/powerpoint/2010/main" val="1810984956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96B24"/>
      </a:accent1>
      <a:accent2>
        <a:srgbClr val="4EA72E"/>
      </a:accent2>
      <a:accent3>
        <a:srgbClr val="156082"/>
      </a:accent3>
      <a:accent4>
        <a:srgbClr val="0F9ED5"/>
      </a:accent4>
      <a:accent5>
        <a:srgbClr val="A02B93"/>
      </a:accent5>
      <a:accent6>
        <a:srgbClr val="E97132"/>
      </a:accent6>
      <a:hlink>
        <a:srgbClr val="467886"/>
      </a:hlink>
      <a:folHlink>
        <a:srgbClr val="96607D"/>
      </a:folHlink>
    </a:clrScheme>
    <a:fontScheme name="Tema d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97E0A228-C590-4D20-B05F-A6BF04A05448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4639</TotalTime>
  <Words>2849</Words>
  <Application>Microsoft Macintosh PowerPoint</Application>
  <PresentationFormat>Panorámica</PresentationFormat>
  <Paragraphs>456</Paragraphs>
  <Slides>51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15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51</vt:i4>
      </vt:variant>
    </vt:vector>
  </HeadingPairs>
  <TitlesOfParts>
    <vt:vector size="68" baseType="lpstr">
      <vt:lpstr>ADLaM Display</vt:lpstr>
      <vt:lpstr>Aptos</vt:lpstr>
      <vt:lpstr>Aptos Display</vt:lpstr>
      <vt:lpstr>Arial</vt:lpstr>
      <vt:lpstr>Calibri</vt:lpstr>
      <vt:lpstr>Fira Sans Extra Condensed Medium</vt:lpstr>
      <vt:lpstr>Helvetica Neue</vt:lpstr>
      <vt:lpstr>Montserrat</vt:lpstr>
      <vt:lpstr>Open-sans</vt:lpstr>
      <vt:lpstr>Roboto</vt:lpstr>
      <vt:lpstr>Segoe UI</vt:lpstr>
      <vt:lpstr>Symbol</vt:lpstr>
      <vt:lpstr>Times</vt:lpstr>
      <vt:lpstr>Verdana</vt:lpstr>
      <vt:lpstr>Wingdings</vt:lpstr>
      <vt:lpstr>Diseño personalizado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1. Objetivo, alcance y definiciones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3. Disposiciones generales</vt:lpstr>
      <vt:lpstr>Presentación de PowerPoint</vt:lpstr>
      <vt:lpstr>Presentación de PowerPoint</vt:lpstr>
      <vt:lpstr>4. Orientaciones para la Formulación de indicadores de proceso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5. Análisis de Información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5. Comunicación de Resultados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7. Calidad de la medición</vt:lpstr>
      <vt:lpstr>Presentación de PowerPoint</vt:lpstr>
      <vt:lpstr>Presentación de PowerPoint</vt:lpstr>
      <vt:lpstr>Presentación de PowerPoint</vt:lpstr>
      <vt:lpstr>Presentación de PowerPoint</vt:lpstr>
      <vt:lpstr>8. Documentos asociados</vt:lpstr>
      <vt:lpstr>Presentación de PowerPoint</vt:lpstr>
      <vt:lpstr>Presentación de PowerPoint</vt:lpstr>
      <vt:lpstr>Antes de finalizar este espacio… …midamos</vt:lpstr>
      <vt:lpstr>¡MUCHAS GRACIAS!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Raúl Hernando Mosquera Arce</dc:creator>
  <cp:lastModifiedBy>Edna Paez</cp:lastModifiedBy>
  <cp:revision>25</cp:revision>
  <dcterms:created xsi:type="dcterms:W3CDTF">2024-07-04T21:28:51Z</dcterms:created>
  <dcterms:modified xsi:type="dcterms:W3CDTF">2025-03-07T12:51:00Z</dcterms:modified>
</cp:coreProperties>
</file>