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1" r:id="rId5"/>
    <p:sldId id="291" r:id="rId6"/>
    <p:sldId id="382" r:id="rId7"/>
    <p:sldId id="272" r:id="rId8"/>
    <p:sldId id="273" r:id="rId9"/>
    <p:sldId id="274" r:id="rId10"/>
    <p:sldId id="275" r:id="rId11"/>
    <p:sldId id="276" r:id="rId12"/>
    <p:sldId id="277" r:id="rId13"/>
    <p:sldId id="383" r:id="rId14"/>
    <p:sldId id="384" r:id="rId15"/>
    <p:sldId id="385" r:id="rId16"/>
    <p:sldId id="386" r:id="rId17"/>
    <p:sldId id="387" r:id="rId18"/>
    <p:sldId id="260" r:id="rId19"/>
    <p:sldId id="292" r:id="rId20"/>
    <p:sldId id="328" r:id="rId21"/>
    <p:sldId id="329" r:id="rId22"/>
    <p:sldId id="293" r:id="rId23"/>
    <p:sldId id="281" r:id="rId24"/>
    <p:sldId id="280" r:id="rId25"/>
    <p:sldId id="270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0mLU1enssXisdbZf1UpcLT1F2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FF"/>
    <a:srgbClr val="3D6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7262D1-9672-4142-9EE1-31B73647C718}">
  <a:tblStyle styleId="{CA7262D1-9672-4142-9EE1-31B73647C718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E2A84A9-DB2C-4FBA-A3BF-048C70CC96DD}" styleName="Table_1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AE7"/>
          </a:solidFill>
        </a:fill>
      </a:tcStyle>
    </a:wholeTbl>
    <a:band1H>
      <a:tcTxStyle b="off" i="off"/>
      <a:tcStyle>
        <a:tcBdr/>
        <a:fill>
          <a:solidFill>
            <a:srgbClr val="CBD3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D3C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B4EE4D-4A36-404D-9900-D1E8E924E6B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8B75014E-7717-40BA-83A9-72C90F321ADF}">
      <dgm:prSet phldrT="[Texto]"/>
      <dgm:spPr/>
      <dgm:t>
        <a:bodyPr/>
        <a:lstStyle/>
        <a:p>
          <a:r>
            <a:rPr lang="es-MX" dirty="0"/>
            <a:t>Hacer</a:t>
          </a:r>
          <a:endParaRPr lang="es-CO" dirty="0"/>
        </a:p>
      </dgm:t>
    </dgm:pt>
    <dgm:pt modelId="{DCA315E3-9C15-4A2F-BA57-F32C37FB7607}" type="parTrans" cxnId="{7E4A807D-9EEF-4F67-9863-B498E1A7600B}">
      <dgm:prSet/>
      <dgm:spPr/>
      <dgm:t>
        <a:bodyPr/>
        <a:lstStyle/>
        <a:p>
          <a:endParaRPr lang="es-CO"/>
        </a:p>
      </dgm:t>
    </dgm:pt>
    <dgm:pt modelId="{9DC32398-5C82-46D6-A129-74731B74350E}" type="sibTrans" cxnId="{7E4A807D-9EEF-4F67-9863-B498E1A7600B}">
      <dgm:prSet/>
      <dgm:spPr/>
      <dgm:t>
        <a:bodyPr/>
        <a:lstStyle/>
        <a:p>
          <a:endParaRPr lang="es-CO"/>
        </a:p>
      </dgm:t>
    </dgm:pt>
    <dgm:pt modelId="{5DE0C631-776B-4C56-B899-14FC4E26E8C5}">
      <dgm:prSet phldrT="[Texto]"/>
      <dgm:spPr/>
      <dgm:t>
        <a:bodyPr/>
        <a:lstStyle/>
        <a:p>
          <a:r>
            <a:rPr lang="es-MX" dirty="0"/>
            <a:t>Verificar</a:t>
          </a:r>
          <a:endParaRPr lang="es-CO" dirty="0"/>
        </a:p>
      </dgm:t>
    </dgm:pt>
    <dgm:pt modelId="{1D0F8857-60FA-4B40-9FB6-12798B3AEE3D}" type="parTrans" cxnId="{594AACE1-2614-4ED7-B7CC-292DF3DC8503}">
      <dgm:prSet/>
      <dgm:spPr/>
      <dgm:t>
        <a:bodyPr/>
        <a:lstStyle/>
        <a:p>
          <a:endParaRPr lang="es-CO"/>
        </a:p>
      </dgm:t>
    </dgm:pt>
    <dgm:pt modelId="{3A266C8C-DB84-413E-B046-0F286526AD54}" type="sibTrans" cxnId="{594AACE1-2614-4ED7-B7CC-292DF3DC8503}">
      <dgm:prSet/>
      <dgm:spPr/>
      <dgm:t>
        <a:bodyPr/>
        <a:lstStyle/>
        <a:p>
          <a:endParaRPr lang="es-CO"/>
        </a:p>
      </dgm:t>
    </dgm:pt>
    <dgm:pt modelId="{A785848B-B3B4-4BDB-BB6C-0005595EC9AD}">
      <dgm:prSet phldrT="[Texto]"/>
      <dgm:spPr/>
      <dgm:t>
        <a:bodyPr/>
        <a:lstStyle/>
        <a:p>
          <a:r>
            <a:rPr lang="es-MX" dirty="0"/>
            <a:t>Actuar</a:t>
          </a:r>
          <a:endParaRPr lang="es-CO" dirty="0"/>
        </a:p>
      </dgm:t>
    </dgm:pt>
    <dgm:pt modelId="{3BEBF583-D988-4FB0-B8D3-6D7FD53FE7E8}" type="parTrans" cxnId="{778F458D-1F6D-4DD2-B80D-FE2CCF21E6F6}">
      <dgm:prSet/>
      <dgm:spPr/>
      <dgm:t>
        <a:bodyPr/>
        <a:lstStyle/>
        <a:p>
          <a:endParaRPr lang="es-CO"/>
        </a:p>
      </dgm:t>
    </dgm:pt>
    <dgm:pt modelId="{F03FAA8C-75EE-43B1-9B72-6D0DEE58A63B}" type="sibTrans" cxnId="{778F458D-1F6D-4DD2-B80D-FE2CCF21E6F6}">
      <dgm:prSet/>
      <dgm:spPr/>
      <dgm:t>
        <a:bodyPr/>
        <a:lstStyle/>
        <a:p>
          <a:endParaRPr lang="es-CO"/>
        </a:p>
      </dgm:t>
    </dgm:pt>
    <dgm:pt modelId="{72A37BCF-3871-4C44-8E26-99FB4FC7C82F}">
      <dgm:prSet phldrT="[Texto]"/>
      <dgm:spPr/>
      <dgm:t>
        <a:bodyPr/>
        <a:lstStyle/>
        <a:p>
          <a:r>
            <a:rPr lang="es-MX" dirty="0"/>
            <a:t>Planear</a:t>
          </a:r>
          <a:endParaRPr lang="es-CO" dirty="0"/>
        </a:p>
      </dgm:t>
    </dgm:pt>
    <dgm:pt modelId="{0B8D9187-F00A-47B8-A4BE-8D5FC4936B44}" type="parTrans" cxnId="{C78430A4-A61C-4C6C-87AF-D36BF4549BBC}">
      <dgm:prSet/>
      <dgm:spPr/>
      <dgm:t>
        <a:bodyPr/>
        <a:lstStyle/>
        <a:p>
          <a:endParaRPr lang="es-CO"/>
        </a:p>
      </dgm:t>
    </dgm:pt>
    <dgm:pt modelId="{0D9F89C3-8A77-4973-9D7D-AD5FE523168C}" type="sibTrans" cxnId="{C78430A4-A61C-4C6C-87AF-D36BF4549BBC}">
      <dgm:prSet/>
      <dgm:spPr/>
      <dgm:t>
        <a:bodyPr/>
        <a:lstStyle/>
        <a:p>
          <a:endParaRPr lang="es-CO"/>
        </a:p>
      </dgm:t>
    </dgm:pt>
    <dgm:pt modelId="{6412FA34-81FD-4B78-96D9-8DB1DF9E43C1}" type="pres">
      <dgm:prSet presAssocID="{D8B4EE4D-4A36-404D-9900-D1E8E924E6B1}" presName="compositeShape" presStyleCnt="0">
        <dgm:presLayoutVars>
          <dgm:chMax val="7"/>
          <dgm:dir/>
          <dgm:resizeHandles val="exact"/>
        </dgm:presLayoutVars>
      </dgm:prSet>
      <dgm:spPr/>
    </dgm:pt>
    <dgm:pt modelId="{89B8CB38-403A-46D7-B104-D704BDFDDE03}" type="pres">
      <dgm:prSet presAssocID="{D8B4EE4D-4A36-404D-9900-D1E8E924E6B1}" presName="wedge1" presStyleLbl="node1" presStyleIdx="0" presStyleCnt="4"/>
      <dgm:spPr/>
    </dgm:pt>
    <dgm:pt modelId="{0CF2ECDC-17F4-4815-83B6-3DE7B9093596}" type="pres">
      <dgm:prSet presAssocID="{D8B4EE4D-4A36-404D-9900-D1E8E924E6B1}" presName="dummy1a" presStyleCnt="0"/>
      <dgm:spPr/>
    </dgm:pt>
    <dgm:pt modelId="{435014C5-91C7-4C16-8BD0-11348E1CB1AF}" type="pres">
      <dgm:prSet presAssocID="{D8B4EE4D-4A36-404D-9900-D1E8E924E6B1}" presName="dummy1b" presStyleCnt="0"/>
      <dgm:spPr/>
    </dgm:pt>
    <dgm:pt modelId="{AF6908F0-3407-4284-8004-0634B9AE00DD}" type="pres">
      <dgm:prSet presAssocID="{D8B4EE4D-4A36-404D-9900-D1E8E924E6B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FCD5B8F-382E-4A20-B3C2-E8510C88B3F8}" type="pres">
      <dgm:prSet presAssocID="{D8B4EE4D-4A36-404D-9900-D1E8E924E6B1}" presName="wedge2" presStyleLbl="node1" presStyleIdx="1" presStyleCnt="4"/>
      <dgm:spPr/>
    </dgm:pt>
    <dgm:pt modelId="{D9873FEE-4047-40B9-A583-0E6D73613BE4}" type="pres">
      <dgm:prSet presAssocID="{D8B4EE4D-4A36-404D-9900-D1E8E924E6B1}" presName="dummy2a" presStyleCnt="0"/>
      <dgm:spPr/>
    </dgm:pt>
    <dgm:pt modelId="{089FDF4A-3DEC-4018-9CF0-707A1A17BD6C}" type="pres">
      <dgm:prSet presAssocID="{D8B4EE4D-4A36-404D-9900-D1E8E924E6B1}" presName="dummy2b" presStyleCnt="0"/>
      <dgm:spPr/>
    </dgm:pt>
    <dgm:pt modelId="{13718079-44AC-4DCA-A837-86F7883F8ACF}" type="pres">
      <dgm:prSet presAssocID="{D8B4EE4D-4A36-404D-9900-D1E8E924E6B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231723C-8CD5-4860-851F-7A1E02572912}" type="pres">
      <dgm:prSet presAssocID="{D8B4EE4D-4A36-404D-9900-D1E8E924E6B1}" presName="wedge3" presStyleLbl="node1" presStyleIdx="2" presStyleCnt="4"/>
      <dgm:spPr/>
    </dgm:pt>
    <dgm:pt modelId="{7D18D305-5B61-4C98-9B69-3CDEC44EE5C2}" type="pres">
      <dgm:prSet presAssocID="{D8B4EE4D-4A36-404D-9900-D1E8E924E6B1}" presName="dummy3a" presStyleCnt="0"/>
      <dgm:spPr/>
    </dgm:pt>
    <dgm:pt modelId="{D1AA35F3-9D5F-49ED-AC1F-F61AAF18DA6C}" type="pres">
      <dgm:prSet presAssocID="{D8B4EE4D-4A36-404D-9900-D1E8E924E6B1}" presName="dummy3b" presStyleCnt="0"/>
      <dgm:spPr/>
    </dgm:pt>
    <dgm:pt modelId="{57EC73B2-4281-4EA8-9FBD-93FFA93EBF63}" type="pres">
      <dgm:prSet presAssocID="{D8B4EE4D-4A36-404D-9900-D1E8E924E6B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E78F1C-F368-4A26-B8CE-E2495B982D05}" type="pres">
      <dgm:prSet presAssocID="{D8B4EE4D-4A36-404D-9900-D1E8E924E6B1}" presName="wedge4" presStyleLbl="node1" presStyleIdx="3" presStyleCnt="4"/>
      <dgm:spPr/>
    </dgm:pt>
    <dgm:pt modelId="{ABBECAE4-08C8-40B3-80E9-FB7F950401C0}" type="pres">
      <dgm:prSet presAssocID="{D8B4EE4D-4A36-404D-9900-D1E8E924E6B1}" presName="dummy4a" presStyleCnt="0"/>
      <dgm:spPr/>
    </dgm:pt>
    <dgm:pt modelId="{35C30801-8315-4534-B266-471416D8B995}" type="pres">
      <dgm:prSet presAssocID="{D8B4EE4D-4A36-404D-9900-D1E8E924E6B1}" presName="dummy4b" presStyleCnt="0"/>
      <dgm:spPr/>
    </dgm:pt>
    <dgm:pt modelId="{3F9231FE-DF5B-4F45-AD75-EC598004022B}" type="pres">
      <dgm:prSet presAssocID="{D8B4EE4D-4A36-404D-9900-D1E8E924E6B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3393B44-9CB8-4A73-8C42-6EFECCBC4BF0}" type="pres">
      <dgm:prSet presAssocID="{9DC32398-5C82-46D6-A129-74731B74350E}" presName="arrowWedge1" presStyleLbl="fgSibTrans2D1" presStyleIdx="0" presStyleCnt="4"/>
      <dgm:spPr/>
    </dgm:pt>
    <dgm:pt modelId="{5FE64C54-F1A4-4291-BB3A-15BC6C96DC33}" type="pres">
      <dgm:prSet presAssocID="{3A266C8C-DB84-413E-B046-0F286526AD54}" presName="arrowWedge2" presStyleLbl="fgSibTrans2D1" presStyleIdx="1" presStyleCnt="4"/>
      <dgm:spPr/>
    </dgm:pt>
    <dgm:pt modelId="{2233FFE8-6E86-4E32-8CA7-402712A89EF9}" type="pres">
      <dgm:prSet presAssocID="{F03FAA8C-75EE-43B1-9B72-6D0DEE58A63B}" presName="arrowWedge3" presStyleLbl="fgSibTrans2D1" presStyleIdx="2" presStyleCnt="4"/>
      <dgm:spPr/>
    </dgm:pt>
    <dgm:pt modelId="{2D52C704-7A5C-460F-ACD6-B66BC78D1848}" type="pres">
      <dgm:prSet presAssocID="{0D9F89C3-8A77-4973-9D7D-AD5FE523168C}" presName="arrowWedge4" presStyleLbl="fgSibTrans2D1" presStyleIdx="3" presStyleCnt="4"/>
      <dgm:spPr/>
    </dgm:pt>
  </dgm:ptLst>
  <dgm:cxnLst>
    <dgm:cxn modelId="{B497D717-0B45-4488-97DC-05867777CF31}" type="presOf" srcId="{D8B4EE4D-4A36-404D-9900-D1E8E924E6B1}" destId="{6412FA34-81FD-4B78-96D9-8DB1DF9E43C1}" srcOrd="0" destOrd="0" presId="urn:microsoft.com/office/officeart/2005/8/layout/cycle8"/>
    <dgm:cxn modelId="{C0860925-2831-49A2-A38E-B1C8DA30BE8A}" type="presOf" srcId="{8B75014E-7717-40BA-83A9-72C90F321ADF}" destId="{89B8CB38-403A-46D7-B104-D704BDFDDE03}" srcOrd="0" destOrd="0" presId="urn:microsoft.com/office/officeart/2005/8/layout/cycle8"/>
    <dgm:cxn modelId="{C2CE912F-8C80-48E3-A4D1-2517584F7328}" type="presOf" srcId="{72A37BCF-3871-4C44-8E26-99FB4FC7C82F}" destId="{3F9231FE-DF5B-4F45-AD75-EC598004022B}" srcOrd="1" destOrd="0" presId="urn:microsoft.com/office/officeart/2005/8/layout/cycle8"/>
    <dgm:cxn modelId="{7E4A807D-9EEF-4F67-9863-B498E1A7600B}" srcId="{D8B4EE4D-4A36-404D-9900-D1E8E924E6B1}" destId="{8B75014E-7717-40BA-83A9-72C90F321ADF}" srcOrd="0" destOrd="0" parTransId="{DCA315E3-9C15-4A2F-BA57-F32C37FB7607}" sibTransId="{9DC32398-5C82-46D6-A129-74731B74350E}"/>
    <dgm:cxn modelId="{EE0C3181-E0AC-4171-9993-BA1CB0AB7E7B}" type="presOf" srcId="{8B75014E-7717-40BA-83A9-72C90F321ADF}" destId="{AF6908F0-3407-4284-8004-0634B9AE00DD}" srcOrd="1" destOrd="0" presId="urn:microsoft.com/office/officeart/2005/8/layout/cycle8"/>
    <dgm:cxn modelId="{778F458D-1F6D-4DD2-B80D-FE2CCF21E6F6}" srcId="{D8B4EE4D-4A36-404D-9900-D1E8E924E6B1}" destId="{A785848B-B3B4-4BDB-BB6C-0005595EC9AD}" srcOrd="2" destOrd="0" parTransId="{3BEBF583-D988-4FB0-B8D3-6D7FD53FE7E8}" sibTransId="{F03FAA8C-75EE-43B1-9B72-6D0DEE58A63B}"/>
    <dgm:cxn modelId="{4304C28F-C2A6-4012-B07D-BD5D35B56589}" type="presOf" srcId="{5DE0C631-776B-4C56-B899-14FC4E26E8C5}" destId="{2FCD5B8F-382E-4A20-B3C2-E8510C88B3F8}" srcOrd="0" destOrd="0" presId="urn:microsoft.com/office/officeart/2005/8/layout/cycle8"/>
    <dgm:cxn modelId="{C78430A4-A61C-4C6C-87AF-D36BF4549BBC}" srcId="{D8B4EE4D-4A36-404D-9900-D1E8E924E6B1}" destId="{72A37BCF-3871-4C44-8E26-99FB4FC7C82F}" srcOrd="3" destOrd="0" parTransId="{0B8D9187-F00A-47B8-A4BE-8D5FC4936B44}" sibTransId="{0D9F89C3-8A77-4973-9D7D-AD5FE523168C}"/>
    <dgm:cxn modelId="{594AACE1-2614-4ED7-B7CC-292DF3DC8503}" srcId="{D8B4EE4D-4A36-404D-9900-D1E8E924E6B1}" destId="{5DE0C631-776B-4C56-B899-14FC4E26E8C5}" srcOrd="1" destOrd="0" parTransId="{1D0F8857-60FA-4B40-9FB6-12798B3AEE3D}" sibTransId="{3A266C8C-DB84-413E-B046-0F286526AD54}"/>
    <dgm:cxn modelId="{517B58E2-67D5-447C-95D3-E04DBCB10364}" type="presOf" srcId="{72A37BCF-3871-4C44-8E26-99FB4FC7C82F}" destId="{40E78F1C-F368-4A26-B8CE-E2495B982D05}" srcOrd="0" destOrd="0" presId="urn:microsoft.com/office/officeart/2005/8/layout/cycle8"/>
    <dgm:cxn modelId="{B0DF1FE8-5319-482E-9E64-64EC7B0B1921}" type="presOf" srcId="{5DE0C631-776B-4C56-B899-14FC4E26E8C5}" destId="{13718079-44AC-4DCA-A837-86F7883F8ACF}" srcOrd="1" destOrd="0" presId="urn:microsoft.com/office/officeart/2005/8/layout/cycle8"/>
    <dgm:cxn modelId="{1B76E3EB-EEE5-4C24-8C17-E2221382A8EF}" type="presOf" srcId="{A785848B-B3B4-4BDB-BB6C-0005595EC9AD}" destId="{7231723C-8CD5-4860-851F-7A1E02572912}" srcOrd="0" destOrd="0" presId="urn:microsoft.com/office/officeart/2005/8/layout/cycle8"/>
    <dgm:cxn modelId="{60BDCAF3-24C0-4EEE-8C18-690E6765A21B}" type="presOf" srcId="{A785848B-B3B4-4BDB-BB6C-0005595EC9AD}" destId="{57EC73B2-4281-4EA8-9FBD-93FFA93EBF63}" srcOrd="1" destOrd="0" presId="urn:microsoft.com/office/officeart/2005/8/layout/cycle8"/>
    <dgm:cxn modelId="{0B3816E1-B552-447E-B12D-E38D2A7F6926}" type="presParOf" srcId="{6412FA34-81FD-4B78-96D9-8DB1DF9E43C1}" destId="{89B8CB38-403A-46D7-B104-D704BDFDDE03}" srcOrd="0" destOrd="0" presId="urn:microsoft.com/office/officeart/2005/8/layout/cycle8"/>
    <dgm:cxn modelId="{A0323C7A-681B-4C07-904A-05552AB9861E}" type="presParOf" srcId="{6412FA34-81FD-4B78-96D9-8DB1DF9E43C1}" destId="{0CF2ECDC-17F4-4815-83B6-3DE7B9093596}" srcOrd="1" destOrd="0" presId="urn:microsoft.com/office/officeart/2005/8/layout/cycle8"/>
    <dgm:cxn modelId="{E6F62F9A-43B6-402F-847C-5E8C46FCA564}" type="presParOf" srcId="{6412FA34-81FD-4B78-96D9-8DB1DF9E43C1}" destId="{435014C5-91C7-4C16-8BD0-11348E1CB1AF}" srcOrd="2" destOrd="0" presId="urn:microsoft.com/office/officeart/2005/8/layout/cycle8"/>
    <dgm:cxn modelId="{FA9C1230-609F-416B-90C7-0801C9243FE5}" type="presParOf" srcId="{6412FA34-81FD-4B78-96D9-8DB1DF9E43C1}" destId="{AF6908F0-3407-4284-8004-0634B9AE00DD}" srcOrd="3" destOrd="0" presId="urn:microsoft.com/office/officeart/2005/8/layout/cycle8"/>
    <dgm:cxn modelId="{FD06B74A-2DD1-47E0-AF30-6F5F8972144A}" type="presParOf" srcId="{6412FA34-81FD-4B78-96D9-8DB1DF9E43C1}" destId="{2FCD5B8F-382E-4A20-B3C2-E8510C88B3F8}" srcOrd="4" destOrd="0" presId="urn:microsoft.com/office/officeart/2005/8/layout/cycle8"/>
    <dgm:cxn modelId="{82A05469-FB91-47E1-AE14-07832572946E}" type="presParOf" srcId="{6412FA34-81FD-4B78-96D9-8DB1DF9E43C1}" destId="{D9873FEE-4047-40B9-A583-0E6D73613BE4}" srcOrd="5" destOrd="0" presId="urn:microsoft.com/office/officeart/2005/8/layout/cycle8"/>
    <dgm:cxn modelId="{0066F720-671A-44FF-9C2E-7E5F2F35D2AA}" type="presParOf" srcId="{6412FA34-81FD-4B78-96D9-8DB1DF9E43C1}" destId="{089FDF4A-3DEC-4018-9CF0-707A1A17BD6C}" srcOrd="6" destOrd="0" presId="urn:microsoft.com/office/officeart/2005/8/layout/cycle8"/>
    <dgm:cxn modelId="{AE7B3F2A-B534-4461-BA30-61164DA115D7}" type="presParOf" srcId="{6412FA34-81FD-4B78-96D9-8DB1DF9E43C1}" destId="{13718079-44AC-4DCA-A837-86F7883F8ACF}" srcOrd="7" destOrd="0" presId="urn:microsoft.com/office/officeart/2005/8/layout/cycle8"/>
    <dgm:cxn modelId="{49F65E59-47BD-476A-89D6-E5F812A1C79B}" type="presParOf" srcId="{6412FA34-81FD-4B78-96D9-8DB1DF9E43C1}" destId="{7231723C-8CD5-4860-851F-7A1E02572912}" srcOrd="8" destOrd="0" presId="urn:microsoft.com/office/officeart/2005/8/layout/cycle8"/>
    <dgm:cxn modelId="{344B496C-4E0D-4C2B-87AB-B3D1871F904E}" type="presParOf" srcId="{6412FA34-81FD-4B78-96D9-8DB1DF9E43C1}" destId="{7D18D305-5B61-4C98-9B69-3CDEC44EE5C2}" srcOrd="9" destOrd="0" presId="urn:microsoft.com/office/officeart/2005/8/layout/cycle8"/>
    <dgm:cxn modelId="{253F6231-9E78-4E17-B9A7-7530FD6446F1}" type="presParOf" srcId="{6412FA34-81FD-4B78-96D9-8DB1DF9E43C1}" destId="{D1AA35F3-9D5F-49ED-AC1F-F61AAF18DA6C}" srcOrd="10" destOrd="0" presId="urn:microsoft.com/office/officeart/2005/8/layout/cycle8"/>
    <dgm:cxn modelId="{49B57D32-EC47-49F4-A648-41B8FBAEA1B3}" type="presParOf" srcId="{6412FA34-81FD-4B78-96D9-8DB1DF9E43C1}" destId="{57EC73B2-4281-4EA8-9FBD-93FFA93EBF63}" srcOrd="11" destOrd="0" presId="urn:microsoft.com/office/officeart/2005/8/layout/cycle8"/>
    <dgm:cxn modelId="{818043E4-4DA5-48AA-8FBA-6DD228167930}" type="presParOf" srcId="{6412FA34-81FD-4B78-96D9-8DB1DF9E43C1}" destId="{40E78F1C-F368-4A26-B8CE-E2495B982D05}" srcOrd="12" destOrd="0" presId="urn:microsoft.com/office/officeart/2005/8/layout/cycle8"/>
    <dgm:cxn modelId="{0F9EA6E1-1559-42C1-BE06-A6C8B9C656E7}" type="presParOf" srcId="{6412FA34-81FD-4B78-96D9-8DB1DF9E43C1}" destId="{ABBECAE4-08C8-40B3-80E9-FB7F950401C0}" srcOrd="13" destOrd="0" presId="urn:microsoft.com/office/officeart/2005/8/layout/cycle8"/>
    <dgm:cxn modelId="{4D71C989-59CF-4D24-9A1B-5C99E676E23A}" type="presParOf" srcId="{6412FA34-81FD-4B78-96D9-8DB1DF9E43C1}" destId="{35C30801-8315-4534-B266-471416D8B995}" srcOrd="14" destOrd="0" presId="urn:microsoft.com/office/officeart/2005/8/layout/cycle8"/>
    <dgm:cxn modelId="{1ED9DD6E-13C7-4648-8986-39988468E711}" type="presParOf" srcId="{6412FA34-81FD-4B78-96D9-8DB1DF9E43C1}" destId="{3F9231FE-DF5B-4F45-AD75-EC598004022B}" srcOrd="15" destOrd="0" presId="urn:microsoft.com/office/officeart/2005/8/layout/cycle8"/>
    <dgm:cxn modelId="{8D0EFB9B-6595-484E-86B3-C95B8BCC3FB0}" type="presParOf" srcId="{6412FA34-81FD-4B78-96D9-8DB1DF9E43C1}" destId="{73393B44-9CB8-4A73-8C42-6EFECCBC4BF0}" srcOrd="16" destOrd="0" presId="urn:microsoft.com/office/officeart/2005/8/layout/cycle8"/>
    <dgm:cxn modelId="{70AE4490-B927-4B2A-875B-667B1F25EA93}" type="presParOf" srcId="{6412FA34-81FD-4B78-96D9-8DB1DF9E43C1}" destId="{5FE64C54-F1A4-4291-BB3A-15BC6C96DC33}" srcOrd="17" destOrd="0" presId="urn:microsoft.com/office/officeart/2005/8/layout/cycle8"/>
    <dgm:cxn modelId="{D16C4099-2295-4FA2-B546-704F48750FAB}" type="presParOf" srcId="{6412FA34-81FD-4B78-96D9-8DB1DF9E43C1}" destId="{2233FFE8-6E86-4E32-8CA7-402712A89EF9}" srcOrd="18" destOrd="0" presId="urn:microsoft.com/office/officeart/2005/8/layout/cycle8"/>
    <dgm:cxn modelId="{2C33A293-2F39-4FEC-A766-3DB82C19C66A}" type="presParOf" srcId="{6412FA34-81FD-4B78-96D9-8DB1DF9E43C1}" destId="{2D52C704-7A5C-460F-ACD6-B66BC78D184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8CB38-403A-46D7-B104-D704BDFDDE03}">
      <dsp:nvSpPr>
        <dsp:cNvPr id="0" name=""/>
        <dsp:cNvSpPr/>
      </dsp:nvSpPr>
      <dsp:spPr>
        <a:xfrm>
          <a:off x="186981" y="629020"/>
          <a:ext cx="1829800" cy="1829800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Hacer</a:t>
          </a:r>
          <a:endParaRPr lang="es-CO" sz="1300" kern="1200" dirty="0"/>
        </a:p>
      </dsp:txBody>
      <dsp:txXfrm>
        <a:off x="1158300" y="1008268"/>
        <a:ext cx="675283" cy="501016"/>
      </dsp:txXfrm>
    </dsp:sp>
    <dsp:sp modelId="{2FCD5B8F-382E-4A20-B3C2-E8510C88B3F8}">
      <dsp:nvSpPr>
        <dsp:cNvPr id="0" name=""/>
        <dsp:cNvSpPr/>
      </dsp:nvSpPr>
      <dsp:spPr>
        <a:xfrm>
          <a:off x="186981" y="690449"/>
          <a:ext cx="1829800" cy="1829800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Verificar</a:t>
          </a:r>
          <a:endParaRPr lang="es-CO" sz="1300" kern="1200" dirty="0"/>
        </a:p>
      </dsp:txBody>
      <dsp:txXfrm>
        <a:off x="1158300" y="1639985"/>
        <a:ext cx="675283" cy="501016"/>
      </dsp:txXfrm>
    </dsp:sp>
    <dsp:sp modelId="{7231723C-8CD5-4860-851F-7A1E02572912}">
      <dsp:nvSpPr>
        <dsp:cNvPr id="0" name=""/>
        <dsp:cNvSpPr/>
      </dsp:nvSpPr>
      <dsp:spPr>
        <a:xfrm>
          <a:off x="125552" y="690449"/>
          <a:ext cx="1829800" cy="1829800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Actuar</a:t>
          </a:r>
          <a:endParaRPr lang="es-CO" sz="1300" kern="1200" dirty="0"/>
        </a:p>
      </dsp:txBody>
      <dsp:txXfrm>
        <a:off x="308750" y="1639985"/>
        <a:ext cx="675283" cy="501016"/>
      </dsp:txXfrm>
    </dsp:sp>
    <dsp:sp modelId="{40E78F1C-F368-4A26-B8CE-E2495B982D05}">
      <dsp:nvSpPr>
        <dsp:cNvPr id="0" name=""/>
        <dsp:cNvSpPr/>
      </dsp:nvSpPr>
      <dsp:spPr>
        <a:xfrm>
          <a:off x="125552" y="629020"/>
          <a:ext cx="1829800" cy="1829800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Planear</a:t>
          </a:r>
          <a:endParaRPr lang="es-CO" sz="1300" kern="1200" dirty="0"/>
        </a:p>
      </dsp:txBody>
      <dsp:txXfrm>
        <a:off x="308750" y="1008268"/>
        <a:ext cx="675283" cy="501016"/>
      </dsp:txXfrm>
    </dsp:sp>
    <dsp:sp modelId="{73393B44-9CB8-4A73-8C42-6EFECCBC4BF0}">
      <dsp:nvSpPr>
        <dsp:cNvPr id="0" name=""/>
        <dsp:cNvSpPr/>
      </dsp:nvSpPr>
      <dsp:spPr>
        <a:xfrm>
          <a:off x="73707" y="515747"/>
          <a:ext cx="2056347" cy="205634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64C54-F1A4-4291-BB3A-15BC6C96DC33}">
      <dsp:nvSpPr>
        <dsp:cNvPr id="0" name=""/>
        <dsp:cNvSpPr/>
      </dsp:nvSpPr>
      <dsp:spPr>
        <a:xfrm>
          <a:off x="73707" y="577176"/>
          <a:ext cx="2056347" cy="205634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3FFE8-6E86-4E32-8CA7-402712A89EF9}">
      <dsp:nvSpPr>
        <dsp:cNvPr id="0" name=""/>
        <dsp:cNvSpPr/>
      </dsp:nvSpPr>
      <dsp:spPr>
        <a:xfrm>
          <a:off x="12278" y="577176"/>
          <a:ext cx="2056347" cy="205634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2C704-7A5C-460F-ACD6-B66BC78D1848}">
      <dsp:nvSpPr>
        <dsp:cNvPr id="0" name=""/>
        <dsp:cNvSpPr/>
      </dsp:nvSpPr>
      <dsp:spPr>
        <a:xfrm>
          <a:off x="12278" y="515747"/>
          <a:ext cx="2056347" cy="205634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3ddaca01a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2d3ddaca01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9327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3ddaca01a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2d3ddaca01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1385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3ddaca01a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2d3ddaca01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3ddaca01a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2d3ddaca01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3600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3ddaca01a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2d3ddaca01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5443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3ddaca01a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2d3ddaca01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2867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3ddaca01a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2d3ddaca01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2057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3ddaca01a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2d3ddaca01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6972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9323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3ddaca01a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2d3ddaca01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2760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3ddaca01a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2d3ddaca01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2368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3ddaca01a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2d3ddaca01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4906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3ddaca01a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2d3ddaca01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593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22" name="Google Shape;2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C744C3-2B60-A1BB-A9E2-331F778582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959"/>
            <a:ext cx="12169048" cy="68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3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erdana"/>
              <a:buNone/>
              <a:defRPr sz="6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34" name="Google Shape;3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39" name="Google Shape;3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56" name="Google Shape;56;p17"/>
          <p:cNvSpPr txBox="1"/>
          <p:nvPr/>
        </p:nvSpPr>
        <p:spPr>
          <a:xfrm>
            <a:off x="932516" y="2503488"/>
            <a:ext cx="4053552" cy="245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lang="es-CO" sz="4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¡MUCHAS GRACIAS!</a:t>
            </a:r>
            <a:endParaRPr sz="4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svg"/><Relationship Id="rId9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4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3.png"/><Relationship Id="rId9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06FBA48-3CCA-D668-5EBB-5BB436EC8C23}"/>
              </a:ext>
            </a:extLst>
          </p:cNvPr>
          <p:cNvSpPr/>
          <p:nvPr/>
        </p:nvSpPr>
        <p:spPr>
          <a:xfrm>
            <a:off x="5741232" y="1394085"/>
            <a:ext cx="5936105" cy="12142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  <a:latin typeface="Helvetica Neue" panose="020B0604020202020204" charset="0"/>
              </a:rPr>
              <a:t>         Incrementar la efectividad Organizacional</a:t>
            </a:r>
          </a:p>
          <a:p>
            <a:endParaRPr lang="es-MX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r>
              <a:rPr lang="es-MX" dirty="0">
                <a:solidFill>
                  <a:schemeClr val="tx1"/>
                </a:solidFill>
                <a:latin typeface="Helvetica Neue" panose="020B0604020202020204" charset="0"/>
              </a:rPr>
              <a:t>    El objetivo principal es mejorar la capacidad de las entidades para alcanzar sus metas y objetivos estratégicos de manera eficiente</a:t>
            </a:r>
            <a:endParaRPr lang="es-CO" dirty="0">
              <a:solidFill>
                <a:schemeClr val="tx1"/>
              </a:solidFill>
              <a:latin typeface="Helvetica Neue" panose="020B0604020202020204" charset="0"/>
            </a:endParaRPr>
          </a:p>
        </p:txBody>
      </p:sp>
      <p:sp>
        <p:nvSpPr>
          <p:cNvPr id="6" name="Elipse 5" descr="Gráfico de barras con tendencia alcista con relleno sólido">
            <a:extLst>
              <a:ext uri="{FF2B5EF4-FFF2-40B4-BE49-F238E27FC236}">
                <a16:creationId xmlns:a16="http://schemas.microsoft.com/office/drawing/2014/main" id="{B1F17FF2-4C4F-A88C-32F1-E1833C78866A}"/>
              </a:ext>
            </a:extLst>
          </p:cNvPr>
          <p:cNvSpPr/>
          <p:nvPr/>
        </p:nvSpPr>
        <p:spPr>
          <a:xfrm>
            <a:off x="4931764" y="1169233"/>
            <a:ext cx="1164236" cy="93313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586007B-12B1-EAED-4787-44764424816B}"/>
              </a:ext>
            </a:extLst>
          </p:cNvPr>
          <p:cNvSpPr/>
          <p:nvPr/>
        </p:nvSpPr>
        <p:spPr>
          <a:xfrm>
            <a:off x="4741891" y="2993037"/>
            <a:ext cx="5936105" cy="12142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  <a:latin typeface="Helvetica Neue" panose="020B0604020202020204" charset="0"/>
              </a:rPr>
              <a:t>         Facilitar la toma de decisiones</a:t>
            </a:r>
          </a:p>
          <a:p>
            <a:endParaRPr lang="es-MX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r>
              <a:rPr lang="es-MX" dirty="0">
                <a:solidFill>
                  <a:schemeClr val="tx1"/>
                </a:solidFill>
                <a:latin typeface="Helvetica Neue" panose="020B0604020202020204" charset="0"/>
              </a:rPr>
              <a:t>    El modelo proporcioná un marco estructurado que ayuda a los líderes a tomar decisiones informadas basadas en datos y análisis</a:t>
            </a:r>
            <a:endParaRPr lang="es-CO" dirty="0">
              <a:solidFill>
                <a:schemeClr val="tx1"/>
              </a:solidFill>
              <a:latin typeface="Helvetica Neue" panose="020B0604020202020204" charset="0"/>
            </a:endParaRPr>
          </a:p>
        </p:txBody>
      </p:sp>
      <p:sp>
        <p:nvSpPr>
          <p:cNvPr id="10" name="Pentágono 9">
            <a:extLst>
              <a:ext uri="{FF2B5EF4-FFF2-40B4-BE49-F238E27FC236}">
                <a16:creationId xmlns:a16="http://schemas.microsoft.com/office/drawing/2014/main" id="{916F7838-9384-9373-6866-00236DFCDA05}"/>
              </a:ext>
            </a:extLst>
          </p:cNvPr>
          <p:cNvSpPr/>
          <p:nvPr/>
        </p:nvSpPr>
        <p:spPr>
          <a:xfrm>
            <a:off x="0" y="0"/>
            <a:ext cx="2867824" cy="2706068"/>
          </a:xfrm>
          <a:prstGeom prst="pentagon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Google Shape;145;g2d3ddaca01a_0_20">
            <a:extLst>
              <a:ext uri="{FF2B5EF4-FFF2-40B4-BE49-F238E27FC236}">
                <a16:creationId xmlns:a16="http://schemas.microsoft.com/office/drawing/2014/main" id="{6933A208-00CF-4675-6BDA-5DF08287223F}"/>
              </a:ext>
            </a:extLst>
          </p:cNvPr>
          <p:cNvSpPr txBox="1"/>
          <p:nvPr/>
        </p:nvSpPr>
        <p:spPr>
          <a:xfrm>
            <a:off x="1712626" y="-11193"/>
            <a:ext cx="102981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</a:pPr>
            <a:r>
              <a:rPr lang="es-MX" sz="3200" b="1" i="0" u="none" strike="noStrike" cap="none" dirty="0">
                <a:solidFill>
                  <a:srgbClr val="32694D"/>
                </a:solidFill>
                <a:latin typeface="Helvetica Neue" panose="020B0604020202020204" charset="0"/>
                <a:ea typeface="Verdana"/>
                <a:sym typeface="Verdana"/>
              </a:rPr>
              <a:t>Objetivos Clave del Modelo Integrado</a:t>
            </a:r>
            <a:endParaRPr sz="1800" b="0" i="0" u="none" strike="noStrike" cap="none" dirty="0">
              <a:solidFill>
                <a:srgbClr val="000000"/>
              </a:solidFill>
              <a:latin typeface="Helvetica Neue" panose="020B0604020202020204" charset="0"/>
              <a:sym typeface="Arial"/>
            </a:endParaRPr>
          </a:p>
        </p:txBody>
      </p:sp>
      <p:sp>
        <p:nvSpPr>
          <p:cNvPr id="12" name="Elipse 11" descr="Ciclismo en compañía con relleno sólido">
            <a:extLst>
              <a:ext uri="{FF2B5EF4-FFF2-40B4-BE49-F238E27FC236}">
                <a16:creationId xmlns:a16="http://schemas.microsoft.com/office/drawing/2014/main" id="{994289EA-51D0-BF84-5B08-4F3F22391D43}"/>
              </a:ext>
            </a:extLst>
          </p:cNvPr>
          <p:cNvSpPr/>
          <p:nvPr/>
        </p:nvSpPr>
        <p:spPr>
          <a:xfrm>
            <a:off x="4067332" y="2646108"/>
            <a:ext cx="1164236" cy="933139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3D2E8923-7AB0-A7E7-9E1A-7A047F73C94A}"/>
              </a:ext>
            </a:extLst>
          </p:cNvPr>
          <p:cNvSpPr/>
          <p:nvPr/>
        </p:nvSpPr>
        <p:spPr>
          <a:xfrm>
            <a:off x="3127947" y="4621969"/>
            <a:ext cx="5936105" cy="12142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  <a:latin typeface="Helvetica Neue" panose="020B0604020202020204" charset="0"/>
              </a:rPr>
              <a:t>         Fomentar la colaboración interinstitucional</a:t>
            </a:r>
          </a:p>
          <a:p>
            <a:endParaRPr lang="es-MX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r>
              <a:rPr lang="es-MX" dirty="0">
                <a:solidFill>
                  <a:schemeClr val="tx1"/>
                </a:solidFill>
                <a:latin typeface="Helvetica Neue" panose="020B0604020202020204" charset="0"/>
              </a:rPr>
              <a:t>Promueve un ambiente de trabajo colaborativo entre diferentes áreas, asegurando que todas las áreas de la entidad trabajen hacia un mismo objetivo, desarrollando una cultura organizacional sólida.</a:t>
            </a:r>
            <a:endParaRPr lang="es-CO" dirty="0">
              <a:solidFill>
                <a:schemeClr val="tx1"/>
              </a:solidFill>
              <a:latin typeface="Helvetica Neue" panose="020B0604020202020204" charset="0"/>
            </a:endParaRPr>
          </a:p>
        </p:txBody>
      </p:sp>
      <p:sp>
        <p:nvSpPr>
          <p:cNvPr id="14" name="Elipse 13" descr="Presentación con lista de comprobación con relleno sólido">
            <a:extLst>
              <a:ext uri="{FF2B5EF4-FFF2-40B4-BE49-F238E27FC236}">
                <a16:creationId xmlns:a16="http://schemas.microsoft.com/office/drawing/2014/main" id="{FA538756-B2B8-B140-17FA-261671FDA4CD}"/>
              </a:ext>
            </a:extLst>
          </p:cNvPr>
          <p:cNvSpPr/>
          <p:nvPr/>
        </p:nvSpPr>
        <p:spPr>
          <a:xfrm>
            <a:off x="2420912" y="4136383"/>
            <a:ext cx="1164236" cy="933139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6C68DC8-2393-2B6D-CE63-C6B339BFB5E2}"/>
              </a:ext>
            </a:extLst>
          </p:cNvPr>
          <p:cNvSpPr txBox="1"/>
          <p:nvPr/>
        </p:nvSpPr>
        <p:spPr>
          <a:xfrm>
            <a:off x="3127947" y="5942618"/>
            <a:ext cx="7020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70C0"/>
                </a:solidFill>
                <a:latin typeface="Helvetica Neue" panose="020B0604020202020204" charset="0"/>
              </a:rPr>
              <a:t>¡La implementación es un reto de todos!</a:t>
            </a:r>
            <a:endParaRPr lang="es-CO" sz="2400" dirty="0">
              <a:solidFill>
                <a:srgbClr val="0070C0"/>
              </a:solidFill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8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n 70">
            <a:extLst>
              <a:ext uri="{FF2B5EF4-FFF2-40B4-BE49-F238E27FC236}">
                <a16:creationId xmlns:a16="http://schemas.microsoft.com/office/drawing/2014/main" id="{DBCE5377-F70A-FE3B-0F60-86649C032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25"/>
          <a:stretch/>
        </p:blipFill>
        <p:spPr>
          <a:xfrm>
            <a:off x="1639014" y="569626"/>
            <a:ext cx="7411397" cy="5962338"/>
          </a:xfrm>
          <a:prstGeom prst="rect">
            <a:avLst/>
          </a:prstGeom>
        </p:spPr>
      </p:pic>
      <p:sp>
        <p:nvSpPr>
          <p:cNvPr id="72" name="Google Shape;145;g2d3ddaca01a_0_20">
            <a:extLst>
              <a:ext uri="{FF2B5EF4-FFF2-40B4-BE49-F238E27FC236}">
                <a16:creationId xmlns:a16="http://schemas.microsoft.com/office/drawing/2014/main" id="{088AC0E2-F719-4335-DD70-6C0868958C17}"/>
              </a:ext>
            </a:extLst>
          </p:cNvPr>
          <p:cNvSpPr txBox="1"/>
          <p:nvPr/>
        </p:nvSpPr>
        <p:spPr>
          <a:xfrm>
            <a:off x="768247" y="-256682"/>
            <a:ext cx="102981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</a:pPr>
            <a:r>
              <a:rPr lang="es-MX" sz="2400" b="1" dirty="0">
                <a:solidFill>
                  <a:srgbClr val="32694D"/>
                </a:solidFill>
                <a:latin typeface="Helvetica Neue" panose="020B0604020202020204" charset="0"/>
                <a:ea typeface="Verdana"/>
                <a:sym typeface="Verdana"/>
              </a:rPr>
              <a:t>Políticas</a:t>
            </a:r>
            <a:r>
              <a:rPr lang="es-MX" sz="2400" b="1" i="0" u="none" strike="noStrike" cap="none" dirty="0">
                <a:solidFill>
                  <a:srgbClr val="32694D"/>
                </a:solidFill>
                <a:latin typeface="Helvetica Neue" panose="020B0604020202020204" charset="0"/>
                <a:ea typeface="Verdana"/>
                <a:sym typeface="Verdana"/>
              </a:rPr>
              <a:t> del Model</a:t>
            </a:r>
            <a:r>
              <a:rPr lang="es-MX" sz="2400" b="1" dirty="0">
                <a:solidFill>
                  <a:srgbClr val="32694D"/>
                </a:solidFill>
                <a:latin typeface="Helvetica Neue" panose="020B0604020202020204" charset="0"/>
                <a:ea typeface="Verdana"/>
                <a:sym typeface="Verdana"/>
              </a:rPr>
              <a:t>o Integrado de Planeación y Gestión</a:t>
            </a:r>
            <a:endParaRPr b="0" i="0" u="none" strike="noStrike" cap="none" dirty="0">
              <a:solidFill>
                <a:srgbClr val="000000"/>
              </a:solidFill>
              <a:latin typeface="Helvetica Neue" panose="020B0604020202020204" charset="0"/>
              <a:sym typeface="Arial"/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9062C109-5042-609B-309C-6A58F7926282}"/>
              </a:ext>
            </a:extLst>
          </p:cNvPr>
          <p:cNvSpPr txBox="1"/>
          <p:nvPr/>
        </p:nvSpPr>
        <p:spPr>
          <a:xfrm>
            <a:off x="9410176" y="4235438"/>
            <a:ext cx="20423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MIPG es el esfuerzo de 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11 entidades comprometidas </a:t>
            </a:r>
            <a:r>
              <a:rPr lang="es-MX" dirty="0"/>
              <a:t>con la gestión y el desempeño institucional en Colombia, a cargo de 19 políticas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4314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g2d3ddaca01a_0_20">
            <a:extLst>
              <a:ext uri="{FF2B5EF4-FFF2-40B4-BE49-F238E27FC236}">
                <a16:creationId xmlns:a16="http://schemas.microsoft.com/office/drawing/2014/main" id="{B0D81005-0033-1EAF-BF4D-5188AC4048D8}"/>
              </a:ext>
            </a:extLst>
          </p:cNvPr>
          <p:cNvSpPr txBox="1"/>
          <p:nvPr/>
        </p:nvSpPr>
        <p:spPr>
          <a:xfrm>
            <a:off x="813218" y="-151751"/>
            <a:ext cx="102981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</a:pPr>
            <a:r>
              <a:rPr lang="es-MX" sz="2400" b="1" dirty="0">
                <a:solidFill>
                  <a:srgbClr val="32694D"/>
                </a:solidFill>
                <a:latin typeface="Helvetica Neue" panose="020B0604020202020204" charset="0"/>
                <a:ea typeface="Verdana"/>
                <a:sym typeface="Verdana"/>
              </a:rPr>
              <a:t>Medición del desempeño Institucional</a:t>
            </a:r>
            <a:endParaRPr b="0" i="0" u="none" strike="noStrike" cap="none" dirty="0">
              <a:solidFill>
                <a:srgbClr val="000000"/>
              </a:solidFill>
              <a:latin typeface="Helvetica Neue" panose="020B0604020202020204" charset="0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24C955-36A2-1F6B-BF3A-9B8E93BEA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042" y="1889224"/>
            <a:ext cx="943107" cy="119079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84CFC09-9B7F-00C2-A713-7815B05D569D}"/>
              </a:ext>
            </a:extLst>
          </p:cNvPr>
          <p:cNvSpPr/>
          <p:nvPr/>
        </p:nvSpPr>
        <p:spPr>
          <a:xfrm>
            <a:off x="1169233" y="3429000"/>
            <a:ext cx="2323475" cy="5883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INSTRUMENTO</a:t>
            </a:r>
            <a:endParaRPr lang="es-CO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CCB304-F736-4418-1CCE-37D71EBD8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453" y="1927329"/>
            <a:ext cx="1629002" cy="115268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52CAD1F-6F20-6413-DC2C-1D794AAE08F1}"/>
              </a:ext>
            </a:extLst>
          </p:cNvPr>
          <p:cNvSpPr/>
          <p:nvPr/>
        </p:nvSpPr>
        <p:spPr>
          <a:xfrm>
            <a:off x="8202119" y="3429000"/>
            <a:ext cx="2323475" cy="5883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RESULTADOS</a:t>
            </a:r>
            <a:endParaRPr lang="es-CO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D92CD5E-8F6C-1EC5-AA87-92372EC9EFA4}"/>
              </a:ext>
            </a:extLst>
          </p:cNvPr>
          <p:cNvSpPr txBox="1"/>
          <p:nvPr/>
        </p:nvSpPr>
        <p:spPr>
          <a:xfrm>
            <a:off x="618344" y="4366349"/>
            <a:ext cx="401361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Se recolecta información de las entidades sobre la implementación de las políticas. La información se captura a través del 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Formulario Único de Reporte y Avance de Gestión – FURAG. </a:t>
            </a:r>
            <a:endParaRPr lang="es-C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CF32E8E-DA5F-C5C5-3A00-1C8E18DFF411}"/>
              </a:ext>
            </a:extLst>
          </p:cNvPr>
          <p:cNvSpPr txBox="1"/>
          <p:nvPr/>
        </p:nvSpPr>
        <p:spPr>
          <a:xfrm>
            <a:off x="7465102" y="4370560"/>
            <a:ext cx="42084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Se procesa esa información estadísticamente y se calcula 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el Índice de Desempeño Institucional. </a:t>
            </a:r>
            <a:r>
              <a:rPr lang="es-MX" dirty="0"/>
              <a:t>Se genera información para fortalecer la toma de decisiones en materia de gestión institucional y formulación o ajustes de las políticas de gestión y desempeño</a:t>
            </a:r>
            <a:endParaRPr lang="es-CO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EB2DD7E-A7F3-B03E-DCFE-8AA04803B290}"/>
              </a:ext>
            </a:extLst>
          </p:cNvPr>
          <p:cNvSpPr txBox="1"/>
          <p:nvPr/>
        </p:nvSpPr>
        <p:spPr>
          <a:xfrm>
            <a:off x="4656944" y="2238209"/>
            <a:ext cx="287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Procesamiento estadístico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799351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D9532-58E2-D20B-183E-78D59CE8E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53DE9EDE-0F95-45E0-E84B-60597FF9CEA5}"/>
              </a:ext>
            </a:extLst>
          </p:cNvPr>
          <p:cNvGrpSpPr/>
          <p:nvPr/>
        </p:nvGrpSpPr>
        <p:grpSpPr>
          <a:xfrm>
            <a:off x="266292" y="1739623"/>
            <a:ext cx="8502354" cy="3767296"/>
            <a:chOff x="1318424" y="1400869"/>
            <a:chExt cx="8502354" cy="3767296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B391F0F6-4A24-9B64-BBB3-0A40E28022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1370" y="3241914"/>
              <a:ext cx="324559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77E900DD-8E4E-73E9-C912-65CBCB436806}"/>
                </a:ext>
              </a:extLst>
            </p:cNvPr>
            <p:cNvGrpSpPr/>
            <p:nvPr/>
          </p:nvGrpSpPr>
          <p:grpSpPr>
            <a:xfrm>
              <a:off x="1318424" y="1400869"/>
              <a:ext cx="8502354" cy="3767296"/>
              <a:chOff x="-5556869" y="1763950"/>
              <a:chExt cx="10327682" cy="4117379"/>
            </a:xfrm>
          </p:grpSpPr>
          <p:sp>
            <p:nvSpPr>
              <p:cNvPr id="4" name="Rectángulo redondeado 3">
                <a:extLst>
                  <a:ext uri="{FF2B5EF4-FFF2-40B4-BE49-F238E27FC236}">
                    <a16:creationId xmlns:a16="http://schemas.microsoft.com/office/drawing/2014/main" id="{F86AC573-9848-0218-8EB0-9131CA865A2A}"/>
                  </a:ext>
                </a:extLst>
              </p:cNvPr>
              <p:cNvSpPr/>
              <p:nvPr/>
            </p:nvSpPr>
            <p:spPr>
              <a:xfrm rot="17545485">
                <a:off x="686126" y="1796642"/>
                <a:ext cx="4117379" cy="4051995"/>
              </a:xfrm>
              <a:prstGeom prst="roundRect">
                <a:avLst>
                  <a:gd name="adj" fmla="val 1709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" name="object 8">
                <a:extLst>
                  <a:ext uri="{FF2B5EF4-FFF2-40B4-BE49-F238E27FC236}">
                    <a16:creationId xmlns:a16="http://schemas.microsoft.com/office/drawing/2014/main" id="{B4674526-131F-3CD3-1C94-C8E38165D7A0}"/>
                  </a:ext>
                </a:extLst>
              </p:cNvPr>
              <p:cNvSpPr txBox="1"/>
              <p:nvPr/>
            </p:nvSpPr>
            <p:spPr>
              <a:xfrm>
                <a:off x="-5556869" y="2976160"/>
                <a:ext cx="5279388" cy="552920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D6236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rPr>
                  <a:t>3</a:t>
                </a:r>
                <a:r>
                  <a:rPr kumimoji="0" lang="es-CO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D6236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rPr>
                  <a:t>. IMPLEMENTACIÓN</a:t>
                </a:r>
                <a:endParaRPr kumimoji="0" lang="es-CO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D6236"/>
                  </a:solidFill>
                  <a:effectLst/>
                  <a:uLnTx/>
                  <a:uFillTx/>
                  <a:latin typeface="Segoe UI"/>
                  <a:ea typeface="+mn-ea"/>
                  <a:cs typeface="Segoe UI"/>
                </a:endParaRPr>
              </a:p>
            </p:txBody>
          </p:sp>
        </p:grpSp>
      </p:grpSp>
      <p:pic>
        <p:nvPicPr>
          <p:cNvPr id="2" name="Picture 8" descr="administración icono">
            <a:extLst>
              <a:ext uri="{FF2B5EF4-FFF2-40B4-BE49-F238E27FC236}">
                <a16:creationId xmlns:a16="http://schemas.microsoft.com/office/drawing/2014/main" id="{30E537D0-CE2C-20C8-9779-C92806963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03" y="2649549"/>
            <a:ext cx="1410246" cy="141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62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D9532-58E2-D20B-183E-78D59CE8E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upo 212">
            <a:extLst>
              <a:ext uri="{FF2B5EF4-FFF2-40B4-BE49-F238E27FC236}">
                <a16:creationId xmlns:a16="http://schemas.microsoft.com/office/drawing/2014/main" id="{F932F721-6A56-729C-C279-709218C6C031}"/>
              </a:ext>
            </a:extLst>
          </p:cNvPr>
          <p:cNvGrpSpPr/>
          <p:nvPr/>
        </p:nvGrpSpPr>
        <p:grpSpPr>
          <a:xfrm>
            <a:off x="3189662" y="1493440"/>
            <a:ext cx="5812675" cy="3447175"/>
            <a:chOff x="301050" y="1159675"/>
            <a:chExt cx="5812675" cy="3447175"/>
          </a:xfrm>
        </p:grpSpPr>
        <p:grpSp>
          <p:nvGrpSpPr>
            <p:cNvPr id="183" name="Google Shape;1023;p22">
              <a:extLst>
                <a:ext uri="{FF2B5EF4-FFF2-40B4-BE49-F238E27FC236}">
                  <a16:creationId xmlns:a16="http://schemas.microsoft.com/office/drawing/2014/main" id="{267BD3F9-C01F-0448-D475-31DAD221F46B}"/>
                </a:ext>
              </a:extLst>
            </p:cNvPr>
            <p:cNvGrpSpPr/>
            <p:nvPr/>
          </p:nvGrpSpPr>
          <p:grpSpPr>
            <a:xfrm>
              <a:off x="2214100" y="1159675"/>
              <a:ext cx="3239425" cy="1953425"/>
              <a:chOff x="2214100" y="1138950"/>
              <a:chExt cx="3239425" cy="1953425"/>
            </a:xfrm>
          </p:grpSpPr>
          <p:grpSp>
            <p:nvGrpSpPr>
              <p:cNvPr id="184" name="Google Shape;1024;p22">
                <a:extLst>
                  <a:ext uri="{FF2B5EF4-FFF2-40B4-BE49-F238E27FC236}">
                    <a16:creationId xmlns:a16="http://schemas.microsoft.com/office/drawing/2014/main" id="{54F4E816-25C0-55BF-2AB3-FC35C37879C5}"/>
                  </a:ext>
                </a:extLst>
              </p:cNvPr>
              <p:cNvGrpSpPr/>
              <p:nvPr/>
            </p:nvGrpSpPr>
            <p:grpSpPr>
              <a:xfrm>
                <a:off x="2290300" y="1138950"/>
                <a:ext cx="3163225" cy="1238275"/>
                <a:chOff x="2290300" y="1138950"/>
                <a:chExt cx="3163225" cy="1238275"/>
              </a:xfrm>
            </p:grpSpPr>
            <p:sp>
              <p:nvSpPr>
                <p:cNvPr id="188" name="Google Shape;1026;p22">
                  <a:extLst>
                    <a:ext uri="{FF2B5EF4-FFF2-40B4-BE49-F238E27FC236}">
                      <a16:creationId xmlns:a16="http://schemas.microsoft.com/office/drawing/2014/main" id="{F63320D4-94CA-ADBE-C4D7-1BA93D180402}"/>
                    </a:ext>
                  </a:extLst>
                </p:cNvPr>
                <p:cNvSpPr/>
                <p:nvPr/>
              </p:nvSpPr>
              <p:spPr>
                <a:xfrm>
                  <a:off x="3271075" y="1138950"/>
                  <a:ext cx="2182450" cy="6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55" extrusionOk="0">
                      <a:moveTo>
                        <a:pt x="14979" y="1"/>
                      </a:moveTo>
                      <a:cubicBezTo>
                        <a:pt x="6704" y="1"/>
                        <a:pt x="1" y="6716"/>
                        <a:pt x="1" y="14979"/>
                      </a:cubicBezTo>
                      <a:lnTo>
                        <a:pt x="1" y="26254"/>
                      </a:lnTo>
                      <a:lnTo>
                        <a:pt x="78356" y="26254"/>
                      </a:lnTo>
                      <a:lnTo>
                        <a:pt x="87297" y="13419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" b="0" i="0" u="none" strike="noStrike" cap="none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Diseñar acciones para la GETH</a:t>
                  </a:r>
                  <a:endParaRPr b="0" i="0" u="none" strike="noStrike" cap="none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89" name="Google Shape;1027;p22">
                  <a:extLst>
                    <a:ext uri="{FF2B5EF4-FFF2-40B4-BE49-F238E27FC236}">
                      <a16:creationId xmlns:a16="http://schemas.microsoft.com/office/drawing/2014/main" id="{15F31E73-2890-0C13-ACA8-5B2EE6702621}"/>
                    </a:ext>
                  </a:extLst>
                </p:cNvPr>
                <p:cNvSpPr/>
                <p:nvPr/>
              </p:nvSpPr>
              <p:spPr>
                <a:xfrm>
                  <a:off x="2290300" y="1140750"/>
                  <a:ext cx="3163225" cy="123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29" h="49459" extrusionOk="0">
                      <a:moveTo>
                        <a:pt x="112896" y="0"/>
                      </a:moveTo>
                      <a:lnTo>
                        <a:pt x="121992" y="13347"/>
                      </a:lnTo>
                      <a:lnTo>
                        <a:pt x="115634" y="22467"/>
                      </a:lnTo>
                      <a:lnTo>
                        <a:pt x="24396" y="22467"/>
                      </a:lnTo>
                      <a:lnTo>
                        <a:pt x="24396" y="22432"/>
                      </a:lnTo>
                      <a:lnTo>
                        <a:pt x="24373" y="22432"/>
                      </a:lnTo>
                      <a:lnTo>
                        <a:pt x="0" y="46804"/>
                      </a:lnTo>
                      <a:lnTo>
                        <a:pt x="2644" y="49459"/>
                      </a:lnTo>
                      <a:lnTo>
                        <a:pt x="25897" y="26194"/>
                      </a:lnTo>
                      <a:lnTo>
                        <a:pt x="117587" y="26194"/>
                      </a:lnTo>
                      <a:lnTo>
                        <a:pt x="126528" y="13383"/>
                      </a:lnTo>
                      <a:lnTo>
                        <a:pt x="11758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5" name="Google Shape;1028;p22">
                <a:extLst>
                  <a:ext uri="{FF2B5EF4-FFF2-40B4-BE49-F238E27FC236}">
                    <a16:creationId xmlns:a16="http://schemas.microsoft.com/office/drawing/2014/main" id="{0B2512E5-8A76-5699-4E4E-C9A8879F1DDA}"/>
                  </a:ext>
                </a:extLst>
              </p:cNvPr>
              <p:cNvSpPr/>
              <p:nvPr/>
            </p:nvSpPr>
            <p:spPr>
              <a:xfrm>
                <a:off x="2214100" y="1939525"/>
                <a:ext cx="809950" cy="1152850"/>
              </a:xfrm>
              <a:custGeom>
                <a:avLst/>
                <a:gdLst/>
                <a:ahLst/>
                <a:cxnLst/>
                <a:rect l="l" t="t" r="r" b="b"/>
                <a:pathLst>
                  <a:path w="32398" h="46114" extrusionOk="0">
                    <a:moveTo>
                      <a:pt x="0" y="0"/>
                    </a:moveTo>
                    <a:lnTo>
                      <a:pt x="0" y="46113"/>
                    </a:lnTo>
                    <a:lnTo>
                      <a:pt x="23384" y="22729"/>
                    </a:lnTo>
                    <a:lnTo>
                      <a:pt x="25754" y="20372"/>
                    </a:lnTo>
                    <a:lnTo>
                      <a:pt x="32397" y="13728"/>
                    </a:lnTo>
                    <a:cubicBezTo>
                      <a:pt x="24158" y="5299"/>
                      <a:pt x="12692" y="6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051;p22">
              <a:extLst>
                <a:ext uri="{FF2B5EF4-FFF2-40B4-BE49-F238E27FC236}">
                  <a16:creationId xmlns:a16="http://schemas.microsoft.com/office/drawing/2014/main" id="{D30B1D3D-63A8-B415-1776-0DE9672E8D82}"/>
                </a:ext>
              </a:extLst>
            </p:cNvPr>
            <p:cNvSpPr/>
            <p:nvPr/>
          </p:nvSpPr>
          <p:spPr>
            <a:xfrm>
              <a:off x="301050" y="2029125"/>
              <a:ext cx="1892500" cy="1972513"/>
            </a:xfrm>
            <a:custGeom>
              <a:avLst/>
              <a:gdLst/>
              <a:ahLst/>
              <a:cxnLst/>
              <a:rect l="l" t="t" r="r" b="b"/>
              <a:pathLst>
                <a:path w="53234" h="53234" extrusionOk="0">
                  <a:moveTo>
                    <a:pt x="26611" y="1"/>
                  </a:moveTo>
                  <a:cubicBezTo>
                    <a:pt x="11919" y="1"/>
                    <a:pt x="1" y="11919"/>
                    <a:pt x="1" y="26623"/>
                  </a:cubicBezTo>
                  <a:cubicBezTo>
                    <a:pt x="1" y="40756"/>
                    <a:pt x="11002" y="52317"/>
                    <a:pt x="24920" y="53186"/>
                  </a:cubicBezTo>
                  <a:cubicBezTo>
                    <a:pt x="25480" y="53222"/>
                    <a:pt x="26051" y="53234"/>
                    <a:pt x="26611" y="53234"/>
                  </a:cubicBezTo>
                  <a:cubicBezTo>
                    <a:pt x="41315" y="53234"/>
                    <a:pt x="53233" y="41315"/>
                    <a:pt x="53233" y="26623"/>
                  </a:cubicBezTo>
                  <a:cubicBezTo>
                    <a:pt x="53233" y="17098"/>
                    <a:pt x="48245" y="8740"/>
                    <a:pt x="40732" y="4037"/>
                  </a:cubicBezTo>
                  <a:cubicBezTo>
                    <a:pt x="36636" y="1477"/>
                    <a:pt x="31802" y="1"/>
                    <a:pt x="2661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 i="0" u="none" strike="noStrike" cap="none" dirty="0">
                  <a:solidFill>
                    <a:srgbClr val="434343"/>
                  </a:solidFill>
                  <a:latin typeface="Fira Sans Black" panose="020B0A030500000200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DIMENSIÓN I: TALENTO HUMANO</a:t>
              </a:r>
              <a:endParaRPr sz="2000" b="1" i="0" u="none" strike="noStrike" cap="none" dirty="0">
                <a:solidFill>
                  <a:srgbClr val="434343"/>
                </a:solidFill>
                <a:latin typeface="Fira Sans Black" panose="020B0A030500000200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92" name="Google Shape;1037;p22">
              <a:extLst>
                <a:ext uri="{FF2B5EF4-FFF2-40B4-BE49-F238E27FC236}">
                  <a16:creationId xmlns:a16="http://schemas.microsoft.com/office/drawing/2014/main" id="{58BECA8E-A5BD-1C32-3A80-062B8F5C83B1}"/>
                </a:ext>
              </a:extLst>
            </p:cNvPr>
            <p:cNvGrpSpPr/>
            <p:nvPr/>
          </p:nvGrpSpPr>
          <p:grpSpPr>
            <a:xfrm>
              <a:off x="2214100" y="2029125"/>
              <a:ext cx="3899625" cy="1083975"/>
              <a:chOff x="2214100" y="2008400"/>
              <a:chExt cx="3899625" cy="1083975"/>
            </a:xfrm>
          </p:grpSpPr>
          <p:grpSp>
            <p:nvGrpSpPr>
              <p:cNvPr id="193" name="Google Shape;1038;p22">
                <a:extLst>
                  <a:ext uri="{FF2B5EF4-FFF2-40B4-BE49-F238E27FC236}">
                    <a16:creationId xmlns:a16="http://schemas.microsoft.com/office/drawing/2014/main" id="{CAB3DD07-9F45-86C7-1023-C4829052E72C}"/>
                  </a:ext>
                </a:extLst>
              </p:cNvPr>
              <p:cNvGrpSpPr/>
              <p:nvPr/>
            </p:nvGrpSpPr>
            <p:grpSpPr>
              <a:xfrm>
                <a:off x="3035625" y="2008400"/>
                <a:ext cx="3078100" cy="656075"/>
                <a:chOff x="3035625" y="2008400"/>
                <a:chExt cx="3078100" cy="656075"/>
              </a:xfrm>
            </p:grpSpPr>
            <p:sp>
              <p:nvSpPr>
                <p:cNvPr id="197" name="Google Shape;1040;p22">
                  <a:extLst>
                    <a:ext uri="{FF2B5EF4-FFF2-40B4-BE49-F238E27FC236}">
                      <a16:creationId xmlns:a16="http://schemas.microsoft.com/office/drawing/2014/main" id="{D3C4FE00-E2CF-9265-21F5-75CA31B151FF}"/>
                    </a:ext>
                  </a:extLst>
                </p:cNvPr>
                <p:cNvSpPr/>
                <p:nvPr/>
              </p:nvSpPr>
              <p:spPr>
                <a:xfrm>
                  <a:off x="3931275" y="2008400"/>
                  <a:ext cx="218245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43" extrusionOk="0">
                      <a:moveTo>
                        <a:pt x="14979" y="1"/>
                      </a:moveTo>
                      <a:cubicBezTo>
                        <a:pt x="6704" y="1"/>
                        <a:pt x="1" y="6704"/>
                        <a:pt x="1" y="14979"/>
                      </a:cubicBezTo>
                      <a:lnTo>
                        <a:pt x="1" y="26242"/>
                      </a:lnTo>
                      <a:lnTo>
                        <a:pt x="78356" y="26242"/>
                      </a:lnTo>
                      <a:lnTo>
                        <a:pt x="87297" y="13407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Diagnosticar la GETH</a:t>
                  </a:r>
                  <a:endParaRPr b="0" i="0" u="none" strike="noStrike" cap="none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98" name="Google Shape;1041;p22">
                  <a:extLst>
                    <a:ext uri="{FF2B5EF4-FFF2-40B4-BE49-F238E27FC236}">
                      <a16:creationId xmlns:a16="http://schemas.microsoft.com/office/drawing/2014/main" id="{ACD234EB-EC39-8A1A-94C1-EFE890DDDCD1}"/>
                    </a:ext>
                  </a:extLst>
                </p:cNvPr>
                <p:cNvSpPr/>
                <p:nvPr/>
              </p:nvSpPr>
              <p:spPr>
                <a:xfrm>
                  <a:off x="3035625" y="2008400"/>
                  <a:ext cx="307810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24" h="26243" extrusionOk="0">
                      <a:moveTo>
                        <a:pt x="109491" y="1"/>
                      </a:moveTo>
                      <a:lnTo>
                        <a:pt x="118599" y="13360"/>
                      </a:lnTo>
                      <a:lnTo>
                        <a:pt x="112229" y="22504"/>
                      </a:lnTo>
                      <a:lnTo>
                        <a:pt x="1" y="22504"/>
                      </a:lnTo>
                      <a:lnTo>
                        <a:pt x="1" y="26242"/>
                      </a:lnTo>
                      <a:lnTo>
                        <a:pt x="114182" y="26242"/>
                      </a:lnTo>
                      <a:lnTo>
                        <a:pt x="123123" y="13407"/>
                      </a:lnTo>
                      <a:lnTo>
                        <a:pt x="11418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4" name="Google Shape;1042;p22">
                <a:extLst>
                  <a:ext uri="{FF2B5EF4-FFF2-40B4-BE49-F238E27FC236}">
                    <a16:creationId xmlns:a16="http://schemas.microsoft.com/office/drawing/2014/main" id="{2B09BCC1-3023-1D20-EABD-5973CC8AE137}"/>
                  </a:ext>
                </a:extLst>
              </p:cNvPr>
              <p:cNvSpPr/>
              <p:nvPr/>
            </p:nvSpPr>
            <p:spPr>
              <a:xfrm>
                <a:off x="2214100" y="2282425"/>
                <a:ext cx="1134975" cy="809950"/>
              </a:xfrm>
              <a:custGeom>
                <a:avLst/>
                <a:gdLst/>
                <a:ahLst/>
                <a:cxnLst/>
                <a:rect l="l" t="t" r="r" b="b"/>
                <a:pathLst>
                  <a:path w="45399" h="32398" extrusionOk="0">
                    <a:moveTo>
                      <a:pt x="32397" y="0"/>
                    </a:moveTo>
                    <a:lnTo>
                      <a:pt x="0" y="32397"/>
                    </a:lnTo>
                    <a:lnTo>
                      <a:pt x="45387" y="32397"/>
                    </a:lnTo>
                    <a:cubicBezTo>
                      <a:pt x="45399" y="32231"/>
                      <a:pt x="45399" y="32064"/>
                      <a:pt x="45399" y="31897"/>
                    </a:cubicBezTo>
                    <a:cubicBezTo>
                      <a:pt x="45399" y="19479"/>
                      <a:pt x="40434" y="8228"/>
                      <a:pt x="323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" name="Google Shape;1044;p22">
              <a:extLst>
                <a:ext uri="{FF2B5EF4-FFF2-40B4-BE49-F238E27FC236}">
                  <a16:creationId xmlns:a16="http://schemas.microsoft.com/office/drawing/2014/main" id="{2A903DDF-0CC0-F662-4E23-CE15074D5946}"/>
                </a:ext>
              </a:extLst>
            </p:cNvPr>
            <p:cNvGrpSpPr/>
            <p:nvPr/>
          </p:nvGrpSpPr>
          <p:grpSpPr>
            <a:xfrm>
              <a:off x="2214100" y="3051575"/>
              <a:ext cx="3899625" cy="858925"/>
              <a:chOff x="2214100" y="3030850"/>
              <a:chExt cx="3899625" cy="858925"/>
            </a:xfrm>
          </p:grpSpPr>
          <p:grpSp>
            <p:nvGrpSpPr>
              <p:cNvPr id="200" name="Google Shape;1045;p22">
                <a:extLst>
                  <a:ext uri="{FF2B5EF4-FFF2-40B4-BE49-F238E27FC236}">
                    <a16:creationId xmlns:a16="http://schemas.microsoft.com/office/drawing/2014/main" id="{CE284E51-DA60-0563-FFD2-FA52C073A286}"/>
                  </a:ext>
                </a:extLst>
              </p:cNvPr>
              <p:cNvGrpSpPr/>
              <p:nvPr/>
            </p:nvGrpSpPr>
            <p:grpSpPr>
              <a:xfrm>
                <a:off x="3035625" y="3030850"/>
                <a:ext cx="3078100" cy="656075"/>
                <a:chOff x="3035625" y="3030850"/>
                <a:chExt cx="3078100" cy="656075"/>
              </a:xfrm>
            </p:grpSpPr>
            <p:sp>
              <p:nvSpPr>
                <p:cNvPr id="204" name="Google Shape;1047;p22">
                  <a:extLst>
                    <a:ext uri="{FF2B5EF4-FFF2-40B4-BE49-F238E27FC236}">
                      <a16:creationId xmlns:a16="http://schemas.microsoft.com/office/drawing/2014/main" id="{BAA598EB-E91F-2C5B-BF09-71C97F1C03F2}"/>
                    </a:ext>
                  </a:extLst>
                </p:cNvPr>
                <p:cNvSpPr/>
                <p:nvPr/>
              </p:nvSpPr>
              <p:spPr>
                <a:xfrm>
                  <a:off x="3931275" y="3030850"/>
                  <a:ext cx="218245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43" extrusionOk="0">
                      <a:moveTo>
                        <a:pt x="14979" y="1"/>
                      </a:moveTo>
                      <a:cubicBezTo>
                        <a:pt x="6704" y="1"/>
                        <a:pt x="1" y="6704"/>
                        <a:pt x="1" y="14979"/>
                      </a:cubicBezTo>
                      <a:lnTo>
                        <a:pt x="1" y="26242"/>
                      </a:lnTo>
                      <a:lnTo>
                        <a:pt x="78356" y="26242"/>
                      </a:lnTo>
                      <a:lnTo>
                        <a:pt x="87297" y="13407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" b="0" i="0" u="none" strike="noStrike" cap="none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Disponer de Información</a:t>
                  </a:r>
                  <a:endParaRPr b="0" i="0" u="none" strike="noStrike" cap="none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05" name="Google Shape;1048;p22">
                  <a:extLst>
                    <a:ext uri="{FF2B5EF4-FFF2-40B4-BE49-F238E27FC236}">
                      <a16:creationId xmlns:a16="http://schemas.microsoft.com/office/drawing/2014/main" id="{216755BC-56FA-8744-3807-5631F33C6BA3}"/>
                    </a:ext>
                  </a:extLst>
                </p:cNvPr>
                <p:cNvSpPr/>
                <p:nvPr/>
              </p:nvSpPr>
              <p:spPr>
                <a:xfrm>
                  <a:off x="3035625" y="3030850"/>
                  <a:ext cx="307810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24" h="26243" extrusionOk="0">
                      <a:moveTo>
                        <a:pt x="109491" y="1"/>
                      </a:moveTo>
                      <a:lnTo>
                        <a:pt x="118599" y="13360"/>
                      </a:lnTo>
                      <a:lnTo>
                        <a:pt x="112229" y="22504"/>
                      </a:lnTo>
                      <a:lnTo>
                        <a:pt x="1" y="22504"/>
                      </a:lnTo>
                      <a:lnTo>
                        <a:pt x="1" y="26242"/>
                      </a:lnTo>
                      <a:lnTo>
                        <a:pt x="114182" y="26242"/>
                      </a:lnTo>
                      <a:lnTo>
                        <a:pt x="123123" y="13407"/>
                      </a:lnTo>
                      <a:lnTo>
                        <a:pt x="11418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1" name="Google Shape;1049;p22">
                <a:extLst>
                  <a:ext uri="{FF2B5EF4-FFF2-40B4-BE49-F238E27FC236}">
                    <a16:creationId xmlns:a16="http://schemas.microsoft.com/office/drawing/2014/main" id="{A8C50AF1-0D72-8862-E212-2149DF8F2EAA}"/>
                  </a:ext>
                </a:extLst>
              </p:cNvPr>
              <p:cNvSpPr/>
              <p:nvPr/>
            </p:nvSpPr>
            <p:spPr>
              <a:xfrm>
                <a:off x="2214100" y="3092350"/>
                <a:ext cx="1134675" cy="797425"/>
              </a:xfrm>
              <a:custGeom>
                <a:avLst/>
                <a:gdLst/>
                <a:ahLst/>
                <a:cxnLst/>
                <a:rect l="l" t="t" r="r" b="b"/>
                <a:pathLst>
                  <a:path w="45387" h="31897" extrusionOk="0">
                    <a:moveTo>
                      <a:pt x="0" y="0"/>
                    </a:moveTo>
                    <a:lnTo>
                      <a:pt x="31897" y="31897"/>
                    </a:lnTo>
                    <a:cubicBezTo>
                      <a:pt x="40124" y="23741"/>
                      <a:pt x="45256" y="12478"/>
                      <a:pt x="453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" name="Google Shape;1030;p22">
              <a:extLst>
                <a:ext uri="{FF2B5EF4-FFF2-40B4-BE49-F238E27FC236}">
                  <a16:creationId xmlns:a16="http://schemas.microsoft.com/office/drawing/2014/main" id="{2BA792C0-F5E2-3E73-B8E4-ADBF9F49B889}"/>
                </a:ext>
              </a:extLst>
            </p:cNvPr>
            <p:cNvGrpSpPr/>
            <p:nvPr/>
          </p:nvGrpSpPr>
          <p:grpSpPr>
            <a:xfrm>
              <a:off x="2214100" y="3113075"/>
              <a:ext cx="3239425" cy="1493775"/>
              <a:chOff x="2214100" y="3092350"/>
              <a:chExt cx="3239425" cy="1493775"/>
            </a:xfrm>
          </p:grpSpPr>
          <p:grpSp>
            <p:nvGrpSpPr>
              <p:cNvPr id="207" name="Google Shape;1031;p22">
                <a:extLst>
                  <a:ext uri="{FF2B5EF4-FFF2-40B4-BE49-F238E27FC236}">
                    <a16:creationId xmlns:a16="http://schemas.microsoft.com/office/drawing/2014/main" id="{E194FA0F-AEB2-B2E7-A272-5102112D9D1E}"/>
                  </a:ext>
                </a:extLst>
              </p:cNvPr>
              <p:cNvGrpSpPr/>
              <p:nvPr/>
            </p:nvGrpSpPr>
            <p:grpSpPr>
              <a:xfrm>
                <a:off x="2290600" y="3911025"/>
                <a:ext cx="3162925" cy="675100"/>
                <a:chOff x="2290600" y="3911025"/>
                <a:chExt cx="3162925" cy="675100"/>
              </a:xfrm>
            </p:grpSpPr>
            <p:sp>
              <p:nvSpPr>
                <p:cNvPr id="211" name="Google Shape;1033;p22">
                  <a:extLst>
                    <a:ext uri="{FF2B5EF4-FFF2-40B4-BE49-F238E27FC236}">
                      <a16:creationId xmlns:a16="http://schemas.microsoft.com/office/drawing/2014/main" id="{AA5F811B-F1BE-51D7-C718-3C8E21039BFF}"/>
                    </a:ext>
                  </a:extLst>
                </p:cNvPr>
                <p:cNvSpPr/>
                <p:nvPr/>
              </p:nvSpPr>
              <p:spPr>
                <a:xfrm>
                  <a:off x="3271075" y="3929175"/>
                  <a:ext cx="2182450" cy="6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55" extrusionOk="0">
                      <a:moveTo>
                        <a:pt x="14979" y="1"/>
                      </a:moveTo>
                      <a:cubicBezTo>
                        <a:pt x="6704" y="1"/>
                        <a:pt x="1" y="6704"/>
                        <a:pt x="1" y="14979"/>
                      </a:cubicBezTo>
                      <a:lnTo>
                        <a:pt x="1" y="26254"/>
                      </a:lnTo>
                      <a:lnTo>
                        <a:pt x="78356" y="26254"/>
                      </a:lnTo>
                      <a:lnTo>
                        <a:pt x="87297" y="13419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Ejecutar las acciones y evaluar la GETH</a:t>
                  </a:r>
                  <a:endParaRPr b="0" i="0" u="none" strike="noStrike" cap="none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12" name="Google Shape;1034;p22">
                  <a:extLst>
                    <a:ext uri="{FF2B5EF4-FFF2-40B4-BE49-F238E27FC236}">
                      <a16:creationId xmlns:a16="http://schemas.microsoft.com/office/drawing/2014/main" id="{5FE694D8-A976-6D50-E455-4DE86CEAC845}"/>
                    </a:ext>
                  </a:extLst>
                </p:cNvPr>
                <p:cNvSpPr/>
                <p:nvPr/>
              </p:nvSpPr>
              <p:spPr>
                <a:xfrm>
                  <a:off x="2290600" y="3911025"/>
                  <a:ext cx="3162925" cy="67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17" h="27004" extrusionOk="0">
                      <a:moveTo>
                        <a:pt x="2632" y="1"/>
                      </a:moveTo>
                      <a:lnTo>
                        <a:pt x="0" y="2632"/>
                      </a:lnTo>
                      <a:lnTo>
                        <a:pt x="24384" y="26968"/>
                      </a:lnTo>
                      <a:lnTo>
                        <a:pt x="24384" y="27004"/>
                      </a:lnTo>
                      <a:lnTo>
                        <a:pt x="117575" y="27004"/>
                      </a:lnTo>
                      <a:lnTo>
                        <a:pt x="126516" y="14193"/>
                      </a:lnTo>
                      <a:lnTo>
                        <a:pt x="117575" y="810"/>
                      </a:lnTo>
                      <a:lnTo>
                        <a:pt x="112884" y="810"/>
                      </a:lnTo>
                      <a:lnTo>
                        <a:pt x="121980" y="14157"/>
                      </a:lnTo>
                      <a:lnTo>
                        <a:pt x="115622" y="23277"/>
                      </a:lnTo>
                      <a:lnTo>
                        <a:pt x="25885" y="23277"/>
                      </a:lnTo>
                      <a:lnTo>
                        <a:pt x="263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274300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8" name="Google Shape;1035;p22">
                <a:extLst>
                  <a:ext uri="{FF2B5EF4-FFF2-40B4-BE49-F238E27FC236}">
                    <a16:creationId xmlns:a16="http://schemas.microsoft.com/office/drawing/2014/main" id="{CA13BC32-5DA4-62B6-D9E8-127BBF20C5B2}"/>
                  </a:ext>
                </a:extLst>
              </p:cNvPr>
              <p:cNvSpPr/>
              <p:nvPr/>
            </p:nvSpPr>
            <p:spPr>
              <a:xfrm>
                <a:off x="2214100" y="3092350"/>
                <a:ext cx="797450" cy="1127525"/>
              </a:xfrm>
              <a:custGeom>
                <a:avLst/>
                <a:gdLst/>
                <a:ahLst/>
                <a:cxnLst/>
                <a:rect l="l" t="t" r="r" b="b"/>
                <a:pathLst>
                  <a:path w="31898" h="45101" extrusionOk="0">
                    <a:moveTo>
                      <a:pt x="0" y="0"/>
                    </a:moveTo>
                    <a:lnTo>
                      <a:pt x="0" y="45101"/>
                    </a:lnTo>
                    <a:cubicBezTo>
                      <a:pt x="12431" y="45041"/>
                      <a:pt x="23694" y="40017"/>
                      <a:pt x="31897" y="3189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074" name="Picture 2" descr="grupo icono">
            <a:extLst>
              <a:ext uri="{FF2B5EF4-FFF2-40B4-BE49-F238E27FC236}">
                <a16:creationId xmlns:a16="http://schemas.microsoft.com/office/drawing/2014/main" id="{D76D5453-462D-45BC-587C-5614C652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04" y="2351333"/>
            <a:ext cx="1799313" cy="17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Ágil icono">
            <a:extLst>
              <a:ext uri="{FF2B5EF4-FFF2-40B4-BE49-F238E27FC236}">
                <a16:creationId xmlns:a16="http://schemas.microsoft.com/office/drawing/2014/main" id="{7D47C8DA-73EC-2D27-068C-499A010CC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63" y="2562543"/>
            <a:ext cx="312797" cy="31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agnóstico icono">
            <a:extLst>
              <a:ext uri="{FF2B5EF4-FFF2-40B4-BE49-F238E27FC236}">
                <a16:creationId xmlns:a16="http://schemas.microsoft.com/office/drawing/2014/main" id="{94CE2BE3-92CD-57EA-8E66-E486E36A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37" y="2974676"/>
            <a:ext cx="383260" cy="38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ágina icono">
            <a:extLst>
              <a:ext uri="{FF2B5EF4-FFF2-40B4-BE49-F238E27FC236}">
                <a16:creationId xmlns:a16="http://schemas.microsoft.com/office/drawing/2014/main" id="{7598DDCD-356A-93F3-5962-2D1FBED67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660" y="3570988"/>
            <a:ext cx="299803" cy="29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valuación icono">
            <a:extLst>
              <a:ext uri="{FF2B5EF4-FFF2-40B4-BE49-F238E27FC236}">
                <a16:creationId xmlns:a16="http://schemas.microsoft.com/office/drawing/2014/main" id="{A62FCCC1-44FD-53B5-FE93-50F5B0E4F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35" y="3929436"/>
            <a:ext cx="403733" cy="4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Rectángulo: esquinas redondeadas 5">
            <a:extLst>
              <a:ext uri="{FF2B5EF4-FFF2-40B4-BE49-F238E27FC236}">
                <a16:creationId xmlns:a16="http://schemas.microsoft.com/office/drawing/2014/main" id="{27E3FF55-1531-B6FE-E19C-A39E7C6F738B}"/>
              </a:ext>
            </a:extLst>
          </p:cNvPr>
          <p:cNvSpPr/>
          <p:nvPr/>
        </p:nvSpPr>
        <p:spPr>
          <a:xfrm>
            <a:off x="-655106" y="221756"/>
            <a:ext cx="6651171" cy="478971"/>
          </a:xfrm>
          <a:prstGeom prst="roundRect">
            <a:avLst/>
          </a:prstGeom>
          <a:solidFill>
            <a:srgbClr val="2F6437"/>
          </a:solidFill>
          <a:ln>
            <a:solidFill>
              <a:srgbClr val="3D64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Implementación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EA7CB36-A5B0-3C80-80FA-35B2274170CB}"/>
              </a:ext>
            </a:extLst>
          </p:cNvPr>
          <p:cNvSpPr txBox="1"/>
          <p:nvPr/>
        </p:nvSpPr>
        <p:spPr>
          <a:xfrm>
            <a:off x="9322612" y="2415844"/>
            <a:ext cx="2329624" cy="193899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MX" sz="2400" b="1" dirty="0"/>
              <a:t>Política de Gestión Estratégica de Talento Humano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1081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D9532-58E2-D20B-183E-78D59CE8E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upo 181">
            <a:extLst>
              <a:ext uri="{FF2B5EF4-FFF2-40B4-BE49-F238E27FC236}">
                <a16:creationId xmlns:a16="http://schemas.microsoft.com/office/drawing/2014/main" id="{8AE3BBE8-6162-1A43-6109-66E5C6119875}"/>
              </a:ext>
            </a:extLst>
          </p:cNvPr>
          <p:cNvGrpSpPr/>
          <p:nvPr/>
        </p:nvGrpSpPr>
        <p:grpSpPr>
          <a:xfrm>
            <a:off x="2579984" y="1308464"/>
            <a:ext cx="7430750" cy="3889180"/>
            <a:chOff x="1035451" y="1016539"/>
            <a:chExt cx="7430750" cy="3889180"/>
          </a:xfrm>
        </p:grpSpPr>
        <p:grpSp>
          <p:nvGrpSpPr>
            <p:cNvPr id="116" name="Google Shape;305;p7">
              <a:extLst>
                <a:ext uri="{FF2B5EF4-FFF2-40B4-BE49-F238E27FC236}">
                  <a16:creationId xmlns:a16="http://schemas.microsoft.com/office/drawing/2014/main" id="{7C1D147D-0567-EC75-0154-BE95534E6505}"/>
                </a:ext>
              </a:extLst>
            </p:cNvPr>
            <p:cNvGrpSpPr/>
            <p:nvPr/>
          </p:nvGrpSpPr>
          <p:grpSpPr>
            <a:xfrm>
              <a:off x="5114475" y="1016539"/>
              <a:ext cx="3351726" cy="2497699"/>
              <a:chOff x="5160743" y="997214"/>
              <a:chExt cx="3351726" cy="2497699"/>
            </a:xfrm>
          </p:grpSpPr>
          <p:sp>
            <p:nvSpPr>
              <p:cNvPr id="117" name="Google Shape;306;p7">
                <a:extLst>
                  <a:ext uri="{FF2B5EF4-FFF2-40B4-BE49-F238E27FC236}">
                    <a16:creationId xmlns:a16="http://schemas.microsoft.com/office/drawing/2014/main" id="{45DD2375-0C35-4ACD-A496-E11BCF172886}"/>
                  </a:ext>
                </a:extLst>
              </p:cNvPr>
              <p:cNvSpPr/>
              <p:nvPr/>
            </p:nvSpPr>
            <p:spPr>
              <a:xfrm>
                <a:off x="5606966" y="2623358"/>
                <a:ext cx="463778" cy="318429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1241" extrusionOk="0">
                    <a:moveTo>
                      <a:pt x="8524" y="1470"/>
                    </a:moveTo>
                    <a:cubicBezTo>
                      <a:pt x="8856" y="1470"/>
                      <a:pt x="9218" y="1568"/>
                      <a:pt x="9656" y="1763"/>
                    </a:cubicBezTo>
                    <a:cubicBezTo>
                      <a:pt x="10930" y="2335"/>
                      <a:pt x="12192" y="2799"/>
                      <a:pt x="12585" y="2930"/>
                    </a:cubicBezTo>
                    <a:cubicBezTo>
                      <a:pt x="13037" y="4013"/>
                      <a:pt x="13633" y="5692"/>
                      <a:pt x="14026" y="6859"/>
                    </a:cubicBezTo>
                    <a:lnTo>
                      <a:pt x="13323" y="7323"/>
                    </a:lnTo>
                    <a:cubicBezTo>
                      <a:pt x="12811" y="6621"/>
                      <a:pt x="11740" y="5752"/>
                      <a:pt x="10704" y="4906"/>
                    </a:cubicBezTo>
                    <a:cubicBezTo>
                      <a:pt x="10013" y="4359"/>
                      <a:pt x="9358" y="3835"/>
                      <a:pt x="8954" y="3418"/>
                    </a:cubicBezTo>
                    <a:cubicBezTo>
                      <a:pt x="8881" y="3346"/>
                      <a:pt x="8787" y="3311"/>
                      <a:pt x="8693" y="3311"/>
                    </a:cubicBezTo>
                    <a:cubicBezTo>
                      <a:pt x="8648" y="3311"/>
                      <a:pt x="8603" y="3319"/>
                      <a:pt x="8561" y="3335"/>
                    </a:cubicBezTo>
                    <a:cubicBezTo>
                      <a:pt x="8299" y="3418"/>
                      <a:pt x="7299" y="3763"/>
                      <a:pt x="7239" y="3859"/>
                    </a:cubicBezTo>
                    <a:cubicBezTo>
                      <a:pt x="6879" y="4395"/>
                      <a:pt x="6507" y="4539"/>
                      <a:pt x="6190" y="4539"/>
                    </a:cubicBezTo>
                    <a:cubicBezTo>
                      <a:pt x="6036" y="4539"/>
                      <a:pt x="5895" y="4505"/>
                      <a:pt x="5775" y="4466"/>
                    </a:cubicBezTo>
                    <a:cubicBezTo>
                      <a:pt x="5656" y="4418"/>
                      <a:pt x="5644" y="4371"/>
                      <a:pt x="5632" y="4323"/>
                    </a:cubicBezTo>
                    <a:cubicBezTo>
                      <a:pt x="5548" y="3990"/>
                      <a:pt x="5941" y="3216"/>
                      <a:pt x="6465" y="2704"/>
                    </a:cubicBezTo>
                    <a:cubicBezTo>
                      <a:pt x="7289" y="1880"/>
                      <a:pt x="7844" y="1470"/>
                      <a:pt x="8524" y="1470"/>
                    </a:cubicBezTo>
                    <a:close/>
                    <a:moveTo>
                      <a:pt x="5917" y="2192"/>
                    </a:moveTo>
                    <a:cubicBezTo>
                      <a:pt x="5405" y="2644"/>
                      <a:pt x="4715" y="3739"/>
                      <a:pt x="4894" y="4501"/>
                    </a:cubicBezTo>
                    <a:cubicBezTo>
                      <a:pt x="4965" y="4835"/>
                      <a:pt x="5203" y="5073"/>
                      <a:pt x="5536" y="5180"/>
                    </a:cubicBezTo>
                    <a:cubicBezTo>
                      <a:pt x="5758" y="5254"/>
                      <a:pt x="5976" y="5291"/>
                      <a:pt x="6186" y="5291"/>
                    </a:cubicBezTo>
                    <a:cubicBezTo>
                      <a:pt x="6787" y="5291"/>
                      <a:pt x="7331" y="4992"/>
                      <a:pt x="7763" y="4418"/>
                    </a:cubicBezTo>
                    <a:cubicBezTo>
                      <a:pt x="8001" y="4382"/>
                      <a:pt x="8477" y="4168"/>
                      <a:pt x="8596" y="4120"/>
                    </a:cubicBezTo>
                    <a:cubicBezTo>
                      <a:pt x="9025" y="4537"/>
                      <a:pt x="9608" y="5002"/>
                      <a:pt x="10228" y="5502"/>
                    </a:cubicBezTo>
                    <a:cubicBezTo>
                      <a:pt x="11335" y="6395"/>
                      <a:pt x="12597" y="7419"/>
                      <a:pt x="12883" y="8002"/>
                    </a:cubicBezTo>
                    <a:cubicBezTo>
                      <a:pt x="13014" y="8300"/>
                      <a:pt x="12871" y="8490"/>
                      <a:pt x="12764" y="8573"/>
                    </a:cubicBezTo>
                    <a:cubicBezTo>
                      <a:pt x="12669" y="8660"/>
                      <a:pt x="12549" y="8705"/>
                      <a:pt x="12447" y="8705"/>
                    </a:cubicBezTo>
                    <a:cubicBezTo>
                      <a:pt x="12395" y="8705"/>
                      <a:pt x="12348" y="8693"/>
                      <a:pt x="12311" y="8669"/>
                    </a:cubicBezTo>
                    <a:cubicBezTo>
                      <a:pt x="12025" y="8442"/>
                      <a:pt x="11132" y="7561"/>
                      <a:pt x="10394" y="6799"/>
                    </a:cubicBezTo>
                    <a:cubicBezTo>
                      <a:pt x="10321" y="6720"/>
                      <a:pt x="10224" y="6682"/>
                      <a:pt x="10125" y="6682"/>
                    </a:cubicBezTo>
                    <a:cubicBezTo>
                      <a:pt x="10030" y="6682"/>
                      <a:pt x="9934" y="6717"/>
                      <a:pt x="9858" y="6787"/>
                    </a:cubicBezTo>
                    <a:cubicBezTo>
                      <a:pt x="9716" y="6930"/>
                      <a:pt x="9704" y="7168"/>
                      <a:pt x="9847" y="7323"/>
                    </a:cubicBezTo>
                    <a:cubicBezTo>
                      <a:pt x="10025" y="7502"/>
                      <a:pt x="11168" y="8669"/>
                      <a:pt x="11692" y="9133"/>
                    </a:cubicBezTo>
                    <a:cubicBezTo>
                      <a:pt x="11644" y="9300"/>
                      <a:pt x="11501" y="9407"/>
                      <a:pt x="11418" y="9443"/>
                    </a:cubicBezTo>
                    <a:cubicBezTo>
                      <a:pt x="11303" y="9500"/>
                      <a:pt x="11184" y="9524"/>
                      <a:pt x="11082" y="9524"/>
                    </a:cubicBezTo>
                    <a:cubicBezTo>
                      <a:pt x="10974" y="9524"/>
                      <a:pt x="10884" y="9497"/>
                      <a:pt x="10835" y="9454"/>
                    </a:cubicBezTo>
                    <a:cubicBezTo>
                      <a:pt x="10823" y="9454"/>
                      <a:pt x="10823" y="9454"/>
                      <a:pt x="10823" y="9443"/>
                    </a:cubicBezTo>
                    <a:lnTo>
                      <a:pt x="10811" y="9443"/>
                    </a:lnTo>
                    <a:cubicBezTo>
                      <a:pt x="10358" y="9073"/>
                      <a:pt x="8668" y="7276"/>
                      <a:pt x="8418" y="6990"/>
                    </a:cubicBezTo>
                    <a:cubicBezTo>
                      <a:pt x="8342" y="6908"/>
                      <a:pt x="8240" y="6866"/>
                      <a:pt x="8137" y="6866"/>
                    </a:cubicBezTo>
                    <a:cubicBezTo>
                      <a:pt x="8046" y="6866"/>
                      <a:pt x="7955" y="6899"/>
                      <a:pt x="7882" y="6966"/>
                    </a:cubicBezTo>
                    <a:cubicBezTo>
                      <a:pt x="7727" y="7109"/>
                      <a:pt x="7715" y="7347"/>
                      <a:pt x="7858" y="7502"/>
                    </a:cubicBezTo>
                    <a:cubicBezTo>
                      <a:pt x="7870" y="7514"/>
                      <a:pt x="9454" y="9228"/>
                      <a:pt x="10156" y="9871"/>
                    </a:cubicBezTo>
                    <a:cubicBezTo>
                      <a:pt x="10085" y="10050"/>
                      <a:pt x="9930" y="10205"/>
                      <a:pt x="9751" y="10276"/>
                    </a:cubicBezTo>
                    <a:cubicBezTo>
                      <a:pt x="9700" y="10297"/>
                      <a:pt x="9639" y="10313"/>
                      <a:pt x="9575" y="10313"/>
                    </a:cubicBezTo>
                    <a:cubicBezTo>
                      <a:pt x="9492" y="10313"/>
                      <a:pt x="9403" y="10285"/>
                      <a:pt x="9323" y="10205"/>
                    </a:cubicBezTo>
                    <a:lnTo>
                      <a:pt x="9311" y="10205"/>
                    </a:lnTo>
                    <a:cubicBezTo>
                      <a:pt x="9311" y="10205"/>
                      <a:pt x="9311" y="10205"/>
                      <a:pt x="9311" y="10193"/>
                    </a:cubicBezTo>
                    <a:cubicBezTo>
                      <a:pt x="8763" y="9740"/>
                      <a:pt x="8215" y="9157"/>
                      <a:pt x="8001" y="8931"/>
                    </a:cubicBezTo>
                    <a:cubicBezTo>
                      <a:pt x="7925" y="8849"/>
                      <a:pt x="7823" y="8807"/>
                      <a:pt x="7720" y="8807"/>
                    </a:cubicBezTo>
                    <a:cubicBezTo>
                      <a:pt x="7629" y="8807"/>
                      <a:pt x="7538" y="8840"/>
                      <a:pt x="7465" y="8907"/>
                    </a:cubicBezTo>
                    <a:cubicBezTo>
                      <a:pt x="7310" y="9050"/>
                      <a:pt x="7310" y="9288"/>
                      <a:pt x="7453" y="9443"/>
                    </a:cubicBezTo>
                    <a:cubicBezTo>
                      <a:pt x="7691" y="9705"/>
                      <a:pt x="8061" y="10097"/>
                      <a:pt x="8477" y="10478"/>
                    </a:cubicBezTo>
                    <a:cubicBezTo>
                      <a:pt x="8430" y="10478"/>
                      <a:pt x="8382" y="10490"/>
                      <a:pt x="8311" y="10490"/>
                    </a:cubicBezTo>
                    <a:cubicBezTo>
                      <a:pt x="8049" y="10490"/>
                      <a:pt x="7596" y="10324"/>
                      <a:pt x="7382" y="10169"/>
                    </a:cubicBezTo>
                    <a:cubicBezTo>
                      <a:pt x="7120" y="10002"/>
                      <a:pt x="5453" y="8752"/>
                      <a:pt x="4012" y="7549"/>
                    </a:cubicBezTo>
                    <a:cubicBezTo>
                      <a:pt x="3810" y="7383"/>
                      <a:pt x="3465" y="7014"/>
                      <a:pt x="3155" y="6692"/>
                    </a:cubicBezTo>
                    <a:cubicBezTo>
                      <a:pt x="2929" y="6454"/>
                      <a:pt x="2715" y="6252"/>
                      <a:pt x="2584" y="6121"/>
                    </a:cubicBezTo>
                    <a:cubicBezTo>
                      <a:pt x="2893" y="5085"/>
                      <a:pt x="3358" y="3537"/>
                      <a:pt x="3608" y="2192"/>
                    </a:cubicBezTo>
                    <a:close/>
                    <a:moveTo>
                      <a:pt x="738" y="1"/>
                    </a:moveTo>
                    <a:lnTo>
                      <a:pt x="738" y="763"/>
                    </a:lnTo>
                    <a:cubicBezTo>
                      <a:pt x="1786" y="870"/>
                      <a:pt x="2608" y="1013"/>
                      <a:pt x="2989" y="1203"/>
                    </a:cubicBezTo>
                    <a:cubicBezTo>
                      <a:pt x="2786" y="2858"/>
                      <a:pt x="1881" y="5764"/>
                      <a:pt x="1607" y="6657"/>
                    </a:cubicBezTo>
                    <a:lnTo>
                      <a:pt x="0" y="6657"/>
                    </a:lnTo>
                    <a:lnTo>
                      <a:pt x="0" y="7395"/>
                    </a:lnTo>
                    <a:lnTo>
                      <a:pt x="1881" y="7395"/>
                    </a:lnTo>
                    <a:cubicBezTo>
                      <a:pt x="2048" y="7395"/>
                      <a:pt x="2191" y="7323"/>
                      <a:pt x="2238" y="7168"/>
                    </a:cubicBezTo>
                    <a:cubicBezTo>
                      <a:pt x="2250" y="7145"/>
                      <a:pt x="2286" y="7061"/>
                      <a:pt x="2334" y="6907"/>
                    </a:cubicBezTo>
                    <a:cubicBezTo>
                      <a:pt x="2417" y="7002"/>
                      <a:pt x="2512" y="7109"/>
                      <a:pt x="2608" y="7216"/>
                    </a:cubicBezTo>
                    <a:cubicBezTo>
                      <a:pt x="2941" y="7561"/>
                      <a:pt x="3298" y="7930"/>
                      <a:pt x="3524" y="8133"/>
                    </a:cubicBezTo>
                    <a:cubicBezTo>
                      <a:pt x="4941" y="9312"/>
                      <a:pt x="6632" y="10586"/>
                      <a:pt x="6965" y="10800"/>
                    </a:cubicBezTo>
                    <a:cubicBezTo>
                      <a:pt x="7239" y="10978"/>
                      <a:pt x="7846" y="11240"/>
                      <a:pt x="8311" y="11240"/>
                    </a:cubicBezTo>
                    <a:cubicBezTo>
                      <a:pt x="8680" y="11240"/>
                      <a:pt x="8965" y="11157"/>
                      <a:pt x="9168" y="10990"/>
                    </a:cubicBezTo>
                    <a:cubicBezTo>
                      <a:pt x="9295" y="11043"/>
                      <a:pt x="9431" y="11069"/>
                      <a:pt x="9572" y="11069"/>
                    </a:cubicBezTo>
                    <a:cubicBezTo>
                      <a:pt x="9720" y="11069"/>
                      <a:pt x="9872" y="11040"/>
                      <a:pt x="10025" y="10978"/>
                    </a:cubicBezTo>
                    <a:cubicBezTo>
                      <a:pt x="10370" y="10848"/>
                      <a:pt x="10644" y="10586"/>
                      <a:pt x="10811" y="10252"/>
                    </a:cubicBezTo>
                    <a:cubicBezTo>
                      <a:pt x="10902" y="10274"/>
                      <a:pt x="10996" y="10285"/>
                      <a:pt x="11092" y="10285"/>
                    </a:cubicBezTo>
                    <a:cubicBezTo>
                      <a:pt x="11311" y="10285"/>
                      <a:pt x="11540" y="10229"/>
                      <a:pt x="11763" y="10121"/>
                    </a:cubicBezTo>
                    <a:cubicBezTo>
                      <a:pt x="12061" y="9966"/>
                      <a:pt x="12275" y="9728"/>
                      <a:pt x="12394" y="9454"/>
                    </a:cubicBezTo>
                    <a:cubicBezTo>
                      <a:pt x="12422" y="9457"/>
                      <a:pt x="12449" y="9458"/>
                      <a:pt x="12476" y="9458"/>
                    </a:cubicBezTo>
                    <a:cubicBezTo>
                      <a:pt x="12748" y="9458"/>
                      <a:pt x="13024" y="9350"/>
                      <a:pt x="13252" y="9145"/>
                    </a:cubicBezTo>
                    <a:cubicBezTo>
                      <a:pt x="13597" y="8859"/>
                      <a:pt x="13740" y="8431"/>
                      <a:pt x="13657" y="8002"/>
                    </a:cubicBezTo>
                    <a:lnTo>
                      <a:pt x="14264" y="7597"/>
                    </a:lnTo>
                    <a:cubicBezTo>
                      <a:pt x="14299" y="7728"/>
                      <a:pt x="14335" y="7895"/>
                      <a:pt x="14371" y="7978"/>
                    </a:cubicBezTo>
                    <a:cubicBezTo>
                      <a:pt x="14407" y="8145"/>
                      <a:pt x="14561" y="8288"/>
                      <a:pt x="14728" y="8288"/>
                    </a:cubicBezTo>
                    <a:lnTo>
                      <a:pt x="16371" y="8288"/>
                    </a:lnTo>
                    <a:lnTo>
                      <a:pt x="16371" y="7395"/>
                    </a:lnTo>
                    <a:lnTo>
                      <a:pt x="15014" y="7395"/>
                    </a:lnTo>
                    <a:cubicBezTo>
                      <a:pt x="14657" y="6359"/>
                      <a:pt x="13609" y="3228"/>
                      <a:pt x="13025" y="1965"/>
                    </a:cubicBezTo>
                    <a:cubicBezTo>
                      <a:pt x="13573" y="1775"/>
                      <a:pt x="14728" y="1501"/>
                      <a:pt x="16371" y="1430"/>
                    </a:cubicBezTo>
                    <a:lnTo>
                      <a:pt x="16371" y="680"/>
                    </a:lnTo>
                    <a:cubicBezTo>
                      <a:pt x="13835" y="775"/>
                      <a:pt x="12394" y="1430"/>
                      <a:pt x="12335" y="1454"/>
                    </a:cubicBezTo>
                    <a:cubicBezTo>
                      <a:pt x="12240" y="1501"/>
                      <a:pt x="12156" y="1584"/>
                      <a:pt x="12121" y="1692"/>
                    </a:cubicBezTo>
                    <a:cubicBezTo>
                      <a:pt x="12097" y="1787"/>
                      <a:pt x="12109" y="1882"/>
                      <a:pt x="12144" y="1965"/>
                    </a:cubicBezTo>
                    <a:cubicBezTo>
                      <a:pt x="11573" y="1751"/>
                      <a:pt x="10775" y="1442"/>
                      <a:pt x="9977" y="1084"/>
                    </a:cubicBezTo>
                    <a:cubicBezTo>
                      <a:pt x="9438" y="845"/>
                      <a:pt x="8974" y="735"/>
                      <a:pt x="8551" y="735"/>
                    </a:cubicBezTo>
                    <a:cubicBezTo>
                      <a:pt x="7901" y="735"/>
                      <a:pt x="7347" y="994"/>
                      <a:pt x="6763" y="1442"/>
                    </a:cubicBezTo>
                    <a:lnTo>
                      <a:pt x="3727" y="1442"/>
                    </a:lnTo>
                    <a:cubicBezTo>
                      <a:pt x="3751" y="1299"/>
                      <a:pt x="3762" y="1192"/>
                      <a:pt x="3774" y="1084"/>
                    </a:cubicBezTo>
                    <a:cubicBezTo>
                      <a:pt x="3774" y="977"/>
                      <a:pt x="3727" y="846"/>
                      <a:pt x="3643" y="775"/>
                    </a:cubicBezTo>
                    <a:cubicBezTo>
                      <a:pt x="3191" y="346"/>
                      <a:pt x="1786" y="120"/>
                      <a:pt x="7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307;p7">
                <a:extLst>
                  <a:ext uri="{FF2B5EF4-FFF2-40B4-BE49-F238E27FC236}">
                    <a16:creationId xmlns:a16="http://schemas.microsoft.com/office/drawing/2014/main" id="{F543D6C2-06A4-1C5D-C6AB-1D78CAA18F12}"/>
                  </a:ext>
                </a:extLst>
              </p:cNvPr>
              <p:cNvSpPr/>
              <p:nvPr/>
            </p:nvSpPr>
            <p:spPr>
              <a:xfrm>
                <a:off x="5160743" y="2070564"/>
                <a:ext cx="1424335" cy="1424335"/>
              </a:xfrm>
              <a:custGeom>
                <a:avLst/>
                <a:gdLst/>
                <a:ahLst/>
                <a:cxnLst/>
                <a:rect l="l" t="t" r="r" b="b"/>
                <a:pathLst>
                  <a:path w="50281" h="50281" extrusionOk="0">
                    <a:moveTo>
                      <a:pt x="25134" y="4430"/>
                    </a:moveTo>
                    <a:cubicBezTo>
                      <a:pt x="36552" y="4430"/>
                      <a:pt x="45839" y="13717"/>
                      <a:pt x="45839" y="25135"/>
                    </a:cubicBezTo>
                    <a:cubicBezTo>
                      <a:pt x="45839" y="36553"/>
                      <a:pt x="36552" y="45840"/>
                      <a:pt x="25134" y="45840"/>
                    </a:cubicBezTo>
                    <a:cubicBezTo>
                      <a:pt x="13716" y="45840"/>
                      <a:pt x="4429" y="36553"/>
                      <a:pt x="4429" y="25135"/>
                    </a:cubicBezTo>
                    <a:cubicBezTo>
                      <a:pt x="4429" y="13717"/>
                      <a:pt x="13716" y="4430"/>
                      <a:pt x="25134" y="4430"/>
                    </a:cubicBezTo>
                    <a:close/>
                    <a:moveTo>
                      <a:pt x="25134" y="1"/>
                    </a:moveTo>
                    <a:cubicBezTo>
                      <a:pt x="11251" y="1"/>
                      <a:pt x="0" y="11252"/>
                      <a:pt x="0" y="25135"/>
                    </a:cubicBezTo>
                    <a:cubicBezTo>
                      <a:pt x="0" y="39017"/>
                      <a:pt x="11251" y="50281"/>
                      <a:pt x="25134" y="50281"/>
                    </a:cubicBezTo>
                    <a:cubicBezTo>
                      <a:pt x="39017" y="50281"/>
                      <a:pt x="50280" y="39017"/>
                      <a:pt x="50280" y="25135"/>
                    </a:cubicBezTo>
                    <a:cubicBezTo>
                      <a:pt x="50280" y="11252"/>
                      <a:pt x="39017" y="1"/>
                      <a:pt x="25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308;p7">
                <a:extLst>
                  <a:ext uri="{FF2B5EF4-FFF2-40B4-BE49-F238E27FC236}">
                    <a16:creationId xmlns:a16="http://schemas.microsoft.com/office/drawing/2014/main" id="{2CBC42F0-2E6E-E7E1-6B8B-06A144E16CF1}"/>
                  </a:ext>
                </a:extLst>
              </p:cNvPr>
              <p:cNvSpPr/>
              <p:nvPr/>
            </p:nvSpPr>
            <p:spPr>
              <a:xfrm>
                <a:off x="5161054" y="2794714"/>
                <a:ext cx="1423683" cy="700199"/>
              </a:xfrm>
              <a:custGeom>
                <a:avLst/>
                <a:gdLst/>
                <a:ahLst/>
                <a:cxnLst/>
                <a:rect l="l" t="t" r="r" b="b"/>
                <a:pathLst>
                  <a:path w="50258" h="24718" extrusionOk="0">
                    <a:moveTo>
                      <a:pt x="1" y="0"/>
                    </a:moveTo>
                    <a:cubicBezTo>
                      <a:pt x="227" y="13681"/>
                      <a:pt x="11383" y="24718"/>
                      <a:pt x="25123" y="24718"/>
                    </a:cubicBezTo>
                    <a:cubicBezTo>
                      <a:pt x="38875" y="24718"/>
                      <a:pt x="50031" y="13681"/>
                      <a:pt x="50257" y="0"/>
                    </a:cubicBezTo>
                    <a:lnTo>
                      <a:pt x="45816" y="0"/>
                    </a:lnTo>
                    <a:cubicBezTo>
                      <a:pt x="45590" y="11216"/>
                      <a:pt x="36398" y="20277"/>
                      <a:pt x="25123" y="20277"/>
                    </a:cubicBezTo>
                    <a:cubicBezTo>
                      <a:pt x="13848" y="20277"/>
                      <a:pt x="4656" y="11216"/>
                      <a:pt x="4430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310;p7">
                <a:extLst>
                  <a:ext uri="{FF2B5EF4-FFF2-40B4-BE49-F238E27FC236}">
                    <a16:creationId xmlns:a16="http://schemas.microsoft.com/office/drawing/2014/main" id="{FAC7A7C0-3292-5B79-31A6-1711B4CB1B94}"/>
                  </a:ext>
                </a:extLst>
              </p:cNvPr>
              <p:cNvSpPr txBox="1"/>
              <p:nvPr/>
            </p:nvSpPr>
            <p:spPr>
              <a:xfrm>
                <a:off x="6627869" y="997214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" sz="1200" i="0" u="none" strike="noStrike" cap="none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Código de Integridad</a:t>
                </a:r>
              </a:p>
              <a:p>
                <a:pPr marL="0" marR="0" lvl="0" indent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171450" marR="0" lvl="0" indent="-17145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 panose="020B0604020202020204" pitchFamily="34" charset="0"/>
                  <a:buChar char="•"/>
                </a:pPr>
                <a:r>
                  <a:rPr lang="en" sz="1200" i="0" u="none" strike="noStrike" cap="none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Honestidad</a:t>
                </a:r>
              </a:p>
              <a:p>
                <a:pPr marL="171450" marR="0" lvl="0" indent="-17145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 panose="020B0604020202020204" pitchFamily="34" charset="0"/>
                  <a:buChar char="•"/>
                </a:pPr>
                <a:r>
                  <a:rPr lang="en" sz="12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Compromiso</a:t>
                </a:r>
              </a:p>
              <a:p>
                <a:pPr marL="171450" marR="0" lvl="0" indent="-17145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 panose="020B0604020202020204" pitchFamily="34" charset="0"/>
                  <a:buChar char="•"/>
                </a:pPr>
                <a:r>
                  <a:rPr lang="en" sz="1200" i="0" u="none" strike="noStrike" cap="none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Justicia</a:t>
                </a:r>
              </a:p>
              <a:p>
                <a:pPr marL="171450" marR="0" lvl="0" indent="-17145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 panose="020B0604020202020204" pitchFamily="34" charset="0"/>
                  <a:buChar char="•"/>
                </a:pPr>
                <a:r>
                  <a:rPr lang="en" sz="12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Diligencia</a:t>
                </a:r>
              </a:p>
              <a:p>
                <a:pPr marL="171450" marR="0" lvl="0" indent="-17145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 panose="020B0604020202020204" pitchFamily="34" charset="0"/>
                  <a:buChar char="•"/>
                </a:pPr>
                <a:r>
                  <a:rPr lang="en" sz="1200" i="0" u="none" strike="noStrike" cap="none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Respeto</a:t>
                </a:r>
                <a:endParaRPr sz="1200" i="0" u="none" strike="noStrike" cap="none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2" name="Google Shape;311;p7">
                <a:extLst>
                  <a:ext uri="{FF2B5EF4-FFF2-40B4-BE49-F238E27FC236}">
                    <a16:creationId xmlns:a16="http://schemas.microsoft.com/office/drawing/2014/main" id="{141A034A-441C-CCC0-2A10-10305F8560AC}"/>
                  </a:ext>
                </a:extLst>
              </p:cNvPr>
              <p:cNvSpPr/>
              <p:nvPr/>
            </p:nvSpPr>
            <p:spPr>
              <a:xfrm>
                <a:off x="6392814" y="2662819"/>
                <a:ext cx="263786" cy="263786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9312" extrusionOk="0">
                    <a:moveTo>
                      <a:pt x="4656" y="1"/>
                    </a:moveTo>
                    <a:cubicBezTo>
                      <a:pt x="2084" y="1"/>
                      <a:pt x="1" y="2085"/>
                      <a:pt x="1" y="4656"/>
                    </a:cubicBezTo>
                    <a:cubicBezTo>
                      <a:pt x="1" y="7228"/>
                      <a:pt x="2084" y="9312"/>
                      <a:pt x="4656" y="9312"/>
                    </a:cubicBezTo>
                    <a:cubicBezTo>
                      <a:pt x="7228" y="9312"/>
                      <a:pt x="9311" y="7228"/>
                      <a:pt x="9311" y="4656"/>
                    </a:cubicBezTo>
                    <a:cubicBezTo>
                      <a:pt x="9311" y="2085"/>
                      <a:pt x="7228" y="1"/>
                      <a:pt x="4656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312;p7">
                <a:extLst>
                  <a:ext uri="{FF2B5EF4-FFF2-40B4-BE49-F238E27FC236}">
                    <a16:creationId xmlns:a16="http://schemas.microsoft.com/office/drawing/2014/main" id="{13F5CA5B-B248-2A0D-475C-D9A76EB39857}"/>
                  </a:ext>
                </a:extLst>
              </p:cNvPr>
              <p:cNvSpPr/>
              <p:nvPr/>
            </p:nvSpPr>
            <p:spPr>
              <a:xfrm>
                <a:off x="6449130" y="2718823"/>
                <a:ext cx="151467" cy="151467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5347" extrusionOk="0">
                    <a:moveTo>
                      <a:pt x="2668" y="0"/>
                    </a:moveTo>
                    <a:cubicBezTo>
                      <a:pt x="1192" y="0"/>
                      <a:pt x="1" y="1191"/>
                      <a:pt x="1" y="2679"/>
                    </a:cubicBezTo>
                    <a:cubicBezTo>
                      <a:pt x="1" y="4156"/>
                      <a:pt x="1192" y="5346"/>
                      <a:pt x="2668" y="5346"/>
                    </a:cubicBezTo>
                    <a:cubicBezTo>
                      <a:pt x="4144" y="5346"/>
                      <a:pt x="5347" y="4156"/>
                      <a:pt x="5347" y="2679"/>
                    </a:cubicBezTo>
                    <a:cubicBezTo>
                      <a:pt x="5347" y="1191"/>
                      <a:pt x="4144" y="0"/>
                      <a:pt x="26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" name="Google Shape;289;p7">
              <a:extLst>
                <a:ext uri="{FF2B5EF4-FFF2-40B4-BE49-F238E27FC236}">
                  <a16:creationId xmlns:a16="http://schemas.microsoft.com/office/drawing/2014/main" id="{FCB0A795-C8A9-D4A7-B5C1-8B09E7B9C1D4}"/>
                </a:ext>
              </a:extLst>
            </p:cNvPr>
            <p:cNvGrpSpPr/>
            <p:nvPr/>
          </p:nvGrpSpPr>
          <p:grpSpPr>
            <a:xfrm>
              <a:off x="6182882" y="2089889"/>
              <a:ext cx="1884600" cy="1866136"/>
              <a:chOff x="6229150" y="2070564"/>
              <a:chExt cx="1884600" cy="1866136"/>
            </a:xfrm>
          </p:grpSpPr>
          <p:sp>
            <p:nvSpPr>
              <p:cNvPr id="126" name="Google Shape;299;p7">
                <a:extLst>
                  <a:ext uri="{FF2B5EF4-FFF2-40B4-BE49-F238E27FC236}">
                    <a16:creationId xmlns:a16="http://schemas.microsoft.com/office/drawing/2014/main" id="{93A45CD2-837B-55FB-F81F-684F251153CB}"/>
                  </a:ext>
                </a:extLst>
              </p:cNvPr>
              <p:cNvSpPr/>
              <p:nvPr/>
            </p:nvSpPr>
            <p:spPr>
              <a:xfrm>
                <a:off x="6459282" y="2070564"/>
                <a:ext cx="1424335" cy="1424335"/>
              </a:xfrm>
              <a:custGeom>
                <a:avLst/>
                <a:gdLst/>
                <a:ahLst/>
                <a:cxnLst/>
                <a:rect l="l" t="t" r="r" b="b"/>
                <a:pathLst>
                  <a:path w="50281" h="50281" extrusionOk="0">
                    <a:moveTo>
                      <a:pt x="25146" y="4430"/>
                    </a:moveTo>
                    <a:cubicBezTo>
                      <a:pt x="36552" y="4430"/>
                      <a:pt x="45851" y="13717"/>
                      <a:pt x="45851" y="25135"/>
                    </a:cubicBezTo>
                    <a:cubicBezTo>
                      <a:pt x="45851" y="36553"/>
                      <a:pt x="36552" y="45840"/>
                      <a:pt x="25146" y="45840"/>
                    </a:cubicBezTo>
                    <a:cubicBezTo>
                      <a:pt x="13728" y="45840"/>
                      <a:pt x="4441" y="36553"/>
                      <a:pt x="4441" y="25135"/>
                    </a:cubicBezTo>
                    <a:cubicBezTo>
                      <a:pt x="4441" y="13717"/>
                      <a:pt x="13728" y="4430"/>
                      <a:pt x="25146" y="4430"/>
                    </a:cubicBezTo>
                    <a:close/>
                    <a:moveTo>
                      <a:pt x="25146" y="1"/>
                    </a:moveTo>
                    <a:cubicBezTo>
                      <a:pt x="11263" y="1"/>
                      <a:pt x="0" y="11252"/>
                      <a:pt x="0" y="25135"/>
                    </a:cubicBezTo>
                    <a:cubicBezTo>
                      <a:pt x="0" y="39017"/>
                      <a:pt x="11263" y="50281"/>
                      <a:pt x="25146" y="50281"/>
                    </a:cubicBezTo>
                    <a:cubicBezTo>
                      <a:pt x="39029" y="50281"/>
                      <a:pt x="50280" y="39017"/>
                      <a:pt x="50280" y="25135"/>
                    </a:cubicBezTo>
                    <a:cubicBezTo>
                      <a:pt x="50280" y="11252"/>
                      <a:pt x="39029" y="1"/>
                      <a:pt x="251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300;p7">
                <a:extLst>
                  <a:ext uri="{FF2B5EF4-FFF2-40B4-BE49-F238E27FC236}">
                    <a16:creationId xmlns:a16="http://schemas.microsoft.com/office/drawing/2014/main" id="{5BDFEA1A-393B-B3EC-3F1D-2ED0ECFF0E64}"/>
                  </a:ext>
                </a:extLst>
              </p:cNvPr>
              <p:cNvSpPr/>
              <p:nvPr/>
            </p:nvSpPr>
            <p:spPr>
              <a:xfrm>
                <a:off x="6459272" y="2070564"/>
                <a:ext cx="1424335" cy="724164"/>
              </a:xfrm>
              <a:custGeom>
                <a:avLst/>
                <a:gdLst/>
                <a:ahLst/>
                <a:cxnLst/>
                <a:rect l="l" t="t" r="r" b="b"/>
                <a:pathLst>
                  <a:path w="50281" h="25564" extrusionOk="0">
                    <a:moveTo>
                      <a:pt x="25146" y="1"/>
                    </a:moveTo>
                    <a:cubicBezTo>
                      <a:pt x="11263" y="1"/>
                      <a:pt x="0" y="11252"/>
                      <a:pt x="0" y="25135"/>
                    </a:cubicBezTo>
                    <a:cubicBezTo>
                      <a:pt x="0" y="25278"/>
                      <a:pt x="12" y="25420"/>
                      <a:pt x="12" y="25563"/>
                    </a:cubicBezTo>
                    <a:lnTo>
                      <a:pt x="4453" y="25563"/>
                    </a:lnTo>
                    <a:cubicBezTo>
                      <a:pt x="4441" y="25420"/>
                      <a:pt x="4441" y="25278"/>
                      <a:pt x="4441" y="25135"/>
                    </a:cubicBezTo>
                    <a:cubicBezTo>
                      <a:pt x="4441" y="13717"/>
                      <a:pt x="13728" y="4430"/>
                      <a:pt x="25146" y="4430"/>
                    </a:cubicBezTo>
                    <a:cubicBezTo>
                      <a:pt x="36552" y="4430"/>
                      <a:pt x="45851" y="13717"/>
                      <a:pt x="45851" y="25135"/>
                    </a:cubicBezTo>
                    <a:cubicBezTo>
                      <a:pt x="45851" y="25278"/>
                      <a:pt x="45839" y="25420"/>
                      <a:pt x="45839" y="25563"/>
                    </a:cubicBezTo>
                    <a:lnTo>
                      <a:pt x="50268" y="25563"/>
                    </a:lnTo>
                    <a:cubicBezTo>
                      <a:pt x="50268" y="25420"/>
                      <a:pt x="50280" y="25278"/>
                      <a:pt x="50280" y="25135"/>
                    </a:cubicBezTo>
                    <a:cubicBezTo>
                      <a:pt x="50280" y="11252"/>
                      <a:pt x="39029" y="1"/>
                      <a:pt x="25146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301;p7">
                <a:extLst>
                  <a:ext uri="{FF2B5EF4-FFF2-40B4-BE49-F238E27FC236}">
                    <a16:creationId xmlns:a16="http://schemas.microsoft.com/office/drawing/2014/main" id="{D5C22A1E-FD6B-7D4A-56D4-09BB68EA2649}"/>
                  </a:ext>
                </a:extLst>
              </p:cNvPr>
              <p:cNvSpPr/>
              <p:nvPr/>
            </p:nvSpPr>
            <p:spPr>
              <a:xfrm>
                <a:off x="7694034" y="2662819"/>
                <a:ext cx="263786" cy="263786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9312" extrusionOk="0">
                    <a:moveTo>
                      <a:pt x="4656" y="1"/>
                    </a:moveTo>
                    <a:cubicBezTo>
                      <a:pt x="2085" y="1"/>
                      <a:pt x="1" y="2085"/>
                      <a:pt x="1" y="4656"/>
                    </a:cubicBezTo>
                    <a:cubicBezTo>
                      <a:pt x="1" y="7228"/>
                      <a:pt x="2085" y="9312"/>
                      <a:pt x="4656" y="9312"/>
                    </a:cubicBezTo>
                    <a:cubicBezTo>
                      <a:pt x="7228" y="9312"/>
                      <a:pt x="9312" y="7228"/>
                      <a:pt x="9312" y="4656"/>
                    </a:cubicBezTo>
                    <a:cubicBezTo>
                      <a:pt x="9312" y="2085"/>
                      <a:pt x="7228" y="1"/>
                      <a:pt x="4656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302;p7">
                <a:extLst>
                  <a:ext uri="{FF2B5EF4-FFF2-40B4-BE49-F238E27FC236}">
                    <a16:creationId xmlns:a16="http://schemas.microsoft.com/office/drawing/2014/main" id="{35A2AE1F-0C36-FE97-1667-57E00EF0D8EB}"/>
                  </a:ext>
                </a:extLst>
              </p:cNvPr>
              <p:cNvSpPr/>
              <p:nvPr/>
            </p:nvSpPr>
            <p:spPr>
              <a:xfrm>
                <a:off x="7750039" y="2718823"/>
                <a:ext cx="151467" cy="151467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5347" extrusionOk="0">
                    <a:moveTo>
                      <a:pt x="2679" y="0"/>
                    </a:moveTo>
                    <a:cubicBezTo>
                      <a:pt x="1203" y="0"/>
                      <a:pt x="0" y="1191"/>
                      <a:pt x="0" y="2679"/>
                    </a:cubicBezTo>
                    <a:cubicBezTo>
                      <a:pt x="0" y="4156"/>
                      <a:pt x="1203" y="5346"/>
                      <a:pt x="2679" y="5346"/>
                    </a:cubicBezTo>
                    <a:cubicBezTo>
                      <a:pt x="4156" y="5346"/>
                      <a:pt x="5346" y="4156"/>
                      <a:pt x="5346" y="2679"/>
                    </a:cubicBezTo>
                    <a:cubicBezTo>
                      <a:pt x="5346" y="1191"/>
                      <a:pt x="4156" y="0"/>
                      <a:pt x="2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303;p7">
                <a:extLst>
                  <a:ext uri="{FF2B5EF4-FFF2-40B4-BE49-F238E27FC236}">
                    <a16:creationId xmlns:a16="http://schemas.microsoft.com/office/drawing/2014/main" id="{AD79B93D-443C-5291-544C-1A87C2F07853}"/>
                  </a:ext>
                </a:extLst>
              </p:cNvPr>
              <p:cNvSpPr txBox="1"/>
              <p:nvPr/>
            </p:nvSpPr>
            <p:spPr>
              <a:xfrm>
                <a:off x="6229150" y="3507100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r>
                  <a:rPr lang="en" sz="1700" b="1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Productivo</a:t>
                </a:r>
                <a:endParaRPr sz="1700" b="1" i="0" u="none" strike="noStrike" cap="none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40" name="Google Shape;346;p7">
              <a:extLst>
                <a:ext uri="{FF2B5EF4-FFF2-40B4-BE49-F238E27FC236}">
                  <a16:creationId xmlns:a16="http://schemas.microsoft.com/office/drawing/2014/main" id="{9A91D6E9-4133-F549-CB6D-419912607F63}"/>
                </a:ext>
              </a:extLst>
            </p:cNvPr>
            <p:cNvGrpSpPr/>
            <p:nvPr/>
          </p:nvGrpSpPr>
          <p:grpSpPr>
            <a:xfrm>
              <a:off x="1035451" y="2097058"/>
              <a:ext cx="2267595" cy="2808661"/>
              <a:chOff x="1030287" y="2070564"/>
              <a:chExt cx="2267595" cy="2808661"/>
            </a:xfrm>
          </p:grpSpPr>
          <p:sp>
            <p:nvSpPr>
              <p:cNvPr id="142" name="Google Shape;350;p7">
                <a:extLst>
                  <a:ext uri="{FF2B5EF4-FFF2-40B4-BE49-F238E27FC236}">
                    <a16:creationId xmlns:a16="http://schemas.microsoft.com/office/drawing/2014/main" id="{C30DB5E3-384F-F667-75EB-2FAEDCDA3198}"/>
                  </a:ext>
                </a:extLst>
              </p:cNvPr>
              <p:cNvSpPr/>
              <p:nvPr/>
            </p:nvSpPr>
            <p:spPr>
              <a:xfrm>
                <a:off x="1260425" y="2070564"/>
                <a:ext cx="1424335" cy="1424335"/>
              </a:xfrm>
              <a:custGeom>
                <a:avLst/>
                <a:gdLst/>
                <a:ahLst/>
                <a:cxnLst/>
                <a:rect l="l" t="t" r="r" b="b"/>
                <a:pathLst>
                  <a:path w="50281" h="50281" extrusionOk="0">
                    <a:moveTo>
                      <a:pt x="25146" y="4430"/>
                    </a:moveTo>
                    <a:cubicBezTo>
                      <a:pt x="36564" y="4430"/>
                      <a:pt x="45851" y="13717"/>
                      <a:pt x="45851" y="25135"/>
                    </a:cubicBezTo>
                    <a:cubicBezTo>
                      <a:pt x="45851" y="36553"/>
                      <a:pt x="36564" y="45840"/>
                      <a:pt x="25146" y="45840"/>
                    </a:cubicBezTo>
                    <a:cubicBezTo>
                      <a:pt x="13728" y="45840"/>
                      <a:pt x="4441" y="36553"/>
                      <a:pt x="4441" y="25135"/>
                    </a:cubicBezTo>
                    <a:cubicBezTo>
                      <a:pt x="4441" y="13717"/>
                      <a:pt x="13728" y="4430"/>
                      <a:pt x="25146" y="4430"/>
                    </a:cubicBezTo>
                    <a:close/>
                    <a:moveTo>
                      <a:pt x="25146" y="1"/>
                    </a:moveTo>
                    <a:cubicBezTo>
                      <a:pt x="11264" y="1"/>
                      <a:pt x="0" y="11252"/>
                      <a:pt x="0" y="25135"/>
                    </a:cubicBezTo>
                    <a:cubicBezTo>
                      <a:pt x="0" y="39017"/>
                      <a:pt x="11264" y="50281"/>
                      <a:pt x="25146" y="50281"/>
                    </a:cubicBezTo>
                    <a:cubicBezTo>
                      <a:pt x="39029" y="50281"/>
                      <a:pt x="50280" y="39017"/>
                      <a:pt x="50280" y="25135"/>
                    </a:cubicBezTo>
                    <a:cubicBezTo>
                      <a:pt x="50280" y="11252"/>
                      <a:pt x="39029" y="1"/>
                      <a:pt x="251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351;p7">
                <a:extLst>
                  <a:ext uri="{FF2B5EF4-FFF2-40B4-BE49-F238E27FC236}">
                    <a16:creationId xmlns:a16="http://schemas.microsoft.com/office/drawing/2014/main" id="{DA7815C9-4C8C-4124-D8D5-2CE8A1B18274}"/>
                  </a:ext>
                </a:extLst>
              </p:cNvPr>
              <p:cNvSpPr/>
              <p:nvPr/>
            </p:nvSpPr>
            <p:spPr>
              <a:xfrm>
                <a:off x="1260425" y="2070564"/>
                <a:ext cx="1424335" cy="724164"/>
              </a:xfrm>
              <a:custGeom>
                <a:avLst/>
                <a:gdLst/>
                <a:ahLst/>
                <a:cxnLst/>
                <a:rect l="l" t="t" r="r" b="b"/>
                <a:pathLst>
                  <a:path w="50281" h="25564" extrusionOk="0">
                    <a:moveTo>
                      <a:pt x="25146" y="1"/>
                    </a:moveTo>
                    <a:cubicBezTo>
                      <a:pt x="11264" y="1"/>
                      <a:pt x="0" y="11252"/>
                      <a:pt x="0" y="25135"/>
                    </a:cubicBezTo>
                    <a:cubicBezTo>
                      <a:pt x="0" y="25278"/>
                      <a:pt x="12" y="25420"/>
                      <a:pt x="12" y="25563"/>
                    </a:cubicBezTo>
                    <a:lnTo>
                      <a:pt x="4453" y="25563"/>
                    </a:lnTo>
                    <a:cubicBezTo>
                      <a:pt x="4453" y="25420"/>
                      <a:pt x="4441" y="25278"/>
                      <a:pt x="4441" y="25135"/>
                    </a:cubicBezTo>
                    <a:cubicBezTo>
                      <a:pt x="4441" y="13717"/>
                      <a:pt x="13728" y="4430"/>
                      <a:pt x="25146" y="4430"/>
                    </a:cubicBezTo>
                    <a:cubicBezTo>
                      <a:pt x="36564" y="4430"/>
                      <a:pt x="45851" y="13717"/>
                      <a:pt x="45851" y="25135"/>
                    </a:cubicBezTo>
                    <a:cubicBezTo>
                      <a:pt x="45851" y="25278"/>
                      <a:pt x="45839" y="25420"/>
                      <a:pt x="45839" y="25563"/>
                    </a:cubicBezTo>
                    <a:lnTo>
                      <a:pt x="50268" y="25563"/>
                    </a:lnTo>
                    <a:cubicBezTo>
                      <a:pt x="50280" y="25420"/>
                      <a:pt x="50280" y="25278"/>
                      <a:pt x="50280" y="25135"/>
                    </a:cubicBezTo>
                    <a:cubicBezTo>
                      <a:pt x="50280" y="11252"/>
                      <a:pt x="39029" y="1"/>
                      <a:pt x="25146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352;p7">
                <a:extLst>
                  <a:ext uri="{FF2B5EF4-FFF2-40B4-BE49-F238E27FC236}">
                    <a16:creationId xmlns:a16="http://schemas.microsoft.com/office/drawing/2014/main" id="{76BFF80F-4C97-2431-E196-E2A44EE69B07}"/>
                  </a:ext>
                </a:extLst>
              </p:cNvPr>
              <p:cNvSpPr/>
              <p:nvPr/>
            </p:nvSpPr>
            <p:spPr>
              <a:xfrm>
                <a:off x="2489805" y="2662819"/>
                <a:ext cx="263786" cy="263786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9312" extrusionOk="0">
                    <a:moveTo>
                      <a:pt x="4656" y="1"/>
                    </a:moveTo>
                    <a:cubicBezTo>
                      <a:pt x="2084" y="1"/>
                      <a:pt x="0" y="2085"/>
                      <a:pt x="0" y="4656"/>
                    </a:cubicBezTo>
                    <a:cubicBezTo>
                      <a:pt x="0" y="7228"/>
                      <a:pt x="2084" y="9312"/>
                      <a:pt x="4656" y="9312"/>
                    </a:cubicBezTo>
                    <a:cubicBezTo>
                      <a:pt x="7228" y="9312"/>
                      <a:pt x="9311" y="7228"/>
                      <a:pt x="9311" y="4656"/>
                    </a:cubicBezTo>
                    <a:cubicBezTo>
                      <a:pt x="9311" y="2085"/>
                      <a:pt x="7228" y="1"/>
                      <a:pt x="4656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353;p7">
                <a:extLst>
                  <a:ext uri="{FF2B5EF4-FFF2-40B4-BE49-F238E27FC236}">
                    <a16:creationId xmlns:a16="http://schemas.microsoft.com/office/drawing/2014/main" id="{7826EACF-CC91-64E8-F6AB-D86676952B95}"/>
                  </a:ext>
                </a:extLst>
              </p:cNvPr>
              <p:cNvSpPr/>
              <p:nvPr/>
            </p:nvSpPr>
            <p:spPr>
              <a:xfrm>
                <a:off x="2546121" y="2718823"/>
                <a:ext cx="151467" cy="151467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5347" extrusionOk="0">
                    <a:moveTo>
                      <a:pt x="2668" y="0"/>
                    </a:moveTo>
                    <a:cubicBezTo>
                      <a:pt x="1191" y="0"/>
                      <a:pt x="1" y="1191"/>
                      <a:pt x="1" y="2679"/>
                    </a:cubicBezTo>
                    <a:cubicBezTo>
                      <a:pt x="1" y="4156"/>
                      <a:pt x="1191" y="5346"/>
                      <a:pt x="2668" y="5346"/>
                    </a:cubicBezTo>
                    <a:cubicBezTo>
                      <a:pt x="4144" y="5346"/>
                      <a:pt x="5347" y="4156"/>
                      <a:pt x="5347" y="2679"/>
                    </a:cubicBezTo>
                    <a:cubicBezTo>
                      <a:pt x="5347" y="1191"/>
                      <a:pt x="4144" y="0"/>
                      <a:pt x="26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354;p7">
                <a:extLst>
                  <a:ext uri="{FF2B5EF4-FFF2-40B4-BE49-F238E27FC236}">
                    <a16:creationId xmlns:a16="http://schemas.microsoft.com/office/drawing/2014/main" id="{2E4AE3F6-810D-C34A-EC75-C83778699E02}"/>
                  </a:ext>
                </a:extLst>
              </p:cNvPr>
              <p:cNvSpPr txBox="1"/>
              <p:nvPr/>
            </p:nvSpPr>
            <p:spPr>
              <a:xfrm>
                <a:off x="1413282" y="4023250"/>
                <a:ext cx="1884600" cy="855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marR="0" lvl="0" indent="-17145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 panose="020B0604020202020204" pitchFamily="34" charset="0"/>
                  <a:buChar char="•"/>
                </a:pPr>
                <a:r>
                  <a:rPr lang="en" sz="12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Planeación</a:t>
                </a:r>
              </a:p>
              <a:p>
                <a:pPr marL="171450" marR="0" lvl="0" indent="-17145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 panose="020B0604020202020204" pitchFamily="34" charset="0"/>
                  <a:buChar char="•"/>
                </a:pPr>
                <a:r>
                  <a:rPr lang="en" sz="1200" i="0" u="none" strike="noStrike" cap="none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Ingreso</a:t>
                </a:r>
              </a:p>
              <a:p>
                <a:pPr marL="171450" marR="0" lvl="0" indent="-17145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 panose="020B0604020202020204" pitchFamily="34" charset="0"/>
                  <a:buChar char="•"/>
                </a:pPr>
                <a:r>
                  <a:rPr lang="en" sz="12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Desarrollo</a:t>
                </a:r>
              </a:p>
              <a:p>
                <a:pPr marL="171450" marR="0" lvl="0" indent="-17145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 panose="020B0604020202020204" pitchFamily="34" charset="0"/>
                  <a:buChar char="•"/>
                </a:pPr>
                <a:r>
                  <a:rPr lang="en" sz="1200" i="0" u="none" strike="noStrike" cap="none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Retiro</a:t>
                </a:r>
                <a:endParaRPr sz="1200" i="0" u="none" strike="noStrike" cap="none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7" name="Google Shape;355;p7">
                <a:extLst>
                  <a:ext uri="{FF2B5EF4-FFF2-40B4-BE49-F238E27FC236}">
                    <a16:creationId xmlns:a16="http://schemas.microsoft.com/office/drawing/2014/main" id="{5376FAAC-58C6-D7A3-7BB0-3D841D6A9AAD}"/>
                  </a:ext>
                </a:extLst>
              </p:cNvPr>
              <p:cNvSpPr txBox="1"/>
              <p:nvPr/>
            </p:nvSpPr>
            <p:spPr>
              <a:xfrm>
                <a:off x="1030287" y="3514238"/>
                <a:ext cx="1965779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r>
                  <a:rPr lang="en" sz="1700" b="1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Ciclo de vida del servidor público</a:t>
                </a:r>
                <a:endParaRPr sz="1700" b="1" i="0" u="none" strike="noStrike" cap="none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50" name="Google Shape;335;p7">
              <a:extLst>
                <a:ext uri="{FF2B5EF4-FFF2-40B4-BE49-F238E27FC236}">
                  <a16:creationId xmlns:a16="http://schemas.microsoft.com/office/drawing/2014/main" id="{5B8C4AE7-4E97-E7EA-47BC-CF8E516A1536}"/>
                </a:ext>
              </a:extLst>
            </p:cNvPr>
            <p:cNvGrpSpPr/>
            <p:nvPr/>
          </p:nvGrpSpPr>
          <p:grpSpPr>
            <a:xfrm>
              <a:off x="1918195" y="1087326"/>
              <a:ext cx="2304974" cy="2434081"/>
              <a:chOff x="1913406" y="1060832"/>
              <a:chExt cx="2304974" cy="2434081"/>
            </a:xfrm>
          </p:grpSpPr>
          <p:sp>
            <p:nvSpPr>
              <p:cNvPr id="152" name="Google Shape;340;p7">
                <a:extLst>
                  <a:ext uri="{FF2B5EF4-FFF2-40B4-BE49-F238E27FC236}">
                    <a16:creationId xmlns:a16="http://schemas.microsoft.com/office/drawing/2014/main" id="{18E7D209-274E-C2DF-883A-312F57661E6D}"/>
                  </a:ext>
                </a:extLst>
              </p:cNvPr>
              <p:cNvSpPr/>
              <p:nvPr/>
            </p:nvSpPr>
            <p:spPr>
              <a:xfrm>
                <a:off x="2559294" y="2070564"/>
                <a:ext cx="1424335" cy="1424335"/>
              </a:xfrm>
              <a:custGeom>
                <a:avLst/>
                <a:gdLst/>
                <a:ahLst/>
                <a:cxnLst/>
                <a:rect l="l" t="t" r="r" b="b"/>
                <a:pathLst>
                  <a:path w="50281" h="50281" extrusionOk="0">
                    <a:moveTo>
                      <a:pt x="25134" y="4430"/>
                    </a:moveTo>
                    <a:cubicBezTo>
                      <a:pt x="36552" y="4430"/>
                      <a:pt x="45839" y="13717"/>
                      <a:pt x="45839" y="25135"/>
                    </a:cubicBezTo>
                    <a:cubicBezTo>
                      <a:pt x="45839" y="36553"/>
                      <a:pt x="36552" y="45840"/>
                      <a:pt x="25134" y="45840"/>
                    </a:cubicBezTo>
                    <a:cubicBezTo>
                      <a:pt x="13716" y="45840"/>
                      <a:pt x="4429" y="36553"/>
                      <a:pt x="4429" y="25135"/>
                    </a:cubicBezTo>
                    <a:cubicBezTo>
                      <a:pt x="4429" y="13717"/>
                      <a:pt x="13716" y="4430"/>
                      <a:pt x="25134" y="4430"/>
                    </a:cubicBezTo>
                    <a:close/>
                    <a:moveTo>
                      <a:pt x="25134" y="1"/>
                    </a:moveTo>
                    <a:cubicBezTo>
                      <a:pt x="11252" y="1"/>
                      <a:pt x="0" y="11252"/>
                      <a:pt x="0" y="25135"/>
                    </a:cubicBezTo>
                    <a:cubicBezTo>
                      <a:pt x="0" y="39017"/>
                      <a:pt x="11252" y="50281"/>
                      <a:pt x="25134" y="50281"/>
                    </a:cubicBezTo>
                    <a:cubicBezTo>
                      <a:pt x="39017" y="50281"/>
                      <a:pt x="50280" y="39017"/>
                      <a:pt x="50280" y="25135"/>
                    </a:cubicBezTo>
                    <a:cubicBezTo>
                      <a:pt x="50280" y="11252"/>
                      <a:pt x="39017" y="1"/>
                      <a:pt x="25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341;p7">
                <a:extLst>
                  <a:ext uri="{FF2B5EF4-FFF2-40B4-BE49-F238E27FC236}">
                    <a16:creationId xmlns:a16="http://schemas.microsoft.com/office/drawing/2014/main" id="{254F15D9-42FB-4E0B-4EDD-0CD267CFEB18}"/>
                  </a:ext>
                </a:extLst>
              </p:cNvPr>
              <p:cNvSpPr/>
              <p:nvPr/>
            </p:nvSpPr>
            <p:spPr>
              <a:xfrm>
                <a:off x="2559634" y="2794714"/>
                <a:ext cx="1423655" cy="700199"/>
              </a:xfrm>
              <a:custGeom>
                <a:avLst/>
                <a:gdLst/>
                <a:ahLst/>
                <a:cxnLst/>
                <a:rect l="l" t="t" r="r" b="b"/>
                <a:pathLst>
                  <a:path w="50257" h="24718" extrusionOk="0">
                    <a:moveTo>
                      <a:pt x="0" y="0"/>
                    </a:moveTo>
                    <a:cubicBezTo>
                      <a:pt x="226" y="13681"/>
                      <a:pt x="11382" y="24718"/>
                      <a:pt x="25122" y="24718"/>
                    </a:cubicBezTo>
                    <a:cubicBezTo>
                      <a:pt x="38862" y="24718"/>
                      <a:pt x="50030" y="13681"/>
                      <a:pt x="50256" y="0"/>
                    </a:cubicBezTo>
                    <a:lnTo>
                      <a:pt x="45815" y="0"/>
                    </a:lnTo>
                    <a:cubicBezTo>
                      <a:pt x="45589" y="11216"/>
                      <a:pt x="36397" y="20277"/>
                      <a:pt x="25122" y="20277"/>
                    </a:cubicBezTo>
                    <a:cubicBezTo>
                      <a:pt x="13847" y="20277"/>
                      <a:pt x="4655" y="11216"/>
                      <a:pt x="4429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342;p7">
                <a:extLst>
                  <a:ext uri="{FF2B5EF4-FFF2-40B4-BE49-F238E27FC236}">
                    <a16:creationId xmlns:a16="http://schemas.microsoft.com/office/drawing/2014/main" id="{7C21CE55-B1B1-FDA5-DEDB-5AB53E8B4C1A}"/>
                  </a:ext>
                </a:extLst>
              </p:cNvPr>
              <p:cNvSpPr/>
              <p:nvPr/>
            </p:nvSpPr>
            <p:spPr>
              <a:xfrm>
                <a:off x="3791025" y="2662819"/>
                <a:ext cx="263786" cy="263786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9312" extrusionOk="0">
                    <a:moveTo>
                      <a:pt x="4656" y="1"/>
                    </a:moveTo>
                    <a:cubicBezTo>
                      <a:pt x="2084" y="1"/>
                      <a:pt x="1" y="2085"/>
                      <a:pt x="1" y="4656"/>
                    </a:cubicBezTo>
                    <a:cubicBezTo>
                      <a:pt x="1" y="7228"/>
                      <a:pt x="2084" y="9312"/>
                      <a:pt x="4656" y="9312"/>
                    </a:cubicBezTo>
                    <a:cubicBezTo>
                      <a:pt x="7228" y="9312"/>
                      <a:pt x="9311" y="7228"/>
                      <a:pt x="9311" y="4656"/>
                    </a:cubicBezTo>
                    <a:cubicBezTo>
                      <a:pt x="9311" y="2085"/>
                      <a:pt x="7228" y="1"/>
                      <a:pt x="4656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343;p7">
                <a:extLst>
                  <a:ext uri="{FF2B5EF4-FFF2-40B4-BE49-F238E27FC236}">
                    <a16:creationId xmlns:a16="http://schemas.microsoft.com/office/drawing/2014/main" id="{696898A8-9D8E-3195-610D-5B7D4ECA2E27}"/>
                  </a:ext>
                </a:extLst>
              </p:cNvPr>
              <p:cNvSpPr/>
              <p:nvPr/>
            </p:nvSpPr>
            <p:spPr>
              <a:xfrm>
                <a:off x="3847030" y="2718823"/>
                <a:ext cx="151467" cy="151467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5347" extrusionOk="0">
                    <a:moveTo>
                      <a:pt x="2679" y="0"/>
                    </a:moveTo>
                    <a:cubicBezTo>
                      <a:pt x="1191" y="0"/>
                      <a:pt x="0" y="1191"/>
                      <a:pt x="0" y="2679"/>
                    </a:cubicBezTo>
                    <a:cubicBezTo>
                      <a:pt x="0" y="4156"/>
                      <a:pt x="1191" y="5346"/>
                      <a:pt x="2679" y="5346"/>
                    </a:cubicBezTo>
                    <a:cubicBezTo>
                      <a:pt x="4156" y="5346"/>
                      <a:pt x="5346" y="4156"/>
                      <a:pt x="5346" y="2679"/>
                    </a:cubicBezTo>
                    <a:cubicBezTo>
                      <a:pt x="5346" y="1191"/>
                      <a:pt x="4156" y="0"/>
                      <a:pt x="2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344;p7">
                <a:extLst>
                  <a:ext uri="{FF2B5EF4-FFF2-40B4-BE49-F238E27FC236}">
                    <a16:creationId xmlns:a16="http://schemas.microsoft.com/office/drawing/2014/main" id="{013939CA-C8F1-BAD8-631F-493B0E295259}"/>
                  </a:ext>
                </a:extLst>
              </p:cNvPr>
              <p:cNvSpPr txBox="1"/>
              <p:nvPr/>
            </p:nvSpPr>
            <p:spPr>
              <a:xfrm>
                <a:off x="1913406" y="1060832"/>
                <a:ext cx="2304974" cy="7829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r>
                  <a:rPr lang="en" sz="1700" b="1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Buenas practicas y lecciones aprendidas</a:t>
                </a:r>
                <a:endParaRPr sz="1700" b="1" i="0" u="none" strike="noStrike" cap="none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61" name="Google Shape;314;p7">
              <a:extLst>
                <a:ext uri="{FF2B5EF4-FFF2-40B4-BE49-F238E27FC236}">
                  <a16:creationId xmlns:a16="http://schemas.microsoft.com/office/drawing/2014/main" id="{16DE5B4B-9A41-6B80-011A-DABCF8B7D36F}"/>
                </a:ext>
              </a:extLst>
            </p:cNvPr>
            <p:cNvGrpSpPr/>
            <p:nvPr/>
          </p:nvGrpSpPr>
          <p:grpSpPr>
            <a:xfrm>
              <a:off x="3634877" y="2097058"/>
              <a:ext cx="1884600" cy="2324398"/>
              <a:chOff x="3629713" y="2070564"/>
              <a:chExt cx="1884600" cy="2324398"/>
            </a:xfrm>
          </p:grpSpPr>
          <p:sp>
            <p:nvSpPr>
              <p:cNvPr id="163" name="Google Shape;329;p7">
                <a:extLst>
                  <a:ext uri="{FF2B5EF4-FFF2-40B4-BE49-F238E27FC236}">
                    <a16:creationId xmlns:a16="http://schemas.microsoft.com/office/drawing/2014/main" id="{A80D9C25-7A3F-AF45-D452-2A9F34FEA6D3}"/>
                  </a:ext>
                </a:extLst>
              </p:cNvPr>
              <p:cNvSpPr/>
              <p:nvPr/>
            </p:nvSpPr>
            <p:spPr>
              <a:xfrm>
                <a:off x="3860514" y="2070564"/>
                <a:ext cx="1424335" cy="1424335"/>
              </a:xfrm>
              <a:custGeom>
                <a:avLst/>
                <a:gdLst/>
                <a:ahLst/>
                <a:cxnLst/>
                <a:rect l="l" t="t" r="r" b="b"/>
                <a:pathLst>
                  <a:path w="50281" h="50281" extrusionOk="0">
                    <a:moveTo>
                      <a:pt x="25146" y="4430"/>
                    </a:moveTo>
                    <a:cubicBezTo>
                      <a:pt x="36565" y="4430"/>
                      <a:pt x="45851" y="13717"/>
                      <a:pt x="45851" y="25135"/>
                    </a:cubicBezTo>
                    <a:cubicBezTo>
                      <a:pt x="45851" y="36553"/>
                      <a:pt x="36565" y="45840"/>
                      <a:pt x="25146" y="45840"/>
                    </a:cubicBezTo>
                    <a:cubicBezTo>
                      <a:pt x="13728" y="45840"/>
                      <a:pt x="4442" y="36553"/>
                      <a:pt x="4442" y="25135"/>
                    </a:cubicBezTo>
                    <a:cubicBezTo>
                      <a:pt x="4442" y="13717"/>
                      <a:pt x="13728" y="4430"/>
                      <a:pt x="25146" y="4430"/>
                    </a:cubicBezTo>
                    <a:close/>
                    <a:moveTo>
                      <a:pt x="25146" y="1"/>
                    </a:moveTo>
                    <a:cubicBezTo>
                      <a:pt x="11264" y="1"/>
                      <a:pt x="0" y="11252"/>
                      <a:pt x="0" y="25135"/>
                    </a:cubicBezTo>
                    <a:cubicBezTo>
                      <a:pt x="0" y="39017"/>
                      <a:pt x="11264" y="50281"/>
                      <a:pt x="25146" y="50281"/>
                    </a:cubicBezTo>
                    <a:cubicBezTo>
                      <a:pt x="39029" y="50281"/>
                      <a:pt x="50281" y="39017"/>
                      <a:pt x="50281" y="25135"/>
                    </a:cubicBezTo>
                    <a:cubicBezTo>
                      <a:pt x="50281" y="11252"/>
                      <a:pt x="39029" y="1"/>
                      <a:pt x="251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330;p7">
                <a:extLst>
                  <a:ext uri="{FF2B5EF4-FFF2-40B4-BE49-F238E27FC236}">
                    <a16:creationId xmlns:a16="http://schemas.microsoft.com/office/drawing/2014/main" id="{E6000F7E-750C-98FB-D1BD-B2B9B6443532}"/>
                  </a:ext>
                </a:extLst>
              </p:cNvPr>
              <p:cNvSpPr/>
              <p:nvPr/>
            </p:nvSpPr>
            <p:spPr>
              <a:xfrm>
                <a:off x="3860514" y="2070564"/>
                <a:ext cx="1424335" cy="724164"/>
              </a:xfrm>
              <a:custGeom>
                <a:avLst/>
                <a:gdLst/>
                <a:ahLst/>
                <a:cxnLst/>
                <a:rect l="l" t="t" r="r" b="b"/>
                <a:pathLst>
                  <a:path w="50281" h="25564" extrusionOk="0">
                    <a:moveTo>
                      <a:pt x="25146" y="1"/>
                    </a:moveTo>
                    <a:cubicBezTo>
                      <a:pt x="11264" y="1"/>
                      <a:pt x="0" y="11252"/>
                      <a:pt x="0" y="25135"/>
                    </a:cubicBezTo>
                    <a:cubicBezTo>
                      <a:pt x="0" y="25278"/>
                      <a:pt x="12" y="25420"/>
                      <a:pt x="12" y="25563"/>
                    </a:cubicBezTo>
                    <a:lnTo>
                      <a:pt x="4453" y="25563"/>
                    </a:lnTo>
                    <a:cubicBezTo>
                      <a:pt x="4453" y="25420"/>
                      <a:pt x="4442" y="25278"/>
                      <a:pt x="4442" y="25135"/>
                    </a:cubicBezTo>
                    <a:cubicBezTo>
                      <a:pt x="4442" y="13717"/>
                      <a:pt x="13728" y="4430"/>
                      <a:pt x="25146" y="4430"/>
                    </a:cubicBezTo>
                    <a:cubicBezTo>
                      <a:pt x="36565" y="4430"/>
                      <a:pt x="45851" y="13717"/>
                      <a:pt x="45851" y="25135"/>
                    </a:cubicBezTo>
                    <a:cubicBezTo>
                      <a:pt x="45851" y="25278"/>
                      <a:pt x="45840" y="25420"/>
                      <a:pt x="45840" y="25563"/>
                    </a:cubicBezTo>
                    <a:lnTo>
                      <a:pt x="50269" y="25563"/>
                    </a:lnTo>
                    <a:cubicBezTo>
                      <a:pt x="50281" y="25420"/>
                      <a:pt x="50281" y="25278"/>
                      <a:pt x="50281" y="25135"/>
                    </a:cubicBezTo>
                    <a:cubicBezTo>
                      <a:pt x="50281" y="11252"/>
                      <a:pt x="39029" y="1"/>
                      <a:pt x="25146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331;p7">
                <a:extLst>
                  <a:ext uri="{FF2B5EF4-FFF2-40B4-BE49-F238E27FC236}">
                    <a16:creationId xmlns:a16="http://schemas.microsoft.com/office/drawing/2014/main" id="{559DCE60-5343-2F2F-DB87-6734622DC148}"/>
                  </a:ext>
                </a:extLst>
              </p:cNvPr>
              <p:cNvSpPr txBox="1"/>
              <p:nvPr/>
            </p:nvSpPr>
            <p:spPr>
              <a:xfrm>
                <a:off x="3629713" y="3515263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r>
                  <a:rPr lang="en" sz="1700" b="1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Compromiso</a:t>
                </a:r>
                <a:endParaRPr sz="1700" b="1" i="0" u="none" strike="noStrike" cap="none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66" name="Google Shape;332;p7">
                <a:extLst>
                  <a:ext uri="{FF2B5EF4-FFF2-40B4-BE49-F238E27FC236}">
                    <a16:creationId xmlns:a16="http://schemas.microsoft.com/office/drawing/2014/main" id="{EF042026-277A-1204-E305-F84EBCAB55F1}"/>
                  </a:ext>
                </a:extLst>
              </p:cNvPr>
              <p:cNvSpPr txBox="1"/>
              <p:nvPr/>
            </p:nvSpPr>
            <p:spPr>
              <a:xfrm>
                <a:off x="3629713" y="3860062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i="0" u="none" strike="noStrike" cap="none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7" name="Google Shape;333;p7">
                <a:extLst>
                  <a:ext uri="{FF2B5EF4-FFF2-40B4-BE49-F238E27FC236}">
                    <a16:creationId xmlns:a16="http://schemas.microsoft.com/office/drawing/2014/main" id="{2FD95E78-4DB4-755E-0E2D-623E08884C1C}"/>
                  </a:ext>
                </a:extLst>
              </p:cNvPr>
              <p:cNvSpPr/>
              <p:nvPr/>
            </p:nvSpPr>
            <p:spPr>
              <a:xfrm>
                <a:off x="5091934" y="2662819"/>
                <a:ext cx="263757" cy="26378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9312" extrusionOk="0">
                    <a:moveTo>
                      <a:pt x="4656" y="1"/>
                    </a:moveTo>
                    <a:cubicBezTo>
                      <a:pt x="2084" y="1"/>
                      <a:pt x="0" y="2085"/>
                      <a:pt x="0" y="4656"/>
                    </a:cubicBezTo>
                    <a:cubicBezTo>
                      <a:pt x="0" y="7228"/>
                      <a:pt x="2084" y="9312"/>
                      <a:pt x="4656" y="9312"/>
                    </a:cubicBezTo>
                    <a:cubicBezTo>
                      <a:pt x="7227" y="9312"/>
                      <a:pt x="9311" y="7228"/>
                      <a:pt x="9311" y="4656"/>
                    </a:cubicBezTo>
                    <a:cubicBezTo>
                      <a:pt x="9311" y="2085"/>
                      <a:pt x="7227" y="1"/>
                      <a:pt x="4656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334;p7">
                <a:extLst>
                  <a:ext uri="{FF2B5EF4-FFF2-40B4-BE49-F238E27FC236}">
                    <a16:creationId xmlns:a16="http://schemas.microsoft.com/office/drawing/2014/main" id="{CA8C966D-06C2-F7C3-C76A-A64E94FD931A}"/>
                  </a:ext>
                </a:extLst>
              </p:cNvPr>
              <p:cNvSpPr/>
              <p:nvPr/>
            </p:nvSpPr>
            <p:spPr>
              <a:xfrm>
                <a:off x="5147910" y="2718823"/>
                <a:ext cx="151807" cy="151467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5347" extrusionOk="0">
                    <a:moveTo>
                      <a:pt x="2680" y="0"/>
                    </a:moveTo>
                    <a:cubicBezTo>
                      <a:pt x="1203" y="0"/>
                      <a:pt x="1" y="1191"/>
                      <a:pt x="1" y="2679"/>
                    </a:cubicBezTo>
                    <a:cubicBezTo>
                      <a:pt x="1" y="4156"/>
                      <a:pt x="1203" y="5346"/>
                      <a:pt x="2680" y="5346"/>
                    </a:cubicBezTo>
                    <a:cubicBezTo>
                      <a:pt x="4156" y="5346"/>
                      <a:pt x="5358" y="4156"/>
                      <a:pt x="5358" y="2679"/>
                    </a:cubicBezTo>
                    <a:cubicBezTo>
                      <a:pt x="5358" y="1191"/>
                      <a:pt x="4156" y="0"/>
                      <a:pt x="26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Rectángulo: esquinas redondeadas 5">
            <a:extLst>
              <a:ext uri="{FF2B5EF4-FFF2-40B4-BE49-F238E27FC236}">
                <a16:creationId xmlns:a16="http://schemas.microsoft.com/office/drawing/2014/main" id="{01B16625-D171-244F-5EC0-BB23726A6FE1}"/>
              </a:ext>
            </a:extLst>
          </p:cNvPr>
          <p:cNvSpPr/>
          <p:nvPr/>
        </p:nvSpPr>
        <p:spPr>
          <a:xfrm>
            <a:off x="-655106" y="221756"/>
            <a:ext cx="6651171" cy="478971"/>
          </a:xfrm>
          <a:prstGeom prst="roundRect">
            <a:avLst/>
          </a:prstGeom>
          <a:solidFill>
            <a:srgbClr val="2F6437"/>
          </a:solidFill>
          <a:ln>
            <a:solidFill>
              <a:srgbClr val="3D64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Antecedentes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Google Shape;331;p7">
            <a:extLst>
              <a:ext uri="{FF2B5EF4-FFF2-40B4-BE49-F238E27FC236}">
                <a16:creationId xmlns:a16="http://schemas.microsoft.com/office/drawing/2014/main" id="{26B71C92-2A38-031B-2C41-A832D9AFE403}"/>
              </a:ext>
            </a:extLst>
          </p:cNvPr>
          <p:cNvSpPr txBox="1"/>
          <p:nvPr/>
        </p:nvSpPr>
        <p:spPr>
          <a:xfrm>
            <a:off x="5210954" y="4445931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Esfuerzo</a:t>
            </a:r>
            <a:endParaRPr sz="1700" b="1" i="0" u="none" strike="noStrike" cap="none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" name="Google Shape;303;p7">
            <a:extLst>
              <a:ext uri="{FF2B5EF4-FFF2-40B4-BE49-F238E27FC236}">
                <a16:creationId xmlns:a16="http://schemas.microsoft.com/office/drawing/2014/main" id="{11928D11-A1FF-79D9-815D-59D9522B3B4E}"/>
              </a:ext>
            </a:extLst>
          </p:cNvPr>
          <p:cNvSpPr txBox="1"/>
          <p:nvPr/>
        </p:nvSpPr>
        <p:spPr>
          <a:xfrm>
            <a:off x="7727415" y="4393281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Integro</a:t>
            </a:r>
            <a:endParaRPr sz="1700" b="1" i="0" u="none" strike="noStrike" cap="none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6146" name="Picture 2" descr="ciclo vital icono">
            <a:extLst>
              <a:ext uri="{FF2B5EF4-FFF2-40B4-BE49-F238E27FC236}">
                <a16:creationId xmlns:a16="http://schemas.microsoft.com/office/drawing/2014/main" id="{C2099AFD-359F-2BFB-6273-B98C9B3BA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36" y="2800802"/>
            <a:ext cx="617593" cy="61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alidad icono">
            <a:extLst>
              <a:ext uri="{FF2B5EF4-FFF2-40B4-BE49-F238E27FC236}">
                <a16:creationId xmlns:a16="http://schemas.microsoft.com/office/drawing/2014/main" id="{CEBFE6FE-F7C4-4C27-0F7E-F9129CE0E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64" y="2859545"/>
            <a:ext cx="575224" cy="57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pretón de manos icono">
            <a:extLst>
              <a:ext uri="{FF2B5EF4-FFF2-40B4-BE49-F238E27FC236}">
                <a16:creationId xmlns:a16="http://schemas.microsoft.com/office/drawing/2014/main" id="{5F69A5E7-A736-0EC1-BF2D-78E02A94C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557" y="2590470"/>
            <a:ext cx="490565" cy="49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uerza de voluntad icono">
            <a:extLst>
              <a:ext uri="{FF2B5EF4-FFF2-40B4-BE49-F238E27FC236}">
                <a16:creationId xmlns:a16="http://schemas.microsoft.com/office/drawing/2014/main" id="{1FB3F372-AEEF-F970-654E-34CF3A696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88" y="3117091"/>
            <a:ext cx="527011" cy="52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gualdad icono">
            <a:extLst>
              <a:ext uri="{FF2B5EF4-FFF2-40B4-BE49-F238E27FC236}">
                <a16:creationId xmlns:a16="http://schemas.microsoft.com/office/drawing/2014/main" id="{2F5D3FEB-0E47-793B-CFDE-E08AE48CF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94" y="2850963"/>
            <a:ext cx="567432" cy="5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051;p22">
            <a:extLst>
              <a:ext uri="{FF2B5EF4-FFF2-40B4-BE49-F238E27FC236}">
                <a16:creationId xmlns:a16="http://schemas.microsoft.com/office/drawing/2014/main" id="{904AE751-CE09-6BF2-60EC-C7F8343920E9}"/>
              </a:ext>
            </a:extLst>
          </p:cNvPr>
          <p:cNvSpPr/>
          <p:nvPr/>
        </p:nvSpPr>
        <p:spPr>
          <a:xfrm>
            <a:off x="560291" y="2289744"/>
            <a:ext cx="1892500" cy="1972513"/>
          </a:xfrm>
          <a:custGeom>
            <a:avLst/>
            <a:gdLst/>
            <a:ahLst/>
            <a:cxnLst/>
            <a:rect l="l" t="t" r="r" b="b"/>
            <a:pathLst>
              <a:path w="53234" h="53234" extrusionOk="0">
                <a:moveTo>
                  <a:pt x="26611" y="1"/>
                </a:moveTo>
                <a:cubicBezTo>
                  <a:pt x="11919" y="1"/>
                  <a:pt x="1" y="11919"/>
                  <a:pt x="1" y="26623"/>
                </a:cubicBezTo>
                <a:cubicBezTo>
                  <a:pt x="1" y="40756"/>
                  <a:pt x="11002" y="52317"/>
                  <a:pt x="24920" y="53186"/>
                </a:cubicBezTo>
                <a:cubicBezTo>
                  <a:pt x="25480" y="53222"/>
                  <a:pt x="26051" y="53234"/>
                  <a:pt x="26611" y="53234"/>
                </a:cubicBezTo>
                <a:cubicBezTo>
                  <a:pt x="41315" y="53234"/>
                  <a:pt x="53233" y="41315"/>
                  <a:pt x="53233" y="26623"/>
                </a:cubicBezTo>
                <a:cubicBezTo>
                  <a:pt x="53233" y="17098"/>
                  <a:pt x="48245" y="8740"/>
                  <a:pt x="40732" y="4037"/>
                </a:cubicBezTo>
                <a:cubicBezTo>
                  <a:pt x="36636" y="1477"/>
                  <a:pt x="31802" y="1"/>
                  <a:pt x="26611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i="0" u="none" strike="noStrike" cap="none" dirty="0">
                <a:solidFill>
                  <a:srgbClr val="434343"/>
                </a:solidFill>
                <a:latin typeface="Fira Sans Black" panose="020B0A030500000200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DIMENSIÓN I: TALENTO HUMANO</a:t>
            </a:r>
            <a:endParaRPr sz="2000" b="1" i="0" u="none" strike="noStrike" cap="none" dirty="0">
              <a:solidFill>
                <a:srgbClr val="434343"/>
              </a:solidFill>
              <a:latin typeface="Fira Sans Black" panose="020B0A030500000200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D18DE8-C80A-A8F3-25AD-37D73A7619BC}"/>
              </a:ext>
            </a:extLst>
          </p:cNvPr>
          <p:cNvSpPr txBox="1"/>
          <p:nvPr/>
        </p:nvSpPr>
        <p:spPr>
          <a:xfrm>
            <a:off x="6697607" y="1332252"/>
            <a:ext cx="1244687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MX" sz="1600" b="1" dirty="0"/>
              <a:t>Política de integridad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2146402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D9532-58E2-D20B-183E-78D59CE8E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051;p22">
            <a:extLst>
              <a:ext uri="{FF2B5EF4-FFF2-40B4-BE49-F238E27FC236}">
                <a16:creationId xmlns:a16="http://schemas.microsoft.com/office/drawing/2014/main" id="{D30B1D3D-63A8-B415-1776-0DE9672E8D82}"/>
              </a:ext>
            </a:extLst>
          </p:cNvPr>
          <p:cNvSpPr/>
          <p:nvPr/>
        </p:nvSpPr>
        <p:spPr>
          <a:xfrm>
            <a:off x="1003300" y="2556881"/>
            <a:ext cx="2744400" cy="2506603"/>
          </a:xfrm>
          <a:custGeom>
            <a:avLst/>
            <a:gdLst/>
            <a:ahLst/>
            <a:cxnLst/>
            <a:rect l="l" t="t" r="r" b="b"/>
            <a:pathLst>
              <a:path w="53234" h="53234" extrusionOk="0">
                <a:moveTo>
                  <a:pt x="26611" y="1"/>
                </a:moveTo>
                <a:cubicBezTo>
                  <a:pt x="11919" y="1"/>
                  <a:pt x="1" y="11919"/>
                  <a:pt x="1" y="26623"/>
                </a:cubicBezTo>
                <a:cubicBezTo>
                  <a:pt x="1" y="40756"/>
                  <a:pt x="11002" y="52317"/>
                  <a:pt x="24920" y="53186"/>
                </a:cubicBezTo>
                <a:cubicBezTo>
                  <a:pt x="25480" y="53222"/>
                  <a:pt x="26051" y="53234"/>
                  <a:pt x="26611" y="53234"/>
                </a:cubicBezTo>
                <a:cubicBezTo>
                  <a:pt x="41315" y="53234"/>
                  <a:pt x="53233" y="41315"/>
                  <a:pt x="53233" y="26623"/>
                </a:cubicBezTo>
                <a:cubicBezTo>
                  <a:pt x="53233" y="17098"/>
                  <a:pt x="48245" y="8740"/>
                  <a:pt x="40732" y="4037"/>
                </a:cubicBezTo>
                <a:cubicBezTo>
                  <a:pt x="36636" y="1477"/>
                  <a:pt x="31802" y="1"/>
                  <a:pt x="26611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i="0" u="none" strike="noStrike" cap="none" dirty="0">
                <a:solidFill>
                  <a:srgbClr val="434343"/>
                </a:solidFill>
                <a:latin typeface="Fira Sans Black" panose="020B0A030500000200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DIMENSIÓN II: DIRECCIONAMIENTO ESTRATÉGICO Y PLANEACIÓN</a:t>
            </a:r>
            <a:endParaRPr sz="2000" b="1" i="0" u="none" strike="noStrike" cap="none" dirty="0">
              <a:solidFill>
                <a:srgbClr val="434343"/>
              </a:solidFill>
              <a:latin typeface="Fira Sans Black" panose="020B0A030500000200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4" name="Rectángulo: esquinas redondeadas 5">
            <a:extLst>
              <a:ext uri="{FF2B5EF4-FFF2-40B4-BE49-F238E27FC236}">
                <a16:creationId xmlns:a16="http://schemas.microsoft.com/office/drawing/2014/main" id="{27E3FF55-1531-B6FE-E19C-A39E7C6F738B}"/>
              </a:ext>
            </a:extLst>
          </p:cNvPr>
          <p:cNvSpPr/>
          <p:nvPr/>
        </p:nvSpPr>
        <p:spPr>
          <a:xfrm>
            <a:off x="-655106" y="221756"/>
            <a:ext cx="6651171" cy="478971"/>
          </a:xfrm>
          <a:prstGeom prst="roundRect">
            <a:avLst/>
          </a:prstGeom>
          <a:solidFill>
            <a:srgbClr val="2F6437"/>
          </a:solidFill>
          <a:ln>
            <a:solidFill>
              <a:srgbClr val="3D64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Implementación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D9118898-88A1-8BF4-A609-E8B4A22958EC}"/>
              </a:ext>
            </a:extLst>
          </p:cNvPr>
          <p:cNvGrpSpPr/>
          <p:nvPr/>
        </p:nvGrpSpPr>
        <p:grpSpPr>
          <a:xfrm>
            <a:off x="2314016" y="1208748"/>
            <a:ext cx="5992551" cy="4844947"/>
            <a:chOff x="1894292" y="1508552"/>
            <a:chExt cx="5992551" cy="4844947"/>
          </a:xfrm>
        </p:grpSpPr>
        <p:grpSp>
          <p:nvGrpSpPr>
            <p:cNvPr id="2" name="Google Shape;1358;p30">
              <a:extLst>
                <a:ext uri="{FF2B5EF4-FFF2-40B4-BE49-F238E27FC236}">
                  <a16:creationId xmlns:a16="http://schemas.microsoft.com/office/drawing/2014/main" id="{0CA50823-6165-0820-84C6-E5C007B83FDF}"/>
                </a:ext>
              </a:extLst>
            </p:cNvPr>
            <p:cNvGrpSpPr/>
            <p:nvPr/>
          </p:nvGrpSpPr>
          <p:grpSpPr>
            <a:xfrm>
              <a:off x="1894292" y="1508552"/>
              <a:ext cx="5955882" cy="1363528"/>
              <a:chOff x="889608" y="1093935"/>
              <a:chExt cx="5955882" cy="1363528"/>
            </a:xfrm>
          </p:grpSpPr>
          <p:sp>
            <p:nvSpPr>
              <p:cNvPr id="3" name="Google Shape;1359;p30">
                <a:extLst>
                  <a:ext uri="{FF2B5EF4-FFF2-40B4-BE49-F238E27FC236}">
                    <a16:creationId xmlns:a16="http://schemas.microsoft.com/office/drawing/2014/main" id="{6261914A-69B2-A578-3B70-13ED2D444577}"/>
                  </a:ext>
                </a:extLst>
              </p:cNvPr>
              <p:cNvSpPr/>
              <p:nvPr/>
            </p:nvSpPr>
            <p:spPr>
              <a:xfrm>
                <a:off x="1524417" y="1428957"/>
                <a:ext cx="2029484" cy="665275"/>
              </a:xfrm>
              <a:custGeom>
                <a:avLst/>
                <a:gdLst/>
                <a:ahLst/>
                <a:cxnLst/>
                <a:rect l="l" t="t" r="r" b="b"/>
                <a:pathLst>
                  <a:path w="41649" h="14574" extrusionOk="0">
                    <a:moveTo>
                      <a:pt x="14014" y="1"/>
                    </a:moveTo>
                    <a:lnTo>
                      <a:pt x="0" y="14050"/>
                    </a:lnTo>
                    <a:lnTo>
                      <a:pt x="536" y="14574"/>
                    </a:lnTo>
                    <a:lnTo>
                      <a:pt x="14323" y="739"/>
                    </a:lnTo>
                    <a:lnTo>
                      <a:pt x="41648" y="739"/>
                    </a:lnTo>
                    <a:lnTo>
                      <a:pt x="41648" y="1"/>
                    </a:lnTo>
                    <a:close/>
                  </a:path>
                </a:pathLst>
              </a:custGeom>
              <a:solidFill>
                <a:srgbClr val="44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" name="Google Shape;1360;p30">
                <a:extLst>
                  <a:ext uri="{FF2B5EF4-FFF2-40B4-BE49-F238E27FC236}">
                    <a16:creationId xmlns:a16="http://schemas.microsoft.com/office/drawing/2014/main" id="{4835D10E-31CF-35D2-130B-D7F2A9A11227}"/>
                  </a:ext>
                </a:extLst>
              </p:cNvPr>
              <p:cNvSpPr/>
              <p:nvPr/>
            </p:nvSpPr>
            <p:spPr>
              <a:xfrm rot="21002602">
                <a:off x="889608" y="2087763"/>
                <a:ext cx="7129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28517" h="14788" extrusionOk="0">
                    <a:moveTo>
                      <a:pt x="20170" y="5394"/>
                    </a:moveTo>
                    <a:cubicBezTo>
                      <a:pt x="17146" y="3644"/>
                      <a:pt x="13883" y="2286"/>
                      <a:pt x="10442" y="1358"/>
                    </a:cubicBezTo>
                    <a:cubicBezTo>
                      <a:pt x="7109" y="476"/>
                      <a:pt x="3608" y="0"/>
                      <a:pt x="1" y="0"/>
                    </a:cubicBezTo>
                    <a:lnTo>
                      <a:pt x="1" y="4215"/>
                    </a:lnTo>
                    <a:cubicBezTo>
                      <a:pt x="3227" y="4215"/>
                      <a:pt x="6359" y="4644"/>
                      <a:pt x="9347" y="5441"/>
                    </a:cubicBezTo>
                    <a:cubicBezTo>
                      <a:pt x="12431" y="6263"/>
                      <a:pt x="15360" y="7489"/>
                      <a:pt x="18062" y="9049"/>
                    </a:cubicBezTo>
                    <a:cubicBezTo>
                      <a:pt x="20801" y="10632"/>
                      <a:pt x="23313" y="12573"/>
                      <a:pt x="25540" y="14788"/>
                    </a:cubicBezTo>
                    <a:lnTo>
                      <a:pt x="28516" y="11811"/>
                    </a:lnTo>
                    <a:cubicBezTo>
                      <a:pt x="26040" y="9323"/>
                      <a:pt x="23230" y="7168"/>
                      <a:pt x="20170" y="5394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" name="Google Shape;1361;p30">
                <a:extLst>
                  <a:ext uri="{FF2B5EF4-FFF2-40B4-BE49-F238E27FC236}">
                    <a16:creationId xmlns:a16="http://schemas.microsoft.com/office/drawing/2014/main" id="{5D9A4C1C-1139-5F8C-3875-7D6B2FC27AE5}"/>
                  </a:ext>
                </a:extLst>
              </p:cNvPr>
              <p:cNvSpPr/>
              <p:nvPr/>
            </p:nvSpPr>
            <p:spPr>
              <a:xfrm>
                <a:off x="2869538" y="1771888"/>
                <a:ext cx="213750" cy="214025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8561" extrusionOk="0">
                    <a:moveTo>
                      <a:pt x="4275" y="0"/>
                    </a:moveTo>
                    <a:cubicBezTo>
                      <a:pt x="1906" y="0"/>
                      <a:pt x="1" y="1917"/>
                      <a:pt x="1" y="4274"/>
                    </a:cubicBezTo>
                    <a:cubicBezTo>
                      <a:pt x="1" y="6644"/>
                      <a:pt x="1906" y="8561"/>
                      <a:pt x="4275" y="8561"/>
                    </a:cubicBezTo>
                    <a:cubicBezTo>
                      <a:pt x="6632" y="8561"/>
                      <a:pt x="8549" y="6644"/>
                      <a:pt x="8549" y="4274"/>
                    </a:cubicBezTo>
                    <a:cubicBezTo>
                      <a:pt x="8549" y="1917"/>
                      <a:pt x="6632" y="0"/>
                      <a:pt x="42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" name="Google Shape;1362;p30">
                <a:extLst>
                  <a:ext uri="{FF2B5EF4-FFF2-40B4-BE49-F238E27FC236}">
                    <a16:creationId xmlns:a16="http://schemas.microsoft.com/office/drawing/2014/main" id="{924717E3-FCA1-6988-D941-6929E42B256B}"/>
                  </a:ext>
                </a:extLst>
              </p:cNvPr>
              <p:cNvGrpSpPr/>
              <p:nvPr/>
            </p:nvGrpSpPr>
            <p:grpSpPr>
              <a:xfrm>
                <a:off x="3548283" y="1093935"/>
                <a:ext cx="3297207" cy="806564"/>
                <a:chOff x="3548283" y="1093923"/>
                <a:chExt cx="3297207" cy="806564"/>
              </a:xfrm>
            </p:grpSpPr>
            <p:sp>
              <p:nvSpPr>
                <p:cNvPr id="8" name="Google Shape;1363;p30">
                  <a:extLst>
                    <a:ext uri="{FF2B5EF4-FFF2-40B4-BE49-F238E27FC236}">
                      <a16:creationId xmlns:a16="http://schemas.microsoft.com/office/drawing/2014/main" id="{497C6A2F-0A35-EAF0-1F6C-FDAF60D9ABA1}"/>
                    </a:ext>
                  </a:extLst>
                </p:cNvPr>
                <p:cNvSpPr/>
                <p:nvPr/>
              </p:nvSpPr>
              <p:spPr>
                <a:xfrm>
                  <a:off x="3667258" y="1165262"/>
                  <a:ext cx="735250" cy="7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10" h="29409" extrusionOk="0">
                      <a:moveTo>
                        <a:pt x="14705" y="0"/>
                      </a:moveTo>
                      <a:cubicBezTo>
                        <a:pt x="6585" y="0"/>
                        <a:pt x="1" y="6584"/>
                        <a:pt x="1" y="14704"/>
                      </a:cubicBezTo>
                      <a:cubicBezTo>
                        <a:pt x="1" y="22824"/>
                        <a:pt x="6585" y="29409"/>
                        <a:pt x="14705" y="29409"/>
                      </a:cubicBezTo>
                      <a:cubicBezTo>
                        <a:pt x="22825" y="29409"/>
                        <a:pt x="29409" y="22824"/>
                        <a:pt x="29409" y="14704"/>
                      </a:cubicBezTo>
                      <a:cubicBezTo>
                        <a:pt x="29409" y="6584"/>
                        <a:pt x="22825" y="0"/>
                        <a:pt x="147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" name="Google Shape;1364;p30">
                  <a:extLst>
                    <a:ext uri="{FF2B5EF4-FFF2-40B4-BE49-F238E27FC236}">
                      <a16:creationId xmlns:a16="http://schemas.microsoft.com/office/drawing/2014/main" id="{A80490AB-60E5-85A1-B1AD-DF2A368AA495}"/>
                    </a:ext>
                  </a:extLst>
                </p:cNvPr>
                <p:cNvSpPr/>
                <p:nvPr/>
              </p:nvSpPr>
              <p:spPr>
                <a:xfrm>
                  <a:off x="3852453" y="1093923"/>
                  <a:ext cx="665000" cy="66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00" h="26611" extrusionOk="0">
                      <a:moveTo>
                        <a:pt x="13300" y="26610"/>
                      </a:moveTo>
                      <a:cubicBezTo>
                        <a:pt x="5966" y="26610"/>
                        <a:pt x="1" y="20634"/>
                        <a:pt x="1" y="13299"/>
                      </a:cubicBezTo>
                      <a:cubicBezTo>
                        <a:pt x="1" y="5965"/>
                        <a:pt x="5966" y="0"/>
                        <a:pt x="13300" y="0"/>
                      </a:cubicBezTo>
                      <a:cubicBezTo>
                        <a:pt x="20634" y="0"/>
                        <a:pt x="26599" y="5965"/>
                        <a:pt x="26599" y="13299"/>
                      </a:cubicBezTo>
                      <a:cubicBezTo>
                        <a:pt x="26599" y="20634"/>
                        <a:pt x="20634" y="26610"/>
                        <a:pt x="13300" y="26610"/>
                      </a:cubicBezTo>
                      <a:close/>
                      <a:moveTo>
                        <a:pt x="13300" y="453"/>
                      </a:moveTo>
                      <a:cubicBezTo>
                        <a:pt x="6216" y="453"/>
                        <a:pt x="453" y="6215"/>
                        <a:pt x="453" y="13299"/>
                      </a:cubicBezTo>
                      <a:cubicBezTo>
                        <a:pt x="453" y="20384"/>
                        <a:pt x="6216" y="26146"/>
                        <a:pt x="13300" y="26146"/>
                      </a:cubicBezTo>
                      <a:cubicBezTo>
                        <a:pt x="20384" y="26146"/>
                        <a:pt x="26147" y="20384"/>
                        <a:pt x="26147" y="13299"/>
                      </a:cubicBezTo>
                      <a:cubicBezTo>
                        <a:pt x="26147" y="6215"/>
                        <a:pt x="20384" y="453"/>
                        <a:pt x="13300" y="45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Google Shape;1365;p30">
                  <a:extLst>
                    <a:ext uri="{FF2B5EF4-FFF2-40B4-BE49-F238E27FC236}">
                      <a16:creationId xmlns:a16="http://schemas.microsoft.com/office/drawing/2014/main" id="{67FA9F6E-62D6-9908-CDBF-B5CB610A5CE6}"/>
                    </a:ext>
                  </a:extLst>
                </p:cNvPr>
                <p:cNvSpPr/>
                <p:nvPr/>
              </p:nvSpPr>
              <p:spPr>
                <a:xfrm>
                  <a:off x="3548283" y="1133661"/>
                  <a:ext cx="927525" cy="5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01" h="23432" extrusionOk="0">
                      <a:moveTo>
                        <a:pt x="25539" y="251"/>
                      </a:moveTo>
                      <a:cubicBezTo>
                        <a:pt x="19872" y="1"/>
                        <a:pt x="15050" y="3846"/>
                        <a:pt x="13764" y="9073"/>
                      </a:cubicBezTo>
                      <a:cubicBezTo>
                        <a:pt x="13597" y="9740"/>
                        <a:pt x="12978" y="10216"/>
                        <a:pt x="12288" y="10216"/>
                      </a:cubicBezTo>
                      <a:lnTo>
                        <a:pt x="6263" y="10216"/>
                      </a:lnTo>
                      <a:cubicBezTo>
                        <a:pt x="5811" y="10216"/>
                        <a:pt x="5453" y="9847"/>
                        <a:pt x="5453" y="9406"/>
                      </a:cubicBezTo>
                      <a:lnTo>
                        <a:pt x="5453" y="6870"/>
                      </a:lnTo>
                      <a:cubicBezTo>
                        <a:pt x="5453" y="6561"/>
                        <a:pt x="5084" y="6406"/>
                        <a:pt x="4858" y="6620"/>
                      </a:cubicBezTo>
                      <a:lnTo>
                        <a:pt x="441" y="11050"/>
                      </a:lnTo>
                      <a:cubicBezTo>
                        <a:pt x="0" y="11490"/>
                        <a:pt x="0" y="12193"/>
                        <a:pt x="441" y="12621"/>
                      </a:cubicBezTo>
                      <a:lnTo>
                        <a:pt x="4858" y="17050"/>
                      </a:lnTo>
                      <a:cubicBezTo>
                        <a:pt x="5084" y="17265"/>
                        <a:pt x="5453" y="17110"/>
                        <a:pt x="5453" y="16800"/>
                      </a:cubicBezTo>
                      <a:lnTo>
                        <a:pt x="5453" y="14276"/>
                      </a:lnTo>
                      <a:cubicBezTo>
                        <a:pt x="5453" y="13824"/>
                        <a:pt x="5811" y="13466"/>
                        <a:pt x="6263" y="13466"/>
                      </a:cubicBezTo>
                      <a:lnTo>
                        <a:pt x="12288" y="13466"/>
                      </a:lnTo>
                      <a:cubicBezTo>
                        <a:pt x="13002" y="13466"/>
                        <a:pt x="13609" y="13955"/>
                        <a:pt x="13776" y="14645"/>
                      </a:cubicBezTo>
                      <a:cubicBezTo>
                        <a:pt x="15026" y="19693"/>
                        <a:pt x="19586" y="23432"/>
                        <a:pt x="25027" y="23432"/>
                      </a:cubicBezTo>
                      <a:cubicBezTo>
                        <a:pt x="31730" y="23432"/>
                        <a:pt x="37100" y="17753"/>
                        <a:pt x="36588" y="10954"/>
                      </a:cubicBezTo>
                      <a:cubicBezTo>
                        <a:pt x="36160" y="5144"/>
                        <a:pt x="31373" y="501"/>
                        <a:pt x="25539" y="25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" name="Google Shape;1366;p30">
                  <a:extLst>
                    <a:ext uri="{FF2B5EF4-FFF2-40B4-BE49-F238E27FC236}">
                      <a16:creationId xmlns:a16="http://schemas.microsoft.com/office/drawing/2014/main" id="{05883817-4750-BAA8-D866-D0DFC9FA8158}"/>
                    </a:ext>
                  </a:extLst>
                </p:cNvPr>
                <p:cNvSpPr/>
                <p:nvPr/>
              </p:nvSpPr>
              <p:spPr>
                <a:xfrm>
                  <a:off x="4515866" y="1125681"/>
                  <a:ext cx="2329624" cy="54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76" h="21980" extrusionOk="0">
                      <a:moveTo>
                        <a:pt x="8799" y="1"/>
                      </a:moveTo>
                      <a:cubicBezTo>
                        <a:pt x="7942" y="1"/>
                        <a:pt x="7144" y="418"/>
                        <a:pt x="6644" y="1120"/>
                      </a:cubicBezTo>
                      <a:lnTo>
                        <a:pt x="608" y="9562"/>
                      </a:lnTo>
                      <a:cubicBezTo>
                        <a:pt x="1" y="10419"/>
                        <a:pt x="1" y="11562"/>
                        <a:pt x="608" y="12419"/>
                      </a:cubicBezTo>
                      <a:lnTo>
                        <a:pt x="6644" y="20861"/>
                      </a:lnTo>
                      <a:cubicBezTo>
                        <a:pt x="7144" y="21563"/>
                        <a:pt x="7942" y="21980"/>
                        <a:pt x="8799" y="21980"/>
                      </a:cubicBezTo>
                      <a:lnTo>
                        <a:pt x="56198" y="21980"/>
                      </a:lnTo>
                      <a:cubicBezTo>
                        <a:pt x="62258" y="21980"/>
                        <a:pt x="67176" y="17051"/>
                        <a:pt x="67176" y="10990"/>
                      </a:cubicBezTo>
                      <a:cubicBezTo>
                        <a:pt x="67176" y="4918"/>
                        <a:pt x="62258" y="1"/>
                        <a:pt x="56198" y="1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</p:spPr>
              <p:txBody>
                <a:bodyPr spcFirstLastPara="1" wrap="square" lIns="182875" tIns="91425" rIns="18287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" sz="12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Reflexión Inicial</a:t>
                  </a:r>
                  <a:endParaRPr sz="1200" b="0" i="0" u="none" strike="noStrike" cap="none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grpSp>
          <p:nvGrpSpPr>
            <p:cNvPr id="18" name="Google Shape;1358;p30">
              <a:extLst>
                <a:ext uri="{FF2B5EF4-FFF2-40B4-BE49-F238E27FC236}">
                  <a16:creationId xmlns:a16="http://schemas.microsoft.com/office/drawing/2014/main" id="{E02D5B2C-D01F-AF71-24C7-E6A1442BF777}"/>
                </a:ext>
              </a:extLst>
            </p:cNvPr>
            <p:cNvGrpSpPr/>
            <p:nvPr/>
          </p:nvGrpSpPr>
          <p:grpSpPr>
            <a:xfrm>
              <a:off x="2590966" y="2275427"/>
              <a:ext cx="5274522" cy="962848"/>
              <a:chOff x="1570968" y="1093935"/>
              <a:chExt cx="5274522" cy="962848"/>
            </a:xfrm>
          </p:grpSpPr>
          <p:sp>
            <p:nvSpPr>
              <p:cNvPr id="19" name="Google Shape;1359;p30">
                <a:extLst>
                  <a:ext uri="{FF2B5EF4-FFF2-40B4-BE49-F238E27FC236}">
                    <a16:creationId xmlns:a16="http://schemas.microsoft.com/office/drawing/2014/main" id="{DBF5DC16-DDFB-228E-A18D-DA5148FB5698}"/>
                  </a:ext>
                </a:extLst>
              </p:cNvPr>
              <p:cNvSpPr/>
              <p:nvPr/>
            </p:nvSpPr>
            <p:spPr>
              <a:xfrm>
                <a:off x="2194744" y="1443801"/>
                <a:ext cx="1344093" cy="440806"/>
              </a:xfrm>
              <a:custGeom>
                <a:avLst/>
                <a:gdLst/>
                <a:ahLst/>
                <a:cxnLst/>
                <a:rect l="l" t="t" r="r" b="b"/>
                <a:pathLst>
                  <a:path w="41649" h="14574" extrusionOk="0">
                    <a:moveTo>
                      <a:pt x="14014" y="1"/>
                    </a:moveTo>
                    <a:lnTo>
                      <a:pt x="0" y="14050"/>
                    </a:lnTo>
                    <a:lnTo>
                      <a:pt x="536" y="14574"/>
                    </a:lnTo>
                    <a:lnTo>
                      <a:pt x="14323" y="739"/>
                    </a:lnTo>
                    <a:lnTo>
                      <a:pt x="41648" y="739"/>
                    </a:lnTo>
                    <a:lnTo>
                      <a:pt x="41648" y="1"/>
                    </a:lnTo>
                    <a:close/>
                  </a:path>
                </a:pathLst>
              </a:custGeom>
              <a:solidFill>
                <a:srgbClr val="44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360;p30">
                <a:extLst>
                  <a:ext uri="{FF2B5EF4-FFF2-40B4-BE49-F238E27FC236}">
                    <a16:creationId xmlns:a16="http://schemas.microsoft.com/office/drawing/2014/main" id="{B6347D46-8AE1-8457-415B-0ABC2C16EC0B}"/>
                  </a:ext>
                </a:extLst>
              </p:cNvPr>
              <p:cNvSpPr/>
              <p:nvPr/>
            </p:nvSpPr>
            <p:spPr>
              <a:xfrm rot="1028079">
                <a:off x="1570968" y="1687083"/>
                <a:ext cx="7129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28517" h="14788" extrusionOk="0">
                    <a:moveTo>
                      <a:pt x="20170" y="5394"/>
                    </a:moveTo>
                    <a:cubicBezTo>
                      <a:pt x="17146" y="3644"/>
                      <a:pt x="13883" y="2286"/>
                      <a:pt x="10442" y="1358"/>
                    </a:cubicBezTo>
                    <a:cubicBezTo>
                      <a:pt x="7109" y="476"/>
                      <a:pt x="3608" y="0"/>
                      <a:pt x="1" y="0"/>
                    </a:cubicBezTo>
                    <a:lnTo>
                      <a:pt x="1" y="4215"/>
                    </a:lnTo>
                    <a:cubicBezTo>
                      <a:pt x="3227" y="4215"/>
                      <a:pt x="6359" y="4644"/>
                      <a:pt x="9347" y="5441"/>
                    </a:cubicBezTo>
                    <a:cubicBezTo>
                      <a:pt x="12431" y="6263"/>
                      <a:pt x="15360" y="7489"/>
                      <a:pt x="18062" y="9049"/>
                    </a:cubicBezTo>
                    <a:cubicBezTo>
                      <a:pt x="20801" y="10632"/>
                      <a:pt x="23313" y="12573"/>
                      <a:pt x="25540" y="14788"/>
                    </a:cubicBezTo>
                    <a:lnTo>
                      <a:pt x="28516" y="11811"/>
                    </a:lnTo>
                    <a:cubicBezTo>
                      <a:pt x="26040" y="9323"/>
                      <a:pt x="23230" y="7168"/>
                      <a:pt x="20170" y="539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" name="Google Shape;1362;p30">
                <a:extLst>
                  <a:ext uri="{FF2B5EF4-FFF2-40B4-BE49-F238E27FC236}">
                    <a16:creationId xmlns:a16="http://schemas.microsoft.com/office/drawing/2014/main" id="{7A57A3E6-A722-9E12-4AB2-F16BEB8CDFC1}"/>
                  </a:ext>
                </a:extLst>
              </p:cNvPr>
              <p:cNvGrpSpPr/>
              <p:nvPr/>
            </p:nvGrpSpPr>
            <p:grpSpPr>
              <a:xfrm>
                <a:off x="3548283" y="1093935"/>
                <a:ext cx="3297207" cy="806564"/>
                <a:chOff x="3548283" y="1093923"/>
                <a:chExt cx="3297207" cy="806564"/>
              </a:xfrm>
            </p:grpSpPr>
            <p:sp>
              <p:nvSpPr>
                <p:cNvPr id="23" name="Google Shape;1363;p30">
                  <a:extLst>
                    <a:ext uri="{FF2B5EF4-FFF2-40B4-BE49-F238E27FC236}">
                      <a16:creationId xmlns:a16="http://schemas.microsoft.com/office/drawing/2014/main" id="{2CCE82A7-C4C1-9C87-B6F9-ACDA64478432}"/>
                    </a:ext>
                  </a:extLst>
                </p:cNvPr>
                <p:cNvSpPr/>
                <p:nvPr/>
              </p:nvSpPr>
              <p:spPr>
                <a:xfrm>
                  <a:off x="3667258" y="1165262"/>
                  <a:ext cx="735250" cy="7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10" h="29409" extrusionOk="0">
                      <a:moveTo>
                        <a:pt x="14705" y="0"/>
                      </a:moveTo>
                      <a:cubicBezTo>
                        <a:pt x="6585" y="0"/>
                        <a:pt x="1" y="6584"/>
                        <a:pt x="1" y="14704"/>
                      </a:cubicBezTo>
                      <a:cubicBezTo>
                        <a:pt x="1" y="22824"/>
                        <a:pt x="6585" y="29409"/>
                        <a:pt x="14705" y="29409"/>
                      </a:cubicBezTo>
                      <a:cubicBezTo>
                        <a:pt x="22825" y="29409"/>
                        <a:pt x="29409" y="22824"/>
                        <a:pt x="29409" y="14704"/>
                      </a:cubicBezTo>
                      <a:cubicBezTo>
                        <a:pt x="29409" y="6584"/>
                        <a:pt x="22825" y="0"/>
                        <a:pt x="147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1364;p30">
                  <a:extLst>
                    <a:ext uri="{FF2B5EF4-FFF2-40B4-BE49-F238E27FC236}">
                      <a16:creationId xmlns:a16="http://schemas.microsoft.com/office/drawing/2014/main" id="{670B3736-A4D2-8237-D112-DAC28DD22458}"/>
                    </a:ext>
                  </a:extLst>
                </p:cNvPr>
                <p:cNvSpPr/>
                <p:nvPr/>
              </p:nvSpPr>
              <p:spPr>
                <a:xfrm>
                  <a:off x="3852453" y="1093923"/>
                  <a:ext cx="665000" cy="66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00" h="26611" extrusionOk="0">
                      <a:moveTo>
                        <a:pt x="13300" y="26610"/>
                      </a:moveTo>
                      <a:cubicBezTo>
                        <a:pt x="5966" y="26610"/>
                        <a:pt x="1" y="20634"/>
                        <a:pt x="1" y="13299"/>
                      </a:cubicBezTo>
                      <a:cubicBezTo>
                        <a:pt x="1" y="5965"/>
                        <a:pt x="5966" y="0"/>
                        <a:pt x="13300" y="0"/>
                      </a:cubicBezTo>
                      <a:cubicBezTo>
                        <a:pt x="20634" y="0"/>
                        <a:pt x="26599" y="5965"/>
                        <a:pt x="26599" y="13299"/>
                      </a:cubicBezTo>
                      <a:cubicBezTo>
                        <a:pt x="26599" y="20634"/>
                        <a:pt x="20634" y="26610"/>
                        <a:pt x="13300" y="26610"/>
                      </a:cubicBezTo>
                      <a:close/>
                      <a:moveTo>
                        <a:pt x="13300" y="453"/>
                      </a:moveTo>
                      <a:cubicBezTo>
                        <a:pt x="6216" y="453"/>
                        <a:pt x="453" y="6215"/>
                        <a:pt x="453" y="13299"/>
                      </a:cubicBezTo>
                      <a:cubicBezTo>
                        <a:pt x="453" y="20384"/>
                        <a:pt x="6216" y="26146"/>
                        <a:pt x="13300" y="26146"/>
                      </a:cubicBezTo>
                      <a:cubicBezTo>
                        <a:pt x="20384" y="26146"/>
                        <a:pt x="26147" y="20384"/>
                        <a:pt x="26147" y="13299"/>
                      </a:cubicBezTo>
                      <a:cubicBezTo>
                        <a:pt x="26147" y="6215"/>
                        <a:pt x="20384" y="453"/>
                        <a:pt x="13300" y="45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1365;p30">
                  <a:extLst>
                    <a:ext uri="{FF2B5EF4-FFF2-40B4-BE49-F238E27FC236}">
                      <a16:creationId xmlns:a16="http://schemas.microsoft.com/office/drawing/2014/main" id="{532655E6-E97D-092D-5569-11A2A81B68D5}"/>
                    </a:ext>
                  </a:extLst>
                </p:cNvPr>
                <p:cNvSpPr/>
                <p:nvPr/>
              </p:nvSpPr>
              <p:spPr>
                <a:xfrm>
                  <a:off x="3548283" y="1133661"/>
                  <a:ext cx="927525" cy="5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01" h="23432" extrusionOk="0">
                      <a:moveTo>
                        <a:pt x="25539" y="251"/>
                      </a:moveTo>
                      <a:cubicBezTo>
                        <a:pt x="19872" y="1"/>
                        <a:pt x="15050" y="3846"/>
                        <a:pt x="13764" y="9073"/>
                      </a:cubicBezTo>
                      <a:cubicBezTo>
                        <a:pt x="13597" y="9740"/>
                        <a:pt x="12978" y="10216"/>
                        <a:pt x="12288" y="10216"/>
                      </a:cubicBezTo>
                      <a:lnTo>
                        <a:pt x="6263" y="10216"/>
                      </a:lnTo>
                      <a:cubicBezTo>
                        <a:pt x="5811" y="10216"/>
                        <a:pt x="5453" y="9847"/>
                        <a:pt x="5453" y="9406"/>
                      </a:cubicBezTo>
                      <a:lnTo>
                        <a:pt x="5453" y="6870"/>
                      </a:lnTo>
                      <a:cubicBezTo>
                        <a:pt x="5453" y="6561"/>
                        <a:pt x="5084" y="6406"/>
                        <a:pt x="4858" y="6620"/>
                      </a:cubicBezTo>
                      <a:lnTo>
                        <a:pt x="441" y="11050"/>
                      </a:lnTo>
                      <a:cubicBezTo>
                        <a:pt x="0" y="11490"/>
                        <a:pt x="0" y="12193"/>
                        <a:pt x="441" y="12621"/>
                      </a:cubicBezTo>
                      <a:lnTo>
                        <a:pt x="4858" y="17050"/>
                      </a:lnTo>
                      <a:cubicBezTo>
                        <a:pt x="5084" y="17265"/>
                        <a:pt x="5453" y="17110"/>
                        <a:pt x="5453" y="16800"/>
                      </a:cubicBezTo>
                      <a:lnTo>
                        <a:pt x="5453" y="14276"/>
                      </a:lnTo>
                      <a:cubicBezTo>
                        <a:pt x="5453" y="13824"/>
                        <a:pt x="5811" y="13466"/>
                        <a:pt x="6263" y="13466"/>
                      </a:cubicBezTo>
                      <a:lnTo>
                        <a:pt x="12288" y="13466"/>
                      </a:lnTo>
                      <a:cubicBezTo>
                        <a:pt x="13002" y="13466"/>
                        <a:pt x="13609" y="13955"/>
                        <a:pt x="13776" y="14645"/>
                      </a:cubicBezTo>
                      <a:cubicBezTo>
                        <a:pt x="15026" y="19693"/>
                        <a:pt x="19586" y="23432"/>
                        <a:pt x="25027" y="23432"/>
                      </a:cubicBezTo>
                      <a:cubicBezTo>
                        <a:pt x="31730" y="23432"/>
                        <a:pt x="37100" y="17753"/>
                        <a:pt x="36588" y="10954"/>
                      </a:cubicBezTo>
                      <a:cubicBezTo>
                        <a:pt x="36160" y="5144"/>
                        <a:pt x="31373" y="501"/>
                        <a:pt x="25539" y="251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1366;p30">
                  <a:extLst>
                    <a:ext uri="{FF2B5EF4-FFF2-40B4-BE49-F238E27FC236}">
                      <a16:creationId xmlns:a16="http://schemas.microsoft.com/office/drawing/2014/main" id="{E5F89F4C-4390-B37D-215D-FEAF5CFE8AB8}"/>
                    </a:ext>
                  </a:extLst>
                </p:cNvPr>
                <p:cNvSpPr/>
                <p:nvPr/>
              </p:nvSpPr>
              <p:spPr>
                <a:xfrm>
                  <a:off x="4515866" y="1125681"/>
                  <a:ext cx="2329624" cy="54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76" h="21980" extrusionOk="0">
                      <a:moveTo>
                        <a:pt x="8799" y="1"/>
                      </a:moveTo>
                      <a:cubicBezTo>
                        <a:pt x="7942" y="1"/>
                        <a:pt x="7144" y="418"/>
                        <a:pt x="6644" y="1120"/>
                      </a:cubicBezTo>
                      <a:lnTo>
                        <a:pt x="608" y="9562"/>
                      </a:lnTo>
                      <a:cubicBezTo>
                        <a:pt x="1" y="10419"/>
                        <a:pt x="1" y="11562"/>
                        <a:pt x="608" y="12419"/>
                      </a:cubicBezTo>
                      <a:lnTo>
                        <a:pt x="6644" y="20861"/>
                      </a:lnTo>
                      <a:cubicBezTo>
                        <a:pt x="7144" y="21563"/>
                        <a:pt x="7942" y="21980"/>
                        <a:pt x="8799" y="21980"/>
                      </a:cubicBezTo>
                      <a:lnTo>
                        <a:pt x="56198" y="21980"/>
                      </a:lnTo>
                      <a:cubicBezTo>
                        <a:pt x="62258" y="21980"/>
                        <a:pt x="67176" y="17051"/>
                        <a:pt x="67176" y="10990"/>
                      </a:cubicBezTo>
                      <a:cubicBezTo>
                        <a:pt x="67176" y="4918"/>
                        <a:pt x="62258" y="1"/>
                        <a:pt x="56198" y="1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</p:spPr>
              <p:txBody>
                <a:bodyPr spcFirstLastPara="1" wrap="square" lIns="182875" tIns="91425" rIns="18287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" sz="1200" b="0" i="0" u="none" strike="noStrike" cap="none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Diagnostico </a:t>
                  </a:r>
                  <a:r>
                    <a:rPr lang="en" sz="12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de capacidades y entornos</a:t>
                  </a:r>
                  <a:endParaRPr sz="1200" b="0" i="0" u="none" strike="noStrike" cap="none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grpSp>
          <p:nvGrpSpPr>
            <p:cNvPr id="27" name="Google Shape;1358;p30">
              <a:extLst>
                <a:ext uri="{FF2B5EF4-FFF2-40B4-BE49-F238E27FC236}">
                  <a16:creationId xmlns:a16="http://schemas.microsoft.com/office/drawing/2014/main" id="{947B6C0F-A255-7705-6186-DE001B0731C9}"/>
                </a:ext>
              </a:extLst>
            </p:cNvPr>
            <p:cNvGrpSpPr/>
            <p:nvPr/>
          </p:nvGrpSpPr>
          <p:grpSpPr>
            <a:xfrm>
              <a:off x="3183183" y="3054854"/>
              <a:ext cx="4682305" cy="999197"/>
              <a:chOff x="2163185" y="1093935"/>
              <a:chExt cx="4682305" cy="999197"/>
            </a:xfrm>
          </p:grpSpPr>
          <p:sp>
            <p:nvSpPr>
              <p:cNvPr id="28" name="Google Shape;1359;p30">
                <a:extLst>
                  <a:ext uri="{FF2B5EF4-FFF2-40B4-BE49-F238E27FC236}">
                    <a16:creationId xmlns:a16="http://schemas.microsoft.com/office/drawing/2014/main" id="{DB8BF772-B280-06D4-5010-857BC3550003}"/>
                  </a:ext>
                </a:extLst>
              </p:cNvPr>
              <p:cNvSpPr/>
              <p:nvPr/>
            </p:nvSpPr>
            <p:spPr>
              <a:xfrm>
                <a:off x="2625523" y="1443801"/>
                <a:ext cx="913313" cy="324084"/>
              </a:xfrm>
              <a:custGeom>
                <a:avLst/>
                <a:gdLst/>
                <a:ahLst/>
                <a:cxnLst/>
                <a:rect l="l" t="t" r="r" b="b"/>
                <a:pathLst>
                  <a:path w="41649" h="14574" extrusionOk="0">
                    <a:moveTo>
                      <a:pt x="14014" y="1"/>
                    </a:moveTo>
                    <a:lnTo>
                      <a:pt x="0" y="14050"/>
                    </a:lnTo>
                    <a:lnTo>
                      <a:pt x="536" y="14574"/>
                    </a:lnTo>
                    <a:lnTo>
                      <a:pt x="14323" y="739"/>
                    </a:lnTo>
                    <a:lnTo>
                      <a:pt x="41648" y="739"/>
                    </a:lnTo>
                    <a:lnTo>
                      <a:pt x="41648" y="1"/>
                    </a:lnTo>
                    <a:close/>
                  </a:path>
                </a:pathLst>
              </a:custGeom>
              <a:solidFill>
                <a:srgbClr val="44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360;p30">
                <a:extLst>
                  <a:ext uri="{FF2B5EF4-FFF2-40B4-BE49-F238E27FC236}">
                    <a16:creationId xmlns:a16="http://schemas.microsoft.com/office/drawing/2014/main" id="{FD5D1DD6-C3E3-864C-BAE8-B4F8B4485E17}"/>
                  </a:ext>
                </a:extLst>
              </p:cNvPr>
              <p:cNvSpPr/>
              <p:nvPr/>
            </p:nvSpPr>
            <p:spPr>
              <a:xfrm rot="2820099">
                <a:off x="1991572" y="1551820"/>
                <a:ext cx="7129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28517" h="14788" extrusionOk="0">
                    <a:moveTo>
                      <a:pt x="20170" y="5394"/>
                    </a:moveTo>
                    <a:cubicBezTo>
                      <a:pt x="17146" y="3644"/>
                      <a:pt x="13883" y="2286"/>
                      <a:pt x="10442" y="1358"/>
                    </a:cubicBezTo>
                    <a:cubicBezTo>
                      <a:pt x="7109" y="476"/>
                      <a:pt x="3608" y="0"/>
                      <a:pt x="1" y="0"/>
                    </a:cubicBezTo>
                    <a:lnTo>
                      <a:pt x="1" y="4215"/>
                    </a:lnTo>
                    <a:cubicBezTo>
                      <a:pt x="3227" y="4215"/>
                      <a:pt x="6359" y="4644"/>
                      <a:pt x="9347" y="5441"/>
                    </a:cubicBezTo>
                    <a:cubicBezTo>
                      <a:pt x="12431" y="6263"/>
                      <a:pt x="15360" y="7489"/>
                      <a:pt x="18062" y="9049"/>
                    </a:cubicBezTo>
                    <a:cubicBezTo>
                      <a:pt x="20801" y="10632"/>
                      <a:pt x="23313" y="12573"/>
                      <a:pt x="25540" y="14788"/>
                    </a:cubicBezTo>
                    <a:lnTo>
                      <a:pt x="28516" y="11811"/>
                    </a:lnTo>
                    <a:cubicBezTo>
                      <a:pt x="26040" y="9323"/>
                      <a:pt x="23230" y="7168"/>
                      <a:pt x="20170" y="539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" name="Google Shape;1362;p30">
                <a:extLst>
                  <a:ext uri="{FF2B5EF4-FFF2-40B4-BE49-F238E27FC236}">
                    <a16:creationId xmlns:a16="http://schemas.microsoft.com/office/drawing/2014/main" id="{8B8A08C2-2AF7-A93D-CBD0-8360DDDE70F8}"/>
                  </a:ext>
                </a:extLst>
              </p:cNvPr>
              <p:cNvGrpSpPr/>
              <p:nvPr/>
            </p:nvGrpSpPr>
            <p:grpSpPr>
              <a:xfrm>
                <a:off x="3548283" y="1093935"/>
                <a:ext cx="3297207" cy="665275"/>
                <a:chOff x="3548283" y="1093923"/>
                <a:chExt cx="3297207" cy="665275"/>
              </a:xfrm>
            </p:grpSpPr>
            <p:sp>
              <p:nvSpPr>
                <p:cNvPr id="32" name="Google Shape;1364;p30">
                  <a:extLst>
                    <a:ext uri="{FF2B5EF4-FFF2-40B4-BE49-F238E27FC236}">
                      <a16:creationId xmlns:a16="http://schemas.microsoft.com/office/drawing/2014/main" id="{E50AA10E-152F-5AD9-4435-2ED736C6EEB7}"/>
                    </a:ext>
                  </a:extLst>
                </p:cNvPr>
                <p:cNvSpPr/>
                <p:nvPr/>
              </p:nvSpPr>
              <p:spPr>
                <a:xfrm>
                  <a:off x="3852453" y="1093923"/>
                  <a:ext cx="665000" cy="66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00" h="26611" extrusionOk="0">
                      <a:moveTo>
                        <a:pt x="13300" y="26610"/>
                      </a:moveTo>
                      <a:cubicBezTo>
                        <a:pt x="5966" y="26610"/>
                        <a:pt x="1" y="20634"/>
                        <a:pt x="1" y="13299"/>
                      </a:cubicBezTo>
                      <a:cubicBezTo>
                        <a:pt x="1" y="5965"/>
                        <a:pt x="5966" y="0"/>
                        <a:pt x="13300" y="0"/>
                      </a:cubicBezTo>
                      <a:cubicBezTo>
                        <a:pt x="20634" y="0"/>
                        <a:pt x="26599" y="5965"/>
                        <a:pt x="26599" y="13299"/>
                      </a:cubicBezTo>
                      <a:cubicBezTo>
                        <a:pt x="26599" y="20634"/>
                        <a:pt x="20634" y="26610"/>
                        <a:pt x="13300" y="26610"/>
                      </a:cubicBezTo>
                      <a:close/>
                      <a:moveTo>
                        <a:pt x="13300" y="453"/>
                      </a:moveTo>
                      <a:cubicBezTo>
                        <a:pt x="6216" y="453"/>
                        <a:pt x="453" y="6215"/>
                        <a:pt x="453" y="13299"/>
                      </a:cubicBezTo>
                      <a:cubicBezTo>
                        <a:pt x="453" y="20384"/>
                        <a:pt x="6216" y="26146"/>
                        <a:pt x="13300" y="26146"/>
                      </a:cubicBezTo>
                      <a:cubicBezTo>
                        <a:pt x="20384" y="26146"/>
                        <a:pt x="26147" y="20384"/>
                        <a:pt x="26147" y="13299"/>
                      </a:cubicBezTo>
                      <a:cubicBezTo>
                        <a:pt x="26147" y="6215"/>
                        <a:pt x="20384" y="453"/>
                        <a:pt x="13300" y="45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1365;p30">
                  <a:extLst>
                    <a:ext uri="{FF2B5EF4-FFF2-40B4-BE49-F238E27FC236}">
                      <a16:creationId xmlns:a16="http://schemas.microsoft.com/office/drawing/2014/main" id="{BC3DA205-7B15-F30F-9A2F-2668E6F3A3DF}"/>
                    </a:ext>
                  </a:extLst>
                </p:cNvPr>
                <p:cNvSpPr/>
                <p:nvPr/>
              </p:nvSpPr>
              <p:spPr>
                <a:xfrm>
                  <a:off x="3548283" y="1133661"/>
                  <a:ext cx="927525" cy="5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01" h="23432" extrusionOk="0">
                      <a:moveTo>
                        <a:pt x="25539" y="251"/>
                      </a:moveTo>
                      <a:cubicBezTo>
                        <a:pt x="19872" y="1"/>
                        <a:pt x="15050" y="3846"/>
                        <a:pt x="13764" y="9073"/>
                      </a:cubicBezTo>
                      <a:cubicBezTo>
                        <a:pt x="13597" y="9740"/>
                        <a:pt x="12978" y="10216"/>
                        <a:pt x="12288" y="10216"/>
                      </a:cubicBezTo>
                      <a:lnTo>
                        <a:pt x="6263" y="10216"/>
                      </a:lnTo>
                      <a:cubicBezTo>
                        <a:pt x="5811" y="10216"/>
                        <a:pt x="5453" y="9847"/>
                        <a:pt x="5453" y="9406"/>
                      </a:cubicBezTo>
                      <a:lnTo>
                        <a:pt x="5453" y="6870"/>
                      </a:lnTo>
                      <a:cubicBezTo>
                        <a:pt x="5453" y="6561"/>
                        <a:pt x="5084" y="6406"/>
                        <a:pt x="4858" y="6620"/>
                      </a:cubicBezTo>
                      <a:lnTo>
                        <a:pt x="441" y="11050"/>
                      </a:lnTo>
                      <a:cubicBezTo>
                        <a:pt x="0" y="11490"/>
                        <a:pt x="0" y="12193"/>
                        <a:pt x="441" y="12621"/>
                      </a:cubicBezTo>
                      <a:lnTo>
                        <a:pt x="4858" y="17050"/>
                      </a:lnTo>
                      <a:cubicBezTo>
                        <a:pt x="5084" y="17265"/>
                        <a:pt x="5453" y="17110"/>
                        <a:pt x="5453" y="16800"/>
                      </a:cubicBezTo>
                      <a:lnTo>
                        <a:pt x="5453" y="14276"/>
                      </a:lnTo>
                      <a:cubicBezTo>
                        <a:pt x="5453" y="13824"/>
                        <a:pt x="5811" y="13466"/>
                        <a:pt x="6263" y="13466"/>
                      </a:cubicBezTo>
                      <a:lnTo>
                        <a:pt x="12288" y="13466"/>
                      </a:lnTo>
                      <a:cubicBezTo>
                        <a:pt x="13002" y="13466"/>
                        <a:pt x="13609" y="13955"/>
                        <a:pt x="13776" y="14645"/>
                      </a:cubicBezTo>
                      <a:cubicBezTo>
                        <a:pt x="15026" y="19693"/>
                        <a:pt x="19586" y="23432"/>
                        <a:pt x="25027" y="23432"/>
                      </a:cubicBezTo>
                      <a:cubicBezTo>
                        <a:pt x="31730" y="23432"/>
                        <a:pt x="37100" y="17753"/>
                        <a:pt x="36588" y="10954"/>
                      </a:cubicBezTo>
                      <a:cubicBezTo>
                        <a:pt x="36160" y="5144"/>
                        <a:pt x="31373" y="501"/>
                        <a:pt x="25539" y="25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1366;p30">
                  <a:extLst>
                    <a:ext uri="{FF2B5EF4-FFF2-40B4-BE49-F238E27FC236}">
                      <a16:creationId xmlns:a16="http://schemas.microsoft.com/office/drawing/2014/main" id="{9641623C-E79C-08E0-1BF1-D6546D446755}"/>
                    </a:ext>
                  </a:extLst>
                </p:cNvPr>
                <p:cNvSpPr/>
                <p:nvPr/>
              </p:nvSpPr>
              <p:spPr>
                <a:xfrm>
                  <a:off x="4515865" y="1125681"/>
                  <a:ext cx="2329625" cy="54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76" h="21980" extrusionOk="0">
                      <a:moveTo>
                        <a:pt x="8799" y="1"/>
                      </a:moveTo>
                      <a:cubicBezTo>
                        <a:pt x="7942" y="1"/>
                        <a:pt x="7144" y="418"/>
                        <a:pt x="6644" y="1120"/>
                      </a:cubicBezTo>
                      <a:lnTo>
                        <a:pt x="608" y="9562"/>
                      </a:lnTo>
                      <a:cubicBezTo>
                        <a:pt x="1" y="10419"/>
                        <a:pt x="1" y="11562"/>
                        <a:pt x="608" y="12419"/>
                      </a:cubicBezTo>
                      <a:lnTo>
                        <a:pt x="6644" y="20861"/>
                      </a:lnTo>
                      <a:cubicBezTo>
                        <a:pt x="7144" y="21563"/>
                        <a:pt x="7942" y="21980"/>
                        <a:pt x="8799" y="21980"/>
                      </a:cubicBezTo>
                      <a:lnTo>
                        <a:pt x="56198" y="21980"/>
                      </a:lnTo>
                      <a:cubicBezTo>
                        <a:pt x="62258" y="21980"/>
                        <a:pt x="67176" y="17051"/>
                        <a:pt x="67176" y="10990"/>
                      </a:cubicBezTo>
                      <a:cubicBezTo>
                        <a:pt x="67176" y="4918"/>
                        <a:pt x="62258" y="1"/>
                        <a:pt x="56198" y="1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</p:spPr>
              <p:txBody>
                <a:bodyPr spcFirstLastPara="1" wrap="square" lIns="182875" tIns="91425" rIns="18287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" sz="1200" b="0" i="0" u="none" strike="noStrike" cap="none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Formular los planes</a:t>
                  </a:r>
                  <a:endParaRPr sz="1200" b="0" i="0" u="none" strike="noStrike" cap="none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grpSp>
          <p:nvGrpSpPr>
            <p:cNvPr id="35" name="Google Shape;1358;p30">
              <a:extLst>
                <a:ext uri="{FF2B5EF4-FFF2-40B4-BE49-F238E27FC236}">
                  <a16:creationId xmlns:a16="http://schemas.microsoft.com/office/drawing/2014/main" id="{7269E3EB-916E-E9E5-8CE5-96A7971DCA7E}"/>
                </a:ext>
              </a:extLst>
            </p:cNvPr>
            <p:cNvGrpSpPr/>
            <p:nvPr/>
          </p:nvGrpSpPr>
          <p:grpSpPr>
            <a:xfrm>
              <a:off x="3200484" y="3942087"/>
              <a:ext cx="4637464" cy="904514"/>
              <a:chOff x="2176139" y="1165274"/>
              <a:chExt cx="4637464" cy="904514"/>
            </a:xfrm>
          </p:grpSpPr>
          <p:sp>
            <p:nvSpPr>
              <p:cNvPr id="37" name="Google Shape;1360;p30">
                <a:extLst>
                  <a:ext uri="{FF2B5EF4-FFF2-40B4-BE49-F238E27FC236}">
                    <a16:creationId xmlns:a16="http://schemas.microsoft.com/office/drawing/2014/main" id="{62E39946-D8AF-902F-82F6-50EF0E2D01A5}"/>
                  </a:ext>
                </a:extLst>
              </p:cNvPr>
              <p:cNvSpPr/>
              <p:nvPr/>
            </p:nvSpPr>
            <p:spPr>
              <a:xfrm rot="4879336">
                <a:off x="2004526" y="1528476"/>
                <a:ext cx="7129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28517" h="14788" extrusionOk="0">
                    <a:moveTo>
                      <a:pt x="20170" y="5394"/>
                    </a:moveTo>
                    <a:cubicBezTo>
                      <a:pt x="17146" y="3644"/>
                      <a:pt x="13883" y="2286"/>
                      <a:pt x="10442" y="1358"/>
                    </a:cubicBezTo>
                    <a:cubicBezTo>
                      <a:pt x="7109" y="476"/>
                      <a:pt x="3608" y="0"/>
                      <a:pt x="1" y="0"/>
                    </a:cubicBezTo>
                    <a:lnTo>
                      <a:pt x="1" y="4215"/>
                    </a:lnTo>
                    <a:cubicBezTo>
                      <a:pt x="3227" y="4215"/>
                      <a:pt x="6359" y="4644"/>
                      <a:pt x="9347" y="5441"/>
                    </a:cubicBezTo>
                    <a:cubicBezTo>
                      <a:pt x="12431" y="6263"/>
                      <a:pt x="15360" y="7489"/>
                      <a:pt x="18062" y="9049"/>
                    </a:cubicBezTo>
                    <a:cubicBezTo>
                      <a:pt x="20801" y="10632"/>
                      <a:pt x="23313" y="12573"/>
                      <a:pt x="25540" y="14788"/>
                    </a:cubicBezTo>
                    <a:lnTo>
                      <a:pt x="28516" y="11811"/>
                    </a:lnTo>
                    <a:cubicBezTo>
                      <a:pt x="26040" y="9323"/>
                      <a:pt x="23230" y="7168"/>
                      <a:pt x="20170" y="5394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8" name="Google Shape;1362;p30">
                <a:extLst>
                  <a:ext uri="{FF2B5EF4-FFF2-40B4-BE49-F238E27FC236}">
                    <a16:creationId xmlns:a16="http://schemas.microsoft.com/office/drawing/2014/main" id="{AB5B14FF-D26F-16CD-92FE-9AE703C55300}"/>
                  </a:ext>
                </a:extLst>
              </p:cNvPr>
              <p:cNvGrpSpPr/>
              <p:nvPr/>
            </p:nvGrpSpPr>
            <p:grpSpPr>
              <a:xfrm>
                <a:off x="3562755" y="1165274"/>
                <a:ext cx="3250848" cy="735225"/>
                <a:chOff x="3562755" y="1165262"/>
                <a:chExt cx="3250848" cy="735225"/>
              </a:xfrm>
            </p:grpSpPr>
            <p:sp>
              <p:nvSpPr>
                <p:cNvPr id="39" name="Google Shape;1363;p30">
                  <a:extLst>
                    <a:ext uri="{FF2B5EF4-FFF2-40B4-BE49-F238E27FC236}">
                      <a16:creationId xmlns:a16="http://schemas.microsoft.com/office/drawing/2014/main" id="{ED873B7C-FAF9-2092-50EE-69F577544E53}"/>
                    </a:ext>
                  </a:extLst>
                </p:cNvPr>
                <p:cNvSpPr/>
                <p:nvPr/>
              </p:nvSpPr>
              <p:spPr>
                <a:xfrm>
                  <a:off x="3667258" y="1165262"/>
                  <a:ext cx="735250" cy="7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10" h="29409" extrusionOk="0">
                      <a:moveTo>
                        <a:pt x="14705" y="0"/>
                      </a:moveTo>
                      <a:cubicBezTo>
                        <a:pt x="6585" y="0"/>
                        <a:pt x="1" y="6584"/>
                        <a:pt x="1" y="14704"/>
                      </a:cubicBezTo>
                      <a:cubicBezTo>
                        <a:pt x="1" y="22824"/>
                        <a:pt x="6585" y="29409"/>
                        <a:pt x="14705" y="29409"/>
                      </a:cubicBezTo>
                      <a:cubicBezTo>
                        <a:pt x="22825" y="29409"/>
                        <a:pt x="29409" y="22824"/>
                        <a:pt x="29409" y="14704"/>
                      </a:cubicBezTo>
                      <a:cubicBezTo>
                        <a:pt x="29409" y="6584"/>
                        <a:pt x="22825" y="0"/>
                        <a:pt x="147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1364;p30">
                  <a:extLst>
                    <a:ext uri="{FF2B5EF4-FFF2-40B4-BE49-F238E27FC236}">
                      <a16:creationId xmlns:a16="http://schemas.microsoft.com/office/drawing/2014/main" id="{596E8960-CB0B-C0FC-4B38-409820186392}"/>
                    </a:ext>
                  </a:extLst>
                </p:cNvPr>
                <p:cNvSpPr/>
                <p:nvPr/>
              </p:nvSpPr>
              <p:spPr>
                <a:xfrm>
                  <a:off x="3854093" y="1200236"/>
                  <a:ext cx="665000" cy="66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00" h="26611" extrusionOk="0">
                      <a:moveTo>
                        <a:pt x="13300" y="26610"/>
                      </a:moveTo>
                      <a:cubicBezTo>
                        <a:pt x="5966" y="26610"/>
                        <a:pt x="1" y="20634"/>
                        <a:pt x="1" y="13299"/>
                      </a:cubicBezTo>
                      <a:cubicBezTo>
                        <a:pt x="1" y="5965"/>
                        <a:pt x="5966" y="0"/>
                        <a:pt x="13300" y="0"/>
                      </a:cubicBezTo>
                      <a:cubicBezTo>
                        <a:pt x="20634" y="0"/>
                        <a:pt x="26599" y="5965"/>
                        <a:pt x="26599" y="13299"/>
                      </a:cubicBezTo>
                      <a:cubicBezTo>
                        <a:pt x="26599" y="20634"/>
                        <a:pt x="20634" y="26610"/>
                        <a:pt x="13300" y="26610"/>
                      </a:cubicBezTo>
                      <a:close/>
                      <a:moveTo>
                        <a:pt x="13300" y="453"/>
                      </a:moveTo>
                      <a:cubicBezTo>
                        <a:pt x="6216" y="453"/>
                        <a:pt x="453" y="6215"/>
                        <a:pt x="453" y="13299"/>
                      </a:cubicBezTo>
                      <a:cubicBezTo>
                        <a:pt x="453" y="20384"/>
                        <a:pt x="6216" y="26146"/>
                        <a:pt x="13300" y="26146"/>
                      </a:cubicBezTo>
                      <a:cubicBezTo>
                        <a:pt x="20384" y="26146"/>
                        <a:pt x="26147" y="20384"/>
                        <a:pt x="26147" y="13299"/>
                      </a:cubicBezTo>
                      <a:cubicBezTo>
                        <a:pt x="26147" y="6215"/>
                        <a:pt x="20384" y="453"/>
                        <a:pt x="13300" y="45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1365;p30">
                  <a:extLst>
                    <a:ext uri="{FF2B5EF4-FFF2-40B4-BE49-F238E27FC236}">
                      <a16:creationId xmlns:a16="http://schemas.microsoft.com/office/drawing/2014/main" id="{10E8E532-4A2F-B495-98A2-EBBEE5AAD3B7}"/>
                    </a:ext>
                  </a:extLst>
                </p:cNvPr>
                <p:cNvSpPr/>
                <p:nvPr/>
              </p:nvSpPr>
              <p:spPr>
                <a:xfrm>
                  <a:off x="3562755" y="1253806"/>
                  <a:ext cx="927525" cy="5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01" h="23432" extrusionOk="0">
                      <a:moveTo>
                        <a:pt x="25539" y="251"/>
                      </a:moveTo>
                      <a:cubicBezTo>
                        <a:pt x="19872" y="1"/>
                        <a:pt x="15050" y="3846"/>
                        <a:pt x="13764" y="9073"/>
                      </a:cubicBezTo>
                      <a:cubicBezTo>
                        <a:pt x="13597" y="9740"/>
                        <a:pt x="12978" y="10216"/>
                        <a:pt x="12288" y="10216"/>
                      </a:cubicBezTo>
                      <a:lnTo>
                        <a:pt x="6263" y="10216"/>
                      </a:lnTo>
                      <a:cubicBezTo>
                        <a:pt x="5811" y="10216"/>
                        <a:pt x="5453" y="9847"/>
                        <a:pt x="5453" y="9406"/>
                      </a:cubicBezTo>
                      <a:lnTo>
                        <a:pt x="5453" y="6870"/>
                      </a:lnTo>
                      <a:cubicBezTo>
                        <a:pt x="5453" y="6561"/>
                        <a:pt x="5084" y="6406"/>
                        <a:pt x="4858" y="6620"/>
                      </a:cubicBezTo>
                      <a:lnTo>
                        <a:pt x="441" y="11050"/>
                      </a:lnTo>
                      <a:cubicBezTo>
                        <a:pt x="0" y="11490"/>
                        <a:pt x="0" y="12193"/>
                        <a:pt x="441" y="12621"/>
                      </a:cubicBezTo>
                      <a:lnTo>
                        <a:pt x="4858" y="17050"/>
                      </a:lnTo>
                      <a:cubicBezTo>
                        <a:pt x="5084" y="17265"/>
                        <a:pt x="5453" y="17110"/>
                        <a:pt x="5453" y="16800"/>
                      </a:cubicBezTo>
                      <a:lnTo>
                        <a:pt x="5453" y="14276"/>
                      </a:lnTo>
                      <a:cubicBezTo>
                        <a:pt x="5453" y="13824"/>
                        <a:pt x="5811" y="13466"/>
                        <a:pt x="6263" y="13466"/>
                      </a:cubicBezTo>
                      <a:lnTo>
                        <a:pt x="12288" y="13466"/>
                      </a:lnTo>
                      <a:cubicBezTo>
                        <a:pt x="13002" y="13466"/>
                        <a:pt x="13609" y="13955"/>
                        <a:pt x="13776" y="14645"/>
                      </a:cubicBezTo>
                      <a:cubicBezTo>
                        <a:pt x="15026" y="19693"/>
                        <a:pt x="19586" y="23432"/>
                        <a:pt x="25027" y="23432"/>
                      </a:cubicBezTo>
                      <a:cubicBezTo>
                        <a:pt x="31730" y="23432"/>
                        <a:pt x="37100" y="17753"/>
                        <a:pt x="36588" y="10954"/>
                      </a:cubicBezTo>
                      <a:cubicBezTo>
                        <a:pt x="36160" y="5144"/>
                        <a:pt x="31373" y="501"/>
                        <a:pt x="25539" y="2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1366;p30">
                  <a:extLst>
                    <a:ext uri="{FF2B5EF4-FFF2-40B4-BE49-F238E27FC236}">
                      <a16:creationId xmlns:a16="http://schemas.microsoft.com/office/drawing/2014/main" id="{68792F27-8381-1646-F2AD-1D51F92134AA}"/>
                    </a:ext>
                  </a:extLst>
                </p:cNvPr>
                <p:cNvSpPr/>
                <p:nvPr/>
              </p:nvSpPr>
              <p:spPr>
                <a:xfrm>
                  <a:off x="4483978" y="1291596"/>
                  <a:ext cx="2329625" cy="54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76" h="21980" extrusionOk="0">
                      <a:moveTo>
                        <a:pt x="8799" y="1"/>
                      </a:moveTo>
                      <a:cubicBezTo>
                        <a:pt x="7942" y="1"/>
                        <a:pt x="7144" y="418"/>
                        <a:pt x="6644" y="1120"/>
                      </a:cubicBezTo>
                      <a:lnTo>
                        <a:pt x="608" y="9562"/>
                      </a:lnTo>
                      <a:cubicBezTo>
                        <a:pt x="1" y="10419"/>
                        <a:pt x="1" y="11562"/>
                        <a:pt x="608" y="12419"/>
                      </a:cubicBezTo>
                      <a:lnTo>
                        <a:pt x="6644" y="20861"/>
                      </a:lnTo>
                      <a:cubicBezTo>
                        <a:pt x="7144" y="21563"/>
                        <a:pt x="7942" y="21980"/>
                        <a:pt x="8799" y="21980"/>
                      </a:cubicBezTo>
                      <a:lnTo>
                        <a:pt x="56198" y="21980"/>
                      </a:lnTo>
                      <a:cubicBezTo>
                        <a:pt x="62258" y="21980"/>
                        <a:pt x="67176" y="17051"/>
                        <a:pt x="67176" y="10990"/>
                      </a:cubicBezTo>
                      <a:cubicBezTo>
                        <a:pt x="67176" y="4918"/>
                        <a:pt x="62258" y="1"/>
                        <a:pt x="56198" y="1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</p:spPr>
              <p:txBody>
                <a:bodyPr spcFirstLastPara="1" wrap="square" lIns="182875" tIns="91425" rIns="18287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" sz="12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Diseñar los indicadores</a:t>
                  </a:r>
                  <a:endParaRPr sz="1200" b="0" i="0" u="none" strike="noStrike" cap="none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grpSp>
          <p:nvGrpSpPr>
            <p:cNvPr id="43" name="Google Shape;1358;p30">
              <a:extLst>
                <a:ext uri="{FF2B5EF4-FFF2-40B4-BE49-F238E27FC236}">
                  <a16:creationId xmlns:a16="http://schemas.microsoft.com/office/drawing/2014/main" id="{4FAAD2CD-51D0-9E1F-0525-08BF70A8C6B2}"/>
                </a:ext>
              </a:extLst>
            </p:cNvPr>
            <p:cNvGrpSpPr/>
            <p:nvPr/>
          </p:nvGrpSpPr>
          <p:grpSpPr>
            <a:xfrm>
              <a:off x="2785951" y="4777078"/>
              <a:ext cx="5073440" cy="816999"/>
              <a:chOff x="1765953" y="1165274"/>
              <a:chExt cx="5073440" cy="816999"/>
            </a:xfrm>
          </p:grpSpPr>
          <p:sp>
            <p:nvSpPr>
              <p:cNvPr id="45" name="Google Shape;1360;p30">
                <a:extLst>
                  <a:ext uri="{FF2B5EF4-FFF2-40B4-BE49-F238E27FC236}">
                    <a16:creationId xmlns:a16="http://schemas.microsoft.com/office/drawing/2014/main" id="{4F6FEADB-F69F-1772-C430-DA20BC241BB3}"/>
                  </a:ext>
                </a:extLst>
              </p:cNvPr>
              <p:cNvSpPr/>
              <p:nvPr/>
            </p:nvSpPr>
            <p:spPr>
              <a:xfrm rot="7028135">
                <a:off x="1594340" y="1348036"/>
                <a:ext cx="7129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28517" h="14788" extrusionOk="0">
                    <a:moveTo>
                      <a:pt x="20170" y="5394"/>
                    </a:moveTo>
                    <a:cubicBezTo>
                      <a:pt x="17146" y="3644"/>
                      <a:pt x="13883" y="2286"/>
                      <a:pt x="10442" y="1358"/>
                    </a:cubicBezTo>
                    <a:cubicBezTo>
                      <a:pt x="7109" y="476"/>
                      <a:pt x="3608" y="0"/>
                      <a:pt x="1" y="0"/>
                    </a:cubicBezTo>
                    <a:lnTo>
                      <a:pt x="1" y="4215"/>
                    </a:lnTo>
                    <a:cubicBezTo>
                      <a:pt x="3227" y="4215"/>
                      <a:pt x="6359" y="4644"/>
                      <a:pt x="9347" y="5441"/>
                    </a:cubicBezTo>
                    <a:cubicBezTo>
                      <a:pt x="12431" y="6263"/>
                      <a:pt x="15360" y="7489"/>
                      <a:pt x="18062" y="9049"/>
                    </a:cubicBezTo>
                    <a:cubicBezTo>
                      <a:pt x="20801" y="10632"/>
                      <a:pt x="23313" y="12573"/>
                      <a:pt x="25540" y="14788"/>
                    </a:cubicBezTo>
                    <a:lnTo>
                      <a:pt x="28516" y="11811"/>
                    </a:lnTo>
                    <a:cubicBezTo>
                      <a:pt x="26040" y="9323"/>
                      <a:pt x="23230" y="7168"/>
                      <a:pt x="20170" y="539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6" name="Google Shape;1362;p30">
                <a:extLst>
                  <a:ext uri="{FF2B5EF4-FFF2-40B4-BE49-F238E27FC236}">
                    <a16:creationId xmlns:a16="http://schemas.microsoft.com/office/drawing/2014/main" id="{113652B6-7A7B-C30D-522B-F76AF1824927}"/>
                  </a:ext>
                </a:extLst>
              </p:cNvPr>
              <p:cNvGrpSpPr/>
              <p:nvPr/>
            </p:nvGrpSpPr>
            <p:grpSpPr>
              <a:xfrm>
                <a:off x="3519573" y="1165274"/>
                <a:ext cx="3319820" cy="816999"/>
                <a:chOff x="3519573" y="1165262"/>
                <a:chExt cx="3319820" cy="816999"/>
              </a:xfrm>
            </p:grpSpPr>
            <p:sp>
              <p:nvSpPr>
                <p:cNvPr id="47" name="Google Shape;1363;p30">
                  <a:extLst>
                    <a:ext uri="{FF2B5EF4-FFF2-40B4-BE49-F238E27FC236}">
                      <a16:creationId xmlns:a16="http://schemas.microsoft.com/office/drawing/2014/main" id="{25A4850A-DBE2-B698-1535-52FABEA80E4D}"/>
                    </a:ext>
                  </a:extLst>
                </p:cNvPr>
                <p:cNvSpPr/>
                <p:nvPr/>
              </p:nvSpPr>
              <p:spPr>
                <a:xfrm>
                  <a:off x="3667258" y="1165262"/>
                  <a:ext cx="735250" cy="7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10" h="29409" extrusionOk="0">
                      <a:moveTo>
                        <a:pt x="14705" y="0"/>
                      </a:moveTo>
                      <a:cubicBezTo>
                        <a:pt x="6585" y="0"/>
                        <a:pt x="1" y="6584"/>
                        <a:pt x="1" y="14704"/>
                      </a:cubicBezTo>
                      <a:cubicBezTo>
                        <a:pt x="1" y="22824"/>
                        <a:pt x="6585" y="29409"/>
                        <a:pt x="14705" y="29409"/>
                      </a:cubicBezTo>
                      <a:cubicBezTo>
                        <a:pt x="22825" y="29409"/>
                        <a:pt x="29409" y="22824"/>
                        <a:pt x="29409" y="14704"/>
                      </a:cubicBezTo>
                      <a:cubicBezTo>
                        <a:pt x="29409" y="6584"/>
                        <a:pt x="22825" y="0"/>
                        <a:pt x="147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1364;p30">
                  <a:extLst>
                    <a:ext uri="{FF2B5EF4-FFF2-40B4-BE49-F238E27FC236}">
                      <a16:creationId xmlns:a16="http://schemas.microsoft.com/office/drawing/2014/main" id="{B435557A-0A85-293F-5C43-D580B3D7F2CA}"/>
                    </a:ext>
                  </a:extLst>
                </p:cNvPr>
                <p:cNvSpPr/>
                <p:nvPr/>
              </p:nvSpPr>
              <p:spPr>
                <a:xfrm>
                  <a:off x="3818331" y="1316986"/>
                  <a:ext cx="665000" cy="66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00" h="26611" extrusionOk="0">
                      <a:moveTo>
                        <a:pt x="13300" y="26610"/>
                      </a:moveTo>
                      <a:cubicBezTo>
                        <a:pt x="5966" y="26610"/>
                        <a:pt x="1" y="20634"/>
                        <a:pt x="1" y="13299"/>
                      </a:cubicBezTo>
                      <a:cubicBezTo>
                        <a:pt x="1" y="5965"/>
                        <a:pt x="5966" y="0"/>
                        <a:pt x="13300" y="0"/>
                      </a:cubicBezTo>
                      <a:cubicBezTo>
                        <a:pt x="20634" y="0"/>
                        <a:pt x="26599" y="5965"/>
                        <a:pt x="26599" y="13299"/>
                      </a:cubicBezTo>
                      <a:cubicBezTo>
                        <a:pt x="26599" y="20634"/>
                        <a:pt x="20634" y="26610"/>
                        <a:pt x="13300" y="26610"/>
                      </a:cubicBezTo>
                      <a:close/>
                      <a:moveTo>
                        <a:pt x="13300" y="453"/>
                      </a:moveTo>
                      <a:cubicBezTo>
                        <a:pt x="6216" y="453"/>
                        <a:pt x="453" y="6215"/>
                        <a:pt x="453" y="13299"/>
                      </a:cubicBezTo>
                      <a:cubicBezTo>
                        <a:pt x="453" y="20384"/>
                        <a:pt x="6216" y="26146"/>
                        <a:pt x="13300" y="26146"/>
                      </a:cubicBezTo>
                      <a:cubicBezTo>
                        <a:pt x="20384" y="26146"/>
                        <a:pt x="26147" y="20384"/>
                        <a:pt x="26147" y="13299"/>
                      </a:cubicBezTo>
                      <a:cubicBezTo>
                        <a:pt x="26147" y="6215"/>
                        <a:pt x="20384" y="453"/>
                        <a:pt x="13300" y="45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1365;p30">
                  <a:extLst>
                    <a:ext uri="{FF2B5EF4-FFF2-40B4-BE49-F238E27FC236}">
                      <a16:creationId xmlns:a16="http://schemas.microsoft.com/office/drawing/2014/main" id="{5649ADF4-3BA8-B77C-15D4-5F413A5C8DDB}"/>
                    </a:ext>
                  </a:extLst>
                </p:cNvPr>
                <p:cNvSpPr/>
                <p:nvPr/>
              </p:nvSpPr>
              <p:spPr>
                <a:xfrm>
                  <a:off x="3519573" y="1356724"/>
                  <a:ext cx="927525" cy="5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01" h="23432" extrusionOk="0">
                      <a:moveTo>
                        <a:pt x="25539" y="251"/>
                      </a:moveTo>
                      <a:cubicBezTo>
                        <a:pt x="19872" y="1"/>
                        <a:pt x="15050" y="3846"/>
                        <a:pt x="13764" y="9073"/>
                      </a:cubicBezTo>
                      <a:cubicBezTo>
                        <a:pt x="13597" y="9740"/>
                        <a:pt x="12978" y="10216"/>
                        <a:pt x="12288" y="10216"/>
                      </a:cubicBezTo>
                      <a:lnTo>
                        <a:pt x="6263" y="10216"/>
                      </a:lnTo>
                      <a:cubicBezTo>
                        <a:pt x="5811" y="10216"/>
                        <a:pt x="5453" y="9847"/>
                        <a:pt x="5453" y="9406"/>
                      </a:cubicBezTo>
                      <a:lnTo>
                        <a:pt x="5453" y="6870"/>
                      </a:lnTo>
                      <a:cubicBezTo>
                        <a:pt x="5453" y="6561"/>
                        <a:pt x="5084" y="6406"/>
                        <a:pt x="4858" y="6620"/>
                      </a:cubicBezTo>
                      <a:lnTo>
                        <a:pt x="441" y="11050"/>
                      </a:lnTo>
                      <a:cubicBezTo>
                        <a:pt x="0" y="11490"/>
                        <a:pt x="0" y="12193"/>
                        <a:pt x="441" y="12621"/>
                      </a:cubicBezTo>
                      <a:lnTo>
                        <a:pt x="4858" y="17050"/>
                      </a:lnTo>
                      <a:cubicBezTo>
                        <a:pt x="5084" y="17265"/>
                        <a:pt x="5453" y="17110"/>
                        <a:pt x="5453" y="16800"/>
                      </a:cubicBezTo>
                      <a:lnTo>
                        <a:pt x="5453" y="14276"/>
                      </a:lnTo>
                      <a:cubicBezTo>
                        <a:pt x="5453" y="13824"/>
                        <a:pt x="5811" y="13466"/>
                        <a:pt x="6263" y="13466"/>
                      </a:cubicBezTo>
                      <a:lnTo>
                        <a:pt x="12288" y="13466"/>
                      </a:lnTo>
                      <a:cubicBezTo>
                        <a:pt x="13002" y="13466"/>
                        <a:pt x="13609" y="13955"/>
                        <a:pt x="13776" y="14645"/>
                      </a:cubicBezTo>
                      <a:cubicBezTo>
                        <a:pt x="15026" y="19693"/>
                        <a:pt x="19586" y="23432"/>
                        <a:pt x="25027" y="23432"/>
                      </a:cubicBezTo>
                      <a:cubicBezTo>
                        <a:pt x="31730" y="23432"/>
                        <a:pt x="37100" y="17753"/>
                        <a:pt x="36588" y="10954"/>
                      </a:cubicBezTo>
                      <a:cubicBezTo>
                        <a:pt x="36160" y="5144"/>
                        <a:pt x="31373" y="501"/>
                        <a:pt x="25539" y="25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1366;p30">
                  <a:extLst>
                    <a:ext uri="{FF2B5EF4-FFF2-40B4-BE49-F238E27FC236}">
                      <a16:creationId xmlns:a16="http://schemas.microsoft.com/office/drawing/2014/main" id="{01A2650B-8D5D-279C-3164-DF8773EB4067}"/>
                    </a:ext>
                  </a:extLst>
                </p:cNvPr>
                <p:cNvSpPr/>
                <p:nvPr/>
              </p:nvSpPr>
              <p:spPr>
                <a:xfrm>
                  <a:off x="4505421" y="1354397"/>
                  <a:ext cx="2333972" cy="54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76" h="21980" extrusionOk="0">
                      <a:moveTo>
                        <a:pt x="8799" y="1"/>
                      </a:moveTo>
                      <a:cubicBezTo>
                        <a:pt x="7942" y="1"/>
                        <a:pt x="7144" y="418"/>
                        <a:pt x="6644" y="1120"/>
                      </a:cubicBezTo>
                      <a:lnTo>
                        <a:pt x="608" y="9562"/>
                      </a:lnTo>
                      <a:cubicBezTo>
                        <a:pt x="1" y="10419"/>
                        <a:pt x="1" y="11562"/>
                        <a:pt x="608" y="12419"/>
                      </a:cubicBezTo>
                      <a:lnTo>
                        <a:pt x="6644" y="20861"/>
                      </a:lnTo>
                      <a:cubicBezTo>
                        <a:pt x="7144" y="21563"/>
                        <a:pt x="7942" y="21980"/>
                        <a:pt x="8799" y="21980"/>
                      </a:cubicBezTo>
                      <a:lnTo>
                        <a:pt x="56198" y="21980"/>
                      </a:lnTo>
                      <a:cubicBezTo>
                        <a:pt x="62258" y="21980"/>
                        <a:pt x="67176" y="17051"/>
                        <a:pt x="67176" y="10990"/>
                      </a:cubicBezTo>
                      <a:cubicBezTo>
                        <a:pt x="67176" y="4918"/>
                        <a:pt x="62258" y="1"/>
                        <a:pt x="56198" y="1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</p:spPr>
              <p:txBody>
                <a:bodyPr spcFirstLastPara="1" wrap="square" lIns="182875" tIns="91425" rIns="18287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" sz="1200" b="0" i="0" u="none" strike="noStrike" cap="none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Definir los lineamientos para la administración del riesgo</a:t>
                  </a:r>
                  <a:endParaRPr sz="1200" b="0" i="0" u="none" strike="noStrike" cap="none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grpSp>
          <p:nvGrpSpPr>
            <p:cNvPr id="51" name="Google Shape;1358;p30">
              <a:extLst>
                <a:ext uri="{FF2B5EF4-FFF2-40B4-BE49-F238E27FC236}">
                  <a16:creationId xmlns:a16="http://schemas.microsoft.com/office/drawing/2014/main" id="{714690D8-C4F8-6B51-7F7F-615FE057B2E5}"/>
                </a:ext>
              </a:extLst>
            </p:cNvPr>
            <p:cNvGrpSpPr/>
            <p:nvPr/>
          </p:nvGrpSpPr>
          <p:grpSpPr>
            <a:xfrm>
              <a:off x="1903257" y="5297295"/>
              <a:ext cx="5983586" cy="1056204"/>
              <a:chOff x="861902" y="893403"/>
              <a:chExt cx="5983586" cy="1056204"/>
            </a:xfrm>
          </p:grpSpPr>
          <p:sp>
            <p:nvSpPr>
              <p:cNvPr id="53" name="Google Shape;1360;p30">
                <a:extLst>
                  <a:ext uri="{FF2B5EF4-FFF2-40B4-BE49-F238E27FC236}">
                    <a16:creationId xmlns:a16="http://schemas.microsoft.com/office/drawing/2014/main" id="{9984069E-F275-9C07-AA6C-F98B8CFBF5BB}"/>
                  </a:ext>
                </a:extLst>
              </p:cNvPr>
              <p:cNvSpPr/>
              <p:nvPr/>
            </p:nvSpPr>
            <p:spPr>
              <a:xfrm rot="8927390">
                <a:off x="861902" y="893403"/>
                <a:ext cx="7129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28517" h="14788" extrusionOk="0">
                    <a:moveTo>
                      <a:pt x="20170" y="5394"/>
                    </a:moveTo>
                    <a:cubicBezTo>
                      <a:pt x="17146" y="3644"/>
                      <a:pt x="13883" y="2286"/>
                      <a:pt x="10442" y="1358"/>
                    </a:cubicBezTo>
                    <a:cubicBezTo>
                      <a:pt x="7109" y="476"/>
                      <a:pt x="3608" y="0"/>
                      <a:pt x="1" y="0"/>
                    </a:cubicBezTo>
                    <a:lnTo>
                      <a:pt x="1" y="4215"/>
                    </a:lnTo>
                    <a:cubicBezTo>
                      <a:pt x="3227" y="4215"/>
                      <a:pt x="6359" y="4644"/>
                      <a:pt x="9347" y="5441"/>
                    </a:cubicBezTo>
                    <a:cubicBezTo>
                      <a:pt x="12431" y="6263"/>
                      <a:pt x="15360" y="7489"/>
                      <a:pt x="18062" y="9049"/>
                    </a:cubicBezTo>
                    <a:cubicBezTo>
                      <a:pt x="20801" y="10632"/>
                      <a:pt x="23313" y="12573"/>
                      <a:pt x="25540" y="14788"/>
                    </a:cubicBezTo>
                    <a:lnTo>
                      <a:pt x="28516" y="11811"/>
                    </a:lnTo>
                    <a:cubicBezTo>
                      <a:pt x="26040" y="9323"/>
                      <a:pt x="23230" y="7168"/>
                      <a:pt x="20170" y="539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4" name="Google Shape;1362;p30">
                <a:extLst>
                  <a:ext uri="{FF2B5EF4-FFF2-40B4-BE49-F238E27FC236}">
                    <a16:creationId xmlns:a16="http://schemas.microsoft.com/office/drawing/2014/main" id="{315B32B0-E11D-5496-44CC-5D62693B3CB0}"/>
                  </a:ext>
                </a:extLst>
              </p:cNvPr>
              <p:cNvGrpSpPr/>
              <p:nvPr/>
            </p:nvGrpSpPr>
            <p:grpSpPr>
              <a:xfrm>
                <a:off x="3534449" y="1284332"/>
                <a:ext cx="3311039" cy="665275"/>
                <a:chOff x="3534449" y="1284320"/>
                <a:chExt cx="3311039" cy="665275"/>
              </a:xfrm>
            </p:grpSpPr>
            <p:sp>
              <p:nvSpPr>
                <p:cNvPr id="56" name="Google Shape;1364;p30">
                  <a:extLst>
                    <a:ext uri="{FF2B5EF4-FFF2-40B4-BE49-F238E27FC236}">
                      <a16:creationId xmlns:a16="http://schemas.microsoft.com/office/drawing/2014/main" id="{93C808E6-333E-D3C6-8D07-ECE9E3029610}"/>
                    </a:ext>
                  </a:extLst>
                </p:cNvPr>
                <p:cNvSpPr/>
                <p:nvPr/>
              </p:nvSpPr>
              <p:spPr>
                <a:xfrm>
                  <a:off x="3820848" y="1284320"/>
                  <a:ext cx="665000" cy="66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00" h="26611" extrusionOk="0">
                      <a:moveTo>
                        <a:pt x="13300" y="26610"/>
                      </a:moveTo>
                      <a:cubicBezTo>
                        <a:pt x="5966" y="26610"/>
                        <a:pt x="1" y="20634"/>
                        <a:pt x="1" y="13299"/>
                      </a:cubicBezTo>
                      <a:cubicBezTo>
                        <a:pt x="1" y="5965"/>
                        <a:pt x="5966" y="0"/>
                        <a:pt x="13300" y="0"/>
                      </a:cubicBezTo>
                      <a:cubicBezTo>
                        <a:pt x="20634" y="0"/>
                        <a:pt x="26599" y="5965"/>
                        <a:pt x="26599" y="13299"/>
                      </a:cubicBezTo>
                      <a:cubicBezTo>
                        <a:pt x="26599" y="20634"/>
                        <a:pt x="20634" y="26610"/>
                        <a:pt x="13300" y="26610"/>
                      </a:cubicBezTo>
                      <a:close/>
                      <a:moveTo>
                        <a:pt x="13300" y="453"/>
                      </a:moveTo>
                      <a:cubicBezTo>
                        <a:pt x="6216" y="453"/>
                        <a:pt x="453" y="6215"/>
                        <a:pt x="453" y="13299"/>
                      </a:cubicBezTo>
                      <a:cubicBezTo>
                        <a:pt x="453" y="20384"/>
                        <a:pt x="6216" y="26146"/>
                        <a:pt x="13300" y="26146"/>
                      </a:cubicBezTo>
                      <a:cubicBezTo>
                        <a:pt x="20384" y="26146"/>
                        <a:pt x="26147" y="20384"/>
                        <a:pt x="26147" y="13299"/>
                      </a:cubicBezTo>
                      <a:cubicBezTo>
                        <a:pt x="26147" y="6215"/>
                        <a:pt x="20384" y="453"/>
                        <a:pt x="13300" y="45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1365;p30">
                  <a:extLst>
                    <a:ext uri="{FF2B5EF4-FFF2-40B4-BE49-F238E27FC236}">
                      <a16:creationId xmlns:a16="http://schemas.microsoft.com/office/drawing/2014/main" id="{B3F61E4C-CE11-3469-2ADF-FCF2E65921E8}"/>
                    </a:ext>
                  </a:extLst>
                </p:cNvPr>
                <p:cNvSpPr/>
                <p:nvPr/>
              </p:nvSpPr>
              <p:spPr>
                <a:xfrm>
                  <a:off x="3534449" y="1329133"/>
                  <a:ext cx="927525" cy="5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01" h="23432" extrusionOk="0">
                      <a:moveTo>
                        <a:pt x="25539" y="251"/>
                      </a:moveTo>
                      <a:cubicBezTo>
                        <a:pt x="19872" y="1"/>
                        <a:pt x="15050" y="3846"/>
                        <a:pt x="13764" y="9073"/>
                      </a:cubicBezTo>
                      <a:cubicBezTo>
                        <a:pt x="13597" y="9740"/>
                        <a:pt x="12978" y="10216"/>
                        <a:pt x="12288" y="10216"/>
                      </a:cubicBezTo>
                      <a:lnTo>
                        <a:pt x="6263" y="10216"/>
                      </a:lnTo>
                      <a:cubicBezTo>
                        <a:pt x="5811" y="10216"/>
                        <a:pt x="5453" y="9847"/>
                        <a:pt x="5453" y="9406"/>
                      </a:cubicBezTo>
                      <a:lnTo>
                        <a:pt x="5453" y="6870"/>
                      </a:lnTo>
                      <a:cubicBezTo>
                        <a:pt x="5453" y="6561"/>
                        <a:pt x="5084" y="6406"/>
                        <a:pt x="4858" y="6620"/>
                      </a:cubicBezTo>
                      <a:lnTo>
                        <a:pt x="441" y="11050"/>
                      </a:lnTo>
                      <a:cubicBezTo>
                        <a:pt x="0" y="11490"/>
                        <a:pt x="0" y="12193"/>
                        <a:pt x="441" y="12621"/>
                      </a:cubicBezTo>
                      <a:lnTo>
                        <a:pt x="4858" y="17050"/>
                      </a:lnTo>
                      <a:cubicBezTo>
                        <a:pt x="5084" y="17265"/>
                        <a:pt x="5453" y="17110"/>
                        <a:pt x="5453" y="16800"/>
                      </a:cubicBezTo>
                      <a:lnTo>
                        <a:pt x="5453" y="14276"/>
                      </a:lnTo>
                      <a:cubicBezTo>
                        <a:pt x="5453" y="13824"/>
                        <a:pt x="5811" y="13466"/>
                        <a:pt x="6263" y="13466"/>
                      </a:cubicBezTo>
                      <a:lnTo>
                        <a:pt x="12288" y="13466"/>
                      </a:lnTo>
                      <a:cubicBezTo>
                        <a:pt x="13002" y="13466"/>
                        <a:pt x="13609" y="13955"/>
                        <a:pt x="13776" y="14645"/>
                      </a:cubicBezTo>
                      <a:cubicBezTo>
                        <a:pt x="15026" y="19693"/>
                        <a:pt x="19586" y="23432"/>
                        <a:pt x="25027" y="23432"/>
                      </a:cubicBezTo>
                      <a:cubicBezTo>
                        <a:pt x="31730" y="23432"/>
                        <a:pt x="37100" y="17753"/>
                        <a:pt x="36588" y="10954"/>
                      </a:cubicBezTo>
                      <a:cubicBezTo>
                        <a:pt x="36160" y="5144"/>
                        <a:pt x="31373" y="501"/>
                        <a:pt x="25539" y="251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1366;p30">
                  <a:extLst>
                    <a:ext uri="{FF2B5EF4-FFF2-40B4-BE49-F238E27FC236}">
                      <a16:creationId xmlns:a16="http://schemas.microsoft.com/office/drawing/2014/main" id="{80296C7A-49E9-33CB-6D9A-1246E84679E9}"/>
                    </a:ext>
                  </a:extLst>
                </p:cNvPr>
                <p:cNvSpPr/>
                <p:nvPr/>
              </p:nvSpPr>
              <p:spPr>
                <a:xfrm>
                  <a:off x="4515865" y="1287391"/>
                  <a:ext cx="2329623" cy="54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76" h="21980" extrusionOk="0">
                      <a:moveTo>
                        <a:pt x="8799" y="1"/>
                      </a:moveTo>
                      <a:cubicBezTo>
                        <a:pt x="7942" y="1"/>
                        <a:pt x="7144" y="418"/>
                        <a:pt x="6644" y="1120"/>
                      </a:cubicBezTo>
                      <a:lnTo>
                        <a:pt x="608" y="9562"/>
                      </a:lnTo>
                      <a:cubicBezTo>
                        <a:pt x="1" y="10419"/>
                        <a:pt x="1" y="11562"/>
                        <a:pt x="608" y="12419"/>
                      </a:cubicBezTo>
                      <a:lnTo>
                        <a:pt x="6644" y="20861"/>
                      </a:lnTo>
                      <a:cubicBezTo>
                        <a:pt x="7144" y="21563"/>
                        <a:pt x="7942" y="21980"/>
                        <a:pt x="8799" y="21980"/>
                      </a:cubicBezTo>
                      <a:lnTo>
                        <a:pt x="56198" y="21980"/>
                      </a:lnTo>
                      <a:cubicBezTo>
                        <a:pt x="62258" y="21980"/>
                        <a:pt x="67176" y="17051"/>
                        <a:pt x="67176" y="10990"/>
                      </a:cubicBezTo>
                      <a:cubicBezTo>
                        <a:pt x="67176" y="4918"/>
                        <a:pt x="62258" y="1"/>
                        <a:pt x="56198" y="1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</p:spPr>
              <p:txBody>
                <a:bodyPr spcFirstLastPara="1" wrap="square" lIns="182875" tIns="91425" rIns="18287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" sz="1200" b="0" i="0" u="none" strike="noStrike" cap="none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Programar el prespuesto</a:t>
                  </a:r>
                  <a:endParaRPr sz="1200" b="0" i="0" u="none" strike="noStrike" cap="none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sp>
        <p:nvSpPr>
          <p:cNvPr id="60" name="Google Shape;1391;p30">
            <a:extLst>
              <a:ext uri="{FF2B5EF4-FFF2-40B4-BE49-F238E27FC236}">
                <a16:creationId xmlns:a16="http://schemas.microsoft.com/office/drawing/2014/main" id="{B97FD82C-849B-AFEF-7159-1A9EC5427B25}"/>
              </a:ext>
            </a:extLst>
          </p:cNvPr>
          <p:cNvSpPr/>
          <p:nvPr/>
        </p:nvSpPr>
        <p:spPr>
          <a:xfrm>
            <a:off x="2833141" y="5402104"/>
            <a:ext cx="2124431" cy="389067"/>
          </a:xfrm>
          <a:custGeom>
            <a:avLst/>
            <a:gdLst/>
            <a:ahLst/>
            <a:cxnLst/>
            <a:rect l="l" t="t" r="r" b="b"/>
            <a:pathLst>
              <a:path w="42685" h="14586" extrusionOk="0">
                <a:moveTo>
                  <a:pt x="536" y="0"/>
                </a:moveTo>
                <a:lnTo>
                  <a:pt x="0" y="524"/>
                </a:lnTo>
                <a:lnTo>
                  <a:pt x="14014" y="14585"/>
                </a:lnTo>
                <a:lnTo>
                  <a:pt x="42684" y="14585"/>
                </a:lnTo>
                <a:lnTo>
                  <a:pt x="42684" y="13835"/>
                </a:lnTo>
                <a:lnTo>
                  <a:pt x="14323" y="13835"/>
                </a:lnTo>
                <a:lnTo>
                  <a:pt x="536" y="0"/>
                </a:lnTo>
                <a:close/>
              </a:path>
            </a:pathLst>
          </a:custGeom>
          <a:solidFill>
            <a:srgbClr val="44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1391;p30">
            <a:extLst>
              <a:ext uri="{FF2B5EF4-FFF2-40B4-BE49-F238E27FC236}">
                <a16:creationId xmlns:a16="http://schemas.microsoft.com/office/drawing/2014/main" id="{4AA3F747-9385-9E28-15C9-3FB4E5A8E9EB}"/>
              </a:ext>
            </a:extLst>
          </p:cNvPr>
          <p:cNvSpPr/>
          <p:nvPr/>
        </p:nvSpPr>
        <p:spPr>
          <a:xfrm>
            <a:off x="3729631" y="4746398"/>
            <a:ext cx="1243060" cy="236242"/>
          </a:xfrm>
          <a:custGeom>
            <a:avLst/>
            <a:gdLst/>
            <a:ahLst/>
            <a:cxnLst/>
            <a:rect l="l" t="t" r="r" b="b"/>
            <a:pathLst>
              <a:path w="42685" h="14586" extrusionOk="0">
                <a:moveTo>
                  <a:pt x="536" y="0"/>
                </a:moveTo>
                <a:lnTo>
                  <a:pt x="0" y="524"/>
                </a:lnTo>
                <a:lnTo>
                  <a:pt x="14014" y="14585"/>
                </a:lnTo>
                <a:lnTo>
                  <a:pt x="42684" y="14585"/>
                </a:lnTo>
                <a:lnTo>
                  <a:pt x="42684" y="13835"/>
                </a:lnTo>
                <a:lnTo>
                  <a:pt x="14323" y="13835"/>
                </a:lnTo>
                <a:lnTo>
                  <a:pt x="536" y="0"/>
                </a:lnTo>
                <a:close/>
              </a:path>
            </a:pathLst>
          </a:custGeom>
          <a:solidFill>
            <a:srgbClr val="44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1391;p30">
            <a:extLst>
              <a:ext uri="{FF2B5EF4-FFF2-40B4-BE49-F238E27FC236}">
                <a16:creationId xmlns:a16="http://schemas.microsoft.com/office/drawing/2014/main" id="{B1F34CD6-5EB5-F63F-3CE5-8DE550135984}"/>
              </a:ext>
            </a:extLst>
          </p:cNvPr>
          <p:cNvSpPr/>
          <p:nvPr/>
        </p:nvSpPr>
        <p:spPr>
          <a:xfrm>
            <a:off x="4074953" y="3852842"/>
            <a:ext cx="913314" cy="185513"/>
          </a:xfrm>
          <a:custGeom>
            <a:avLst/>
            <a:gdLst/>
            <a:ahLst/>
            <a:cxnLst/>
            <a:rect l="l" t="t" r="r" b="b"/>
            <a:pathLst>
              <a:path w="42685" h="14586" extrusionOk="0">
                <a:moveTo>
                  <a:pt x="536" y="0"/>
                </a:moveTo>
                <a:lnTo>
                  <a:pt x="0" y="524"/>
                </a:lnTo>
                <a:lnTo>
                  <a:pt x="14014" y="14585"/>
                </a:lnTo>
                <a:lnTo>
                  <a:pt x="42684" y="14585"/>
                </a:lnTo>
                <a:lnTo>
                  <a:pt x="42684" y="13835"/>
                </a:lnTo>
                <a:lnTo>
                  <a:pt x="14323" y="13835"/>
                </a:lnTo>
                <a:lnTo>
                  <a:pt x="536" y="0"/>
                </a:lnTo>
                <a:close/>
              </a:path>
            </a:pathLst>
          </a:custGeom>
          <a:solidFill>
            <a:srgbClr val="44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 descr="bulbo icono">
            <a:extLst>
              <a:ext uri="{FF2B5EF4-FFF2-40B4-BE49-F238E27FC236}">
                <a16:creationId xmlns:a16="http://schemas.microsoft.com/office/drawing/2014/main" id="{80E66C4A-4CBF-6BF6-E4F7-C80E9B9F5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87" y="1397887"/>
            <a:ext cx="301789" cy="32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nálisis de datos icono">
            <a:extLst>
              <a:ext uri="{FF2B5EF4-FFF2-40B4-BE49-F238E27FC236}">
                <a16:creationId xmlns:a16="http://schemas.microsoft.com/office/drawing/2014/main" id="{6C06ADA0-5F26-4631-A1D4-B5CD27F11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32" y="2129494"/>
            <a:ext cx="344764" cy="3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gistrarse icono">
            <a:extLst>
              <a:ext uri="{FF2B5EF4-FFF2-40B4-BE49-F238E27FC236}">
                <a16:creationId xmlns:a16="http://schemas.microsoft.com/office/drawing/2014/main" id="{9518E282-F5F0-6C45-F0CE-24F5A8E7F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32" y="2871834"/>
            <a:ext cx="411981" cy="41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ualitativo icono">
            <a:extLst>
              <a:ext uri="{FF2B5EF4-FFF2-40B4-BE49-F238E27FC236}">
                <a16:creationId xmlns:a16="http://schemas.microsoft.com/office/drawing/2014/main" id="{2522C892-62B3-8138-59E5-BF409CA20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90" y="3788513"/>
            <a:ext cx="411981" cy="41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iesgo icono">
            <a:extLst>
              <a:ext uri="{FF2B5EF4-FFF2-40B4-BE49-F238E27FC236}">
                <a16:creationId xmlns:a16="http://schemas.microsoft.com/office/drawing/2014/main" id="{B80D2AF1-49E6-EFFE-F319-AE216D9FC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413" y="4770287"/>
            <a:ext cx="357963" cy="3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moneda icono">
            <a:extLst>
              <a:ext uri="{FF2B5EF4-FFF2-40B4-BE49-F238E27FC236}">
                <a16:creationId xmlns:a16="http://schemas.microsoft.com/office/drawing/2014/main" id="{CBB534A3-B845-30C4-EC88-7BF4E3182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87" y="5585711"/>
            <a:ext cx="270692" cy="2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CuadroTexto 62">
            <a:extLst>
              <a:ext uri="{FF2B5EF4-FFF2-40B4-BE49-F238E27FC236}">
                <a16:creationId xmlns:a16="http://schemas.microsoft.com/office/drawing/2014/main" id="{E01B1A3F-9675-D8D1-F94D-1BF8F27DB587}"/>
              </a:ext>
            </a:extLst>
          </p:cNvPr>
          <p:cNvSpPr txBox="1"/>
          <p:nvPr/>
        </p:nvSpPr>
        <p:spPr>
          <a:xfrm>
            <a:off x="8948624" y="3116298"/>
            <a:ext cx="2329624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MX" sz="2400" b="1" dirty="0"/>
              <a:t>Política de Planeación Institucional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3159072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D9532-58E2-D20B-183E-78D59CE8E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ángulo: esquinas redondeadas 5">
            <a:extLst>
              <a:ext uri="{FF2B5EF4-FFF2-40B4-BE49-F238E27FC236}">
                <a16:creationId xmlns:a16="http://schemas.microsoft.com/office/drawing/2014/main" id="{27E3FF55-1531-B6FE-E19C-A39E7C6F738B}"/>
              </a:ext>
            </a:extLst>
          </p:cNvPr>
          <p:cNvSpPr/>
          <p:nvPr/>
        </p:nvSpPr>
        <p:spPr>
          <a:xfrm>
            <a:off x="-655106" y="221756"/>
            <a:ext cx="6651171" cy="478971"/>
          </a:xfrm>
          <a:prstGeom prst="roundRect">
            <a:avLst/>
          </a:prstGeom>
          <a:solidFill>
            <a:srgbClr val="2F6437"/>
          </a:solidFill>
          <a:ln>
            <a:solidFill>
              <a:srgbClr val="3D64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Implementación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194" name="Grupo 7193">
            <a:extLst>
              <a:ext uri="{FF2B5EF4-FFF2-40B4-BE49-F238E27FC236}">
                <a16:creationId xmlns:a16="http://schemas.microsoft.com/office/drawing/2014/main" id="{6755D5AD-4AC7-ACE3-478D-20494CC6675A}"/>
              </a:ext>
            </a:extLst>
          </p:cNvPr>
          <p:cNvGrpSpPr/>
          <p:nvPr/>
        </p:nvGrpSpPr>
        <p:grpSpPr>
          <a:xfrm>
            <a:off x="3345037" y="1755974"/>
            <a:ext cx="7758944" cy="3596070"/>
            <a:chOff x="1564938" y="1500939"/>
            <a:chExt cx="7758944" cy="3596070"/>
          </a:xfrm>
        </p:grpSpPr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E01B1A3F-9675-D8D1-F94D-1BF8F27DB587}"/>
                </a:ext>
              </a:extLst>
            </p:cNvPr>
            <p:cNvSpPr txBox="1"/>
            <p:nvPr/>
          </p:nvSpPr>
          <p:spPr>
            <a:xfrm>
              <a:off x="2589158" y="1528857"/>
              <a:ext cx="232962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s-MX" sz="1600" b="1" dirty="0"/>
                <a:t>Política de Gestión presupuestal</a:t>
              </a:r>
              <a:endParaRPr lang="es-CO" sz="1600" b="1" dirty="0"/>
            </a:p>
          </p:txBody>
        </p:sp>
        <p:grpSp>
          <p:nvGrpSpPr>
            <p:cNvPr id="7" name="Google Shape;456;p10">
              <a:extLst>
                <a:ext uri="{FF2B5EF4-FFF2-40B4-BE49-F238E27FC236}">
                  <a16:creationId xmlns:a16="http://schemas.microsoft.com/office/drawing/2014/main" id="{BA12DE6C-2B3C-EE04-84BF-AF037AE938DE}"/>
                </a:ext>
              </a:extLst>
            </p:cNvPr>
            <p:cNvGrpSpPr/>
            <p:nvPr/>
          </p:nvGrpSpPr>
          <p:grpSpPr>
            <a:xfrm>
              <a:off x="1564938" y="2450023"/>
              <a:ext cx="1945607" cy="1957954"/>
              <a:chOff x="710498" y="2003921"/>
              <a:chExt cx="1945607" cy="1957954"/>
            </a:xfrm>
          </p:grpSpPr>
          <p:grpSp>
            <p:nvGrpSpPr>
              <p:cNvPr id="12" name="Google Shape;457;p10">
                <a:extLst>
                  <a:ext uri="{FF2B5EF4-FFF2-40B4-BE49-F238E27FC236}">
                    <a16:creationId xmlns:a16="http://schemas.microsoft.com/office/drawing/2014/main" id="{FE58AFB4-5A64-BC9B-3C8A-CBA751E6A714}"/>
                  </a:ext>
                </a:extLst>
              </p:cNvPr>
              <p:cNvGrpSpPr/>
              <p:nvPr/>
            </p:nvGrpSpPr>
            <p:grpSpPr>
              <a:xfrm>
                <a:off x="710498" y="2003921"/>
                <a:ext cx="1945607" cy="1607064"/>
                <a:chOff x="1338088" y="1500713"/>
                <a:chExt cx="2023723" cy="1671588"/>
              </a:xfrm>
            </p:grpSpPr>
            <p:sp>
              <p:nvSpPr>
                <p:cNvPr id="14" name="Google Shape;458;p10">
                  <a:extLst>
                    <a:ext uri="{FF2B5EF4-FFF2-40B4-BE49-F238E27FC236}">
                      <a16:creationId xmlns:a16="http://schemas.microsoft.com/office/drawing/2014/main" id="{5567458E-13CF-29C0-E626-1646E3AD1224}"/>
                    </a:ext>
                  </a:extLst>
                </p:cNvPr>
                <p:cNvSpPr/>
                <p:nvPr/>
              </p:nvSpPr>
              <p:spPr>
                <a:xfrm>
                  <a:off x="1338088" y="2164966"/>
                  <a:ext cx="1856399" cy="1007335"/>
                </a:xfrm>
                <a:prstGeom prst="roundRect">
                  <a:avLst>
                    <a:gd name="adj" fmla="val 6755"/>
                  </a:avLst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spcFirstLastPara="1" wrap="square" lIns="182875" tIns="91425" rIns="18287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" sz="1200" dirty="0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Programa de Transparencia y ética pública</a:t>
                  </a:r>
                  <a:endParaRPr sz="1200" b="0" i="0" u="none" strike="noStrike" cap="none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5" name="Google Shape;459;p10">
                  <a:extLst>
                    <a:ext uri="{FF2B5EF4-FFF2-40B4-BE49-F238E27FC236}">
                      <a16:creationId xmlns:a16="http://schemas.microsoft.com/office/drawing/2014/main" id="{D2847444-99A7-5A41-6163-EDFC8EF1EB5D}"/>
                    </a:ext>
                  </a:extLst>
                </p:cNvPr>
                <p:cNvSpPr/>
                <p:nvPr/>
              </p:nvSpPr>
              <p:spPr>
                <a:xfrm>
                  <a:off x="1889650" y="1500713"/>
                  <a:ext cx="767075" cy="76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3" h="30695" extrusionOk="0">
                      <a:moveTo>
                        <a:pt x="15348" y="1"/>
                      </a:moveTo>
                      <a:cubicBezTo>
                        <a:pt x="6871" y="1"/>
                        <a:pt x="1" y="6871"/>
                        <a:pt x="1" y="15348"/>
                      </a:cubicBezTo>
                      <a:cubicBezTo>
                        <a:pt x="1" y="23825"/>
                        <a:pt x="6871" y="30695"/>
                        <a:pt x="15348" y="30695"/>
                      </a:cubicBezTo>
                      <a:cubicBezTo>
                        <a:pt x="23813" y="30695"/>
                        <a:pt x="30683" y="23825"/>
                        <a:pt x="30683" y="15348"/>
                      </a:cubicBezTo>
                      <a:cubicBezTo>
                        <a:pt x="30683" y="6871"/>
                        <a:pt x="23813" y="1"/>
                        <a:pt x="153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460;p10">
                  <a:extLst>
                    <a:ext uri="{FF2B5EF4-FFF2-40B4-BE49-F238E27FC236}">
                      <a16:creationId xmlns:a16="http://schemas.microsoft.com/office/drawing/2014/main" id="{324445B0-941F-643F-707B-870F722CB453}"/>
                    </a:ext>
                  </a:extLst>
                </p:cNvPr>
                <p:cNvGrpSpPr/>
                <p:nvPr/>
              </p:nvGrpSpPr>
              <p:grpSpPr>
                <a:xfrm>
                  <a:off x="2043550" y="1654913"/>
                  <a:ext cx="459000" cy="459000"/>
                  <a:chOff x="2043550" y="1654913"/>
                  <a:chExt cx="459000" cy="459000"/>
                </a:xfrm>
              </p:grpSpPr>
              <p:sp>
                <p:nvSpPr>
                  <p:cNvPr id="21" name="Google Shape;461;p10">
                    <a:extLst>
                      <a:ext uri="{FF2B5EF4-FFF2-40B4-BE49-F238E27FC236}">
                        <a16:creationId xmlns:a16="http://schemas.microsoft.com/office/drawing/2014/main" id="{8DA30523-BD5D-14D5-5161-27AE27B64DAB}"/>
                      </a:ext>
                    </a:extLst>
                  </p:cNvPr>
                  <p:cNvSpPr/>
                  <p:nvPr/>
                </p:nvSpPr>
                <p:spPr>
                  <a:xfrm>
                    <a:off x="2043550" y="1654913"/>
                    <a:ext cx="459000" cy="459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60" h="18360" extrusionOk="0">
                        <a:moveTo>
                          <a:pt x="9180" y="2096"/>
                        </a:moveTo>
                        <a:cubicBezTo>
                          <a:pt x="13097" y="2096"/>
                          <a:pt x="16276" y="5263"/>
                          <a:pt x="16276" y="9180"/>
                        </a:cubicBezTo>
                        <a:cubicBezTo>
                          <a:pt x="16276" y="13097"/>
                          <a:pt x="13097" y="16264"/>
                          <a:pt x="9180" y="16264"/>
                        </a:cubicBezTo>
                        <a:cubicBezTo>
                          <a:pt x="5275" y="16264"/>
                          <a:pt x="2096" y="13097"/>
                          <a:pt x="2096" y="9180"/>
                        </a:cubicBezTo>
                        <a:cubicBezTo>
                          <a:pt x="2096" y="5263"/>
                          <a:pt x="5275" y="2096"/>
                          <a:pt x="9180" y="2096"/>
                        </a:cubicBezTo>
                        <a:close/>
                        <a:moveTo>
                          <a:pt x="9180" y="0"/>
                        </a:moveTo>
                        <a:cubicBezTo>
                          <a:pt x="4120" y="0"/>
                          <a:pt x="0" y="4108"/>
                          <a:pt x="0" y="9180"/>
                        </a:cubicBezTo>
                        <a:cubicBezTo>
                          <a:pt x="0" y="14252"/>
                          <a:pt x="4120" y="18360"/>
                          <a:pt x="9180" y="18360"/>
                        </a:cubicBezTo>
                        <a:cubicBezTo>
                          <a:pt x="14252" y="18360"/>
                          <a:pt x="18360" y="14252"/>
                          <a:pt x="18360" y="9180"/>
                        </a:cubicBezTo>
                        <a:cubicBezTo>
                          <a:pt x="18360" y="4108"/>
                          <a:pt x="14252" y="0"/>
                          <a:pt x="91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" name="Google Shape;462;p10">
                    <a:extLst>
                      <a:ext uri="{FF2B5EF4-FFF2-40B4-BE49-F238E27FC236}">
                        <a16:creationId xmlns:a16="http://schemas.microsoft.com/office/drawing/2014/main" id="{1C3FD339-E5E2-CD80-8B74-2AD8A73FE8D0}"/>
                      </a:ext>
                    </a:extLst>
                  </p:cNvPr>
                  <p:cNvSpPr/>
                  <p:nvPr/>
                </p:nvSpPr>
                <p:spPr>
                  <a:xfrm>
                    <a:off x="2256950" y="1741813"/>
                    <a:ext cx="117300" cy="158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2" h="6359" extrusionOk="0">
                        <a:moveTo>
                          <a:pt x="644" y="1"/>
                        </a:moveTo>
                        <a:cubicBezTo>
                          <a:pt x="489" y="1"/>
                          <a:pt x="358" y="132"/>
                          <a:pt x="358" y="287"/>
                        </a:cubicBezTo>
                        <a:lnTo>
                          <a:pt x="358" y="5049"/>
                        </a:lnTo>
                        <a:cubicBezTo>
                          <a:pt x="60" y="5180"/>
                          <a:pt x="1" y="5394"/>
                          <a:pt x="1" y="5656"/>
                        </a:cubicBezTo>
                        <a:cubicBezTo>
                          <a:pt x="1" y="6049"/>
                          <a:pt x="311" y="6359"/>
                          <a:pt x="703" y="6359"/>
                        </a:cubicBezTo>
                        <a:cubicBezTo>
                          <a:pt x="906" y="6359"/>
                          <a:pt x="1096" y="6264"/>
                          <a:pt x="1215" y="6121"/>
                        </a:cubicBezTo>
                        <a:lnTo>
                          <a:pt x="4275" y="6121"/>
                        </a:lnTo>
                        <a:cubicBezTo>
                          <a:pt x="4502" y="6121"/>
                          <a:pt x="4692" y="5906"/>
                          <a:pt x="4692" y="5668"/>
                        </a:cubicBezTo>
                        <a:cubicBezTo>
                          <a:pt x="4692" y="5442"/>
                          <a:pt x="4502" y="5228"/>
                          <a:pt x="4275" y="5228"/>
                        </a:cubicBezTo>
                        <a:lnTo>
                          <a:pt x="1299" y="5228"/>
                        </a:lnTo>
                        <a:cubicBezTo>
                          <a:pt x="1203" y="5073"/>
                          <a:pt x="1096" y="5025"/>
                          <a:pt x="953" y="4978"/>
                        </a:cubicBezTo>
                        <a:lnTo>
                          <a:pt x="953" y="287"/>
                        </a:lnTo>
                        <a:cubicBezTo>
                          <a:pt x="953" y="132"/>
                          <a:pt x="811" y="1"/>
                          <a:pt x="64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7" name="Google Shape;463;p10">
                  <a:extLst>
                    <a:ext uri="{FF2B5EF4-FFF2-40B4-BE49-F238E27FC236}">
                      <a16:creationId xmlns:a16="http://schemas.microsoft.com/office/drawing/2014/main" id="{45A82481-D006-CC01-1181-E04C7E8CF243}"/>
                    </a:ext>
                  </a:extLst>
                </p:cNvPr>
                <p:cNvSpPr/>
                <p:nvPr/>
              </p:nvSpPr>
              <p:spPr>
                <a:xfrm rot="5400000">
                  <a:off x="2873013" y="2576623"/>
                  <a:ext cx="872683" cy="10491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" name="Google Shape;464;p10">
                <a:extLst>
                  <a:ext uri="{FF2B5EF4-FFF2-40B4-BE49-F238E27FC236}">
                    <a16:creationId xmlns:a16="http://schemas.microsoft.com/office/drawing/2014/main" id="{5B81B8B6-2105-2E24-2F75-9017286910ED}"/>
                  </a:ext>
                </a:extLst>
              </p:cNvPr>
              <p:cNvSpPr txBox="1"/>
              <p:nvPr/>
            </p:nvSpPr>
            <p:spPr>
              <a:xfrm>
                <a:off x="811361" y="3532275"/>
                <a:ext cx="15918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endParaRPr sz="1700" b="0" i="0" u="none" strike="noStrike" cap="none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36" name="Google Shape;456;p10">
              <a:extLst>
                <a:ext uri="{FF2B5EF4-FFF2-40B4-BE49-F238E27FC236}">
                  <a16:creationId xmlns:a16="http://schemas.microsoft.com/office/drawing/2014/main" id="{D32C602A-15F1-E84E-7159-6DB52536A534}"/>
                </a:ext>
              </a:extLst>
            </p:cNvPr>
            <p:cNvGrpSpPr/>
            <p:nvPr/>
          </p:nvGrpSpPr>
          <p:grpSpPr>
            <a:xfrm>
              <a:off x="3657016" y="2450023"/>
              <a:ext cx="1899642" cy="2646986"/>
              <a:chOff x="689336" y="2003921"/>
              <a:chExt cx="1899642" cy="2646986"/>
            </a:xfrm>
          </p:grpSpPr>
          <p:grpSp>
            <p:nvGrpSpPr>
              <p:cNvPr id="44" name="Google Shape;457;p10">
                <a:extLst>
                  <a:ext uri="{FF2B5EF4-FFF2-40B4-BE49-F238E27FC236}">
                    <a16:creationId xmlns:a16="http://schemas.microsoft.com/office/drawing/2014/main" id="{D80FEC01-00A8-BAB3-EC27-9325D8783DE4}"/>
                  </a:ext>
                </a:extLst>
              </p:cNvPr>
              <p:cNvGrpSpPr/>
              <p:nvPr/>
            </p:nvGrpSpPr>
            <p:grpSpPr>
              <a:xfrm>
                <a:off x="689336" y="2003921"/>
                <a:ext cx="1899642" cy="1640603"/>
                <a:chOff x="1316076" y="1500713"/>
                <a:chExt cx="1975912" cy="1706473"/>
              </a:xfrm>
            </p:grpSpPr>
            <p:sp>
              <p:nvSpPr>
                <p:cNvPr id="55" name="Google Shape;458;p10">
                  <a:extLst>
                    <a:ext uri="{FF2B5EF4-FFF2-40B4-BE49-F238E27FC236}">
                      <a16:creationId xmlns:a16="http://schemas.microsoft.com/office/drawing/2014/main" id="{9884F0BD-E353-2B26-C502-F173CDE670AE}"/>
                    </a:ext>
                  </a:extLst>
                </p:cNvPr>
                <p:cNvSpPr/>
                <p:nvPr/>
              </p:nvSpPr>
              <p:spPr>
                <a:xfrm>
                  <a:off x="1316076" y="2130083"/>
                  <a:ext cx="1782635" cy="1077103"/>
                </a:xfrm>
                <a:prstGeom prst="roundRect">
                  <a:avLst>
                    <a:gd name="adj" fmla="val 6755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182875" tIns="91425" rIns="18287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" sz="1200" b="0" i="0" u="none" strike="noStrike" cap="none" dirty="0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Programar el presupuesto y ejecución del gasto</a:t>
                  </a:r>
                  <a:endParaRPr sz="1200" b="0" i="0" u="none" strike="noStrike" cap="none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7168" name="Google Shape;459;p10">
                  <a:extLst>
                    <a:ext uri="{FF2B5EF4-FFF2-40B4-BE49-F238E27FC236}">
                      <a16:creationId xmlns:a16="http://schemas.microsoft.com/office/drawing/2014/main" id="{57DF5B25-C8B0-5CC4-96A5-5C6A8EDCD4AE}"/>
                    </a:ext>
                  </a:extLst>
                </p:cNvPr>
                <p:cNvSpPr/>
                <p:nvPr/>
              </p:nvSpPr>
              <p:spPr>
                <a:xfrm>
                  <a:off x="1889650" y="1500713"/>
                  <a:ext cx="767075" cy="76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3" h="30695" extrusionOk="0">
                      <a:moveTo>
                        <a:pt x="15348" y="1"/>
                      </a:moveTo>
                      <a:cubicBezTo>
                        <a:pt x="6871" y="1"/>
                        <a:pt x="1" y="6871"/>
                        <a:pt x="1" y="15348"/>
                      </a:cubicBezTo>
                      <a:cubicBezTo>
                        <a:pt x="1" y="23825"/>
                        <a:pt x="6871" y="30695"/>
                        <a:pt x="15348" y="30695"/>
                      </a:cubicBezTo>
                      <a:cubicBezTo>
                        <a:pt x="23813" y="30695"/>
                        <a:pt x="30683" y="23825"/>
                        <a:pt x="30683" y="15348"/>
                      </a:cubicBezTo>
                      <a:cubicBezTo>
                        <a:pt x="30683" y="6871"/>
                        <a:pt x="23813" y="1"/>
                        <a:pt x="153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71" name="Google Shape;463;p10">
                  <a:extLst>
                    <a:ext uri="{FF2B5EF4-FFF2-40B4-BE49-F238E27FC236}">
                      <a16:creationId xmlns:a16="http://schemas.microsoft.com/office/drawing/2014/main" id="{464ED661-DBEA-A562-2DAA-5DB7890EA36D}"/>
                    </a:ext>
                  </a:extLst>
                </p:cNvPr>
                <p:cNvSpPr/>
                <p:nvPr/>
              </p:nvSpPr>
              <p:spPr>
                <a:xfrm rot="5400000">
                  <a:off x="2795000" y="2647256"/>
                  <a:ext cx="926493" cy="6748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" name="Google Shape;464;p10">
                <a:extLst>
                  <a:ext uri="{FF2B5EF4-FFF2-40B4-BE49-F238E27FC236}">
                    <a16:creationId xmlns:a16="http://schemas.microsoft.com/office/drawing/2014/main" id="{82733002-1F6C-6230-02E5-373D7D271D47}"/>
                  </a:ext>
                </a:extLst>
              </p:cNvPr>
              <p:cNvSpPr txBox="1"/>
              <p:nvPr/>
            </p:nvSpPr>
            <p:spPr>
              <a:xfrm>
                <a:off x="797993" y="4221307"/>
                <a:ext cx="15918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r>
                  <a:rPr lang="en" sz="1200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Programa Anual de mensualizado de caja </a:t>
                </a:r>
                <a:r>
                  <a:rPr lang="en" sz="1200" b="1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PAC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endParaRPr lang="en" sz="1200" b="1" i="0" u="none" strike="noStrike" cap="none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r>
                  <a:rPr lang="en" sz="1200" i="0" u="none" strike="noStrike" cap="none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Plan An</a:t>
                </a:r>
                <a:r>
                  <a:rPr lang="es-CO" sz="1200" i="0" u="none" strike="noStrike" cap="none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</a:t>
                </a:r>
                <a:r>
                  <a:rPr lang="en" sz="1200" i="0" u="none" strike="noStrike" cap="none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ual de Adquisiones </a:t>
                </a:r>
                <a:r>
                  <a:rPr lang="en" sz="1200" b="1" i="0" u="none" strike="noStrike" cap="none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PAA</a:t>
                </a:r>
                <a:endParaRPr sz="1200" b="1" i="0" u="none" strike="noStrike" cap="none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7175" name="Google Shape;476;p10">
              <a:extLst>
                <a:ext uri="{FF2B5EF4-FFF2-40B4-BE49-F238E27FC236}">
                  <a16:creationId xmlns:a16="http://schemas.microsoft.com/office/drawing/2014/main" id="{09C040EB-4A91-5CA5-3A17-1E375CF5BF2F}"/>
                </a:ext>
              </a:extLst>
            </p:cNvPr>
            <p:cNvGrpSpPr/>
            <p:nvPr/>
          </p:nvGrpSpPr>
          <p:grpSpPr>
            <a:xfrm>
              <a:off x="5491780" y="2427915"/>
              <a:ext cx="2625607" cy="2631896"/>
              <a:chOff x="4374938" y="2003921"/>
              <a:chExt cx="2625607" cy="2631896"/>
            </a:xfrm>
          </p:grpSpPr>
          <p:grpSp>
            <p:nvGrpSpPr>
              <p:cNvPr id="7177" name="Google Shape;477;p10">
                <a:extLst>
                  <a:ext uri="{FF2B5EF4-FFF2-40B4-BE49-F238E27FC236}">
                    <a16:creationId xmlns:a16="http://schemas.microsoft.com/office/drawing/2014/main" id="{3DD92A4D-D7F2-0CAE-DA12-D6FA8C7CD7C1}"/>
                  </a:ext>
                </a:extLst>
              </p:cNvPr>
              <p:cNvGrpSpPr/>
              <p:nvPr/>
            </p:nvGrpSpPr>
            <p:grpSpPr>
              <a:xfrm>
                <a:off x="4513636" y="2003921"/>
                <a:ext cx="2057620" cy="1602198"/>
                <a:chOff x="5311612" y="1500713"/>
                <a:chExt cx="2140233" cy="1666526"/>
              </a:xfrm>
            </p:grpSpPr>
            <p:sp>
              <p:nvSpPr>
                <p:cNvPr id="7181" name="Google Shape;478;p10">
                  <a:extLst>
                    <a:ext uri="{FF2B5EF4-FFF2-40B4-BE49-F238E27FC236}">
                      <a16:creationId xmlns:a16="http://schemas.microsoft.com/office/drawing/2014/main" id="{3EF3CD76-9A76-8178-BA27-3F3B801FF340}"/>
                    </a:ext>
                  </a:extLst>
                </p:cNvPr>
                <p:cNvSpPr/>
                <p:nvPr/>
              </p:nvSpPr>
              <p:spPr>
                <a:xfrm>
                  <a:off x="5311612" y="2136909"/>
                  <a:ext cx="1953900" cy="1030330"/>
                </a:xfrm>
                <a:prstGeom prst="roundRect">
                  <a:avLst>
                    <a:gd name="adj" fmla="val 6755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82875" tIns="91425" rIns="18287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" sz="1200" b="0" i="0" u="none" strike="noStrike" cap="none" dirty="0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Gestionar adecuadamente las compras y contratación púbica</a:t>
                  </a:r>
                  <a:endParaRPr sz="1200" b="0" i="0" u="none" strike="noStrike" cap="none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7183" name="Google Shape;479;p10">
                  <a:extLst>
                    <a:ext uri="{FF2B5EF4-FFF2-40B4-BE49-F238E27FC236}">
                      <a16:creationId xmlns:a16="http://schemas.microsoft.com/office/drawing/2014/main" id="{F4AC1E57-38F3-B65B-DA75-1FCB092EF769}"/>
                    </a:ext>
                  </a:extLst>
                </p:cNvPr>
                <p:cNvSpPr/>
                <p:nvPr/>
              </p:nvSpPr>
              <p:spPr>
                <a:xfrm>
                  <a:off x="5960675" y="1500713"/>
                  <a:ext cx="767075" cy="76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3" h="30695" extrusionOk="0">
                      <a:moveTo>
                        <a:pt x="15348" y="1"/>
                      </a:moveTo>
                      <a:cubicBezTo>
                        <a:pt x="6871" y="1"/>
                        <a:pt x="1" y="6871"/>
                        <a:pt x="1" y="15348"/>
                      </a:cubicBezTo>
                      <a:cubicBezTo>
                        <a:pt x="1" y="23825"/>
                        <a:pt x="6871" y="30695"/>
                        <a:pt x="15348" y="30695"/>
                      </a:cubicBezTo>
                      <a:cubicBezTo>
                        <a:pt x="23813" y="30695"/>
                        <a:pt x="30683" y="23825"/>
                        <a:pt x="30683" y="15348"/>
                      </a:cubicBezTo>
                      <a:cubicBezTo>
                        <a:pt x="30683" y="6871"/>
                        <a:pt x="23813" y="1"/>
                        <a:pt x="153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84" name="Google Shape;480;p10">
                  <a:extLst>
                    <a:ext uri="{FF2B5EF4-FFF2-40B4-BE49-F238E27FC236}">
                      <a16:creationId xmlns:a16="http://schemas.microsoft.com/office/drawing/2014/main" id="{ED3686E8-C93A-95AC-AF54-88D7CCC2EA4A}"/>
                    </a:ext>
                  </a:extLst>
                </p:cNvPr>
                <p:cNvSpPr/>
                <p:nvPr/>
              </p:nvSpPr>
              <p:spPr>
                <a:xfrm rot="5400000">
                  <a:off x="6928350" y="2603323"/>
                  <a:ext cx="949488" cy="9750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179" name="Google Shape;486;p10">
                <a:extLst>
                  <a:ext uri="{FF2B5EF4-FFF2-40B4-BE49-F238E27FC236}">
                    <a16:creationId xmlns:a16="http://schemas.microsoft.com/office/drawing/2014/main" id="{D4E6CB34-D095-A358-8E60-7C73306B0451}"/>
                  </a:ext>
                </a:extLst>
              </p:cNvPr>
              <p:cNvSpPr txBox="1"/>
              <p:nvPr/>
            </p:nvSpPr>
            <p:spPr>
              <a:xfrm>
                <a:off x="4374938" y="4206217"/>
                <a:ext cx="2625607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r>
                  <a:rPr lang="en" sz="1100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Promover la participación y competencia efectiva los procesos de contratación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endParaRPr lang="en" sz="1100" b="0" i="0" u="none" strike="noStrike" cap="none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endParaRPr lang="en" sz="11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r>
                  <a:rPr lang="en" sz="1100" b="0" i="0" u="none" strike="noStrike" cap="none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Emplear la plataforma </a:t>
                </a:r>
                <a:r>
                  <a:rPr lang="en" sz="1100" b="1" i="0" u="none" strike="noStrike" cap="none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SECOP</a:t>
                </a:r>
                <a:endParaRPr sz="1100" b="1" i="0" u="none" strike="noStrike" cap="none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7190" name="CuadroTexto 7189">
              <a:extLst>
                <a:ext uri="{FF2B5EF4-FFF2-40B4-BE49-F238E27FC236}">
                  <a16:creationId xmlns:a16="http://schemas.microsoft.com/office/drawing/2014/main" id="{F9455AEF-3592-4594-2DF6-AE61A2D81489}"/>
                </a:ext>
              </a:extLst>
            </p:cNvPr>
            <p:cNvSpPr txBox="1"/>
            <p:nvPr/>
          </p:nvSpPr>
          <p:spPr>
            <a:xfrm>
              <a:off x="5826478" y="1500939"/>
              <a:ext cx="232962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s-MX" sz="1600" b="1" dirty="0"/>
                <a:t>Política de Compras y contratación Pública</a:t>
              </a:r>
              <a:endParaRPr lang="es-CO" sz="1600" b="1" dirty="0"/>
            </a:p>
          </p:txBody>
        </p:sp>
        <p:cxnSp>
          <p:nvCxnSpPr>
            <p:cNvPr id="7192" name="Conector recto de flecha 7191">
              <a:extLst>
                <a:ext uri="{FF2B5EF4-FFF2-40B4-BE49-F238E27FC236}">
                  <a16:creationId xmlns:a16="http://schemas.microsoft.com/office/drawing/2014/main" id="{E516891C-3B5D-617C-AD08-E85642FE55A2}"/>
                </a:ext>
              </a:extLst>
            </p:cNvPr>
            <p:cNvCxnSpPr/>
            <p:nvPr/>
          </p:nvCxnSpPr>
          <p:spPr>
            <a:xfrm>
              <a:off x="1564938" y="2263515"/>
              <a:ext cx="7758944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93" name="Google Shape;1051;p22">
            <a:extLst>
              <a:ext uri="{FF2B5EF4-FFF2-40B4-BE49-F238E27FC236}">
                <a16:creationId xmlns:a16="http://schemas.microsoft.com/office/drawing/2014/main" id="{1B253C64-D507-4C81-D76A-3FF065238661}"/>
              </a:ext>
            </a:extLst>
          </p:cNvPr>
          <p:cNvSpPr/>
          <p:nvPr/>
        </p:nvSpPr>
        <p:spPr>
          <a:xfrm>
            <a:off x="413866" y="2175698"/>
            <a:ext cx="2744400" cy="2506603"/>
          </a:xfrm>
          <a:custGeom>
            <a:avLst/>
            <a:gdLst/>
            <a:ahLst/>
            <a:cxnLst/>
            <a:rect l="l" t="t" r="r" b="b"/>
            <a:pathLst>
              <a:path w="53234" h="53234" extrusionOk="0">
                <a:moveTo>
                  <a:pt x="26611" y="1"/>
                </a:moveTo>
                <a:cubicBezTo>
                  <a:pt x="11919" y="1"/>
                  <a:pt x="1" y="11919"/>
                  <a:pt x="1" y="26623"/>
                </a:cubicBezTo>
                <a:cubicBezTo>
                  <a:pt x="1" y="40756"/>
                  <a:pt x="11002" y="52317"/>
                  <a:pt x="24920" y="53186"/>
                </a:cubicBezTo>
                <a:cubicBezTo>
                  <a:pt x="25480" y="53222"/>
                  <a:pt x="26051" y="53234"/>
                  <a:pt x="26611" y="53234"/>
                </a:cubicBezTo>
                <a:cubicBezTo>
                  <a:pt x="41315" y="53234"/>
                  <a:pt x="53233" y="41315"/>
                  <a:pt x="53233" y="26623"/>
                </a:cubicBezTo>
                <a:cubicBezTo>
                  <a:pt x="53233" y="17098"/>
                  <a:pt x="48245" y="8740"/>
                  <a:pt x="40732" y="4037"/>
                </a:cubicBezTo>
                <a:cubicBezTo>
                  <a:pt x="36636" y="1477"/>
                  <a:pt x="31802" y="1"/>
                  <a:pt x="26611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i="0" u="none" strike="noStrike" cap="none" dirty="0">
                <a:solidFill>
                  <a:srgbClr val="434343"/>
                </a:solidFill>
                <a:latin typeface="Fira Sans Black" panose="020B0A030500000200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DIMENSIÓN II: DIRECCIONAMIENTO ESTRATEGICO Y PLANEACIÓN</a:t>
            </a:r>
            <a:endParaRPr sz="2000" b="1" i="0" u="none" strike="noStrike" cap="none" dirty="0">
              <a:solidFill>
                <a:srgbClr val="434343"/>
              </a:solidFill>
              <a:latin typeface="Fira Sans Black" panose="020B0A030500000200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195" name="Google Shape;464;p10">
            <a:extLst>
              <a:ext uri="{FF2B5EF4-FFF2-40B4-BE49-F238E27FC236}">
                <a16:creationId xmlns:a16="http://schemas.microsoft.com/office/drawing/2014/main" id="{7D0508FE-BBB5-2E79-D960-BBDAE50B12DD}"/>
              </a:ext>
            </a:extLst>
          </p:cNvPr>
          <p:cNvSpPr txBox="1"/>
          <p:nvPr/>
        </p:nvSpPr>
        <p:spPr>
          <a:xfrm>
            <a:off x="2833141" y="4987063"/>
            <a:ext cx="2303962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Participación ciudadana</a:t>
            </a:r>
            <a:endParaRPr lang="en" sz="1200" b="1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1714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endParaRPr lang="en" sz="1200" b="1" i="0" u="none" strike="noStrike" cap="none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1714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s-MX" sz="1200" i="0" u="none" strike="noStrike" cap="none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Racionalización de trámites</a:t>
            </a:r>
          </a:p>
          <a:p>
            <a:pPr marL="1714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endParaRPr lang="es-MX" sz="1200" b="1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1714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s-MX" sz="1200" b="1" i="0" u="none" strike="noStrike" cap="none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Riesgos</a:t>
            </a:r>
          </a:p>
          <a:p>
            <a:pPr marL="1714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endParaRPr lang="es-MX" sz="1200" b="1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1714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s-MX" sz="1200" b="1" i="0" u="none" strike="noStrike" cap="none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Estrategia de servicio</a:t>
            </a:r>
            <a:endParaRPr sz="1200" b="1" i="0" u="none" strike="noStrike" cap="none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A32BEA1-A124-BE52-A86C-9E5BCDD2D5CA}"/>
              </a:ext>
            </a:extLst>
          </p:cNvPr>
          <p:cNvSpPr/>
          <p:nvPr/>
        </p:nvSpPr>
        <p:spPr>
          <a:xfrm>
            <a:off x="4023268" y="2853306"/>
            <a:ext cx="441283" cy="4558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transparencia icono">
            <a:extLst>
              <a:ext uri="{FF2B5EF4-FFF2-40B4-BE49-F238E27FC236}">
                <a16:creationId xmlns:a16="http://schemas.microsoft.com/office/drawing/2014/main" id="{B5278776-AA02-2BCC-F2F6-7E39DDE63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05" y="2864167"/>
            <a:ext cx="414808" cy="4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0B7C393-8ECE-19BF-DC96-D8B86E49443C}"/>
              </a:ext>
            </a:extLst>
          </p:cNvPr>
          <p:cNvSpPr/>
          <p:nvPr/>
        </p:nvSpPr>
        <p:spPr>
          <a:xfrm>
            <a:off x="1275619" y="4100907"/>
            <a:ext cx="7275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8" name="Picture 4" descr="libro mayor icono">
            <a:extLst>
              <a:ext uri="{FF2B5EF4-FFF2-40B4-BE49-F238E27FC236}">
                <a16:creationId xmlns:a16="http://schemas.microsoft.com/office/drawing/2014/main" id="{B9D5DAF2-456B-F120-C461-5EE6F70B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77" y="2880223"/>
            <a:ext cx="402010" cy="40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mbramiento icono">
            <a:extLst>
              <a:ext uri="{FF2B5EF4-FFF2-40B4-BE49-F238E27FC236}">
                <a16:creationId xmlns:a16="http://schemas.microsoft.com/office/drawing/2014/main" id="{56073A31-6C4C-0905-6F3C-562EFD438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61" y="2789779"/>
            <a:ext cx="434715" cy="43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401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d3ddaca01a_0_20"/>
          <p:cNvSpPr txBox="1"/>
          <p:nvPr/>
        </p:nvSpPr>
        <p:spPr>
          <a:xfrm>
            <a:off x="946950" y="167711"/>
            <a:ext cx="102981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</a:pPr>
            <a:r>
              <a:rPr lang="es-MX" sz="4400" b="1" i="0" u="none" strike="noStrike" cap="none" dirty="0">
                <a:solidFill>
                  <a:srgbClr val="32694D"/>
                </a:solidFill>
                <a:latin typeface="Helvetica Neue" panose="020B0604020202020204" charset="0"/>
                <a:ea typeface="Verdana"/>
                <a:sym typeface="Verdana"/>
              </a:rPr>
              <a:t>O</a:t>
            </a:r>
            <a:r>
              <a:rPr lang="es-CO" sz="4400" b="1" i="0" u="none" strike="noStrike" cap="none" dirty="0" err="1">
                <a:solidFill>
                  <a:srgbClr val="32694D"/>
                </a:solidFill>
                <a:latin typeface="Helvetica Neue" panose="020B0604020202020204" charset="0"/>
                <a:ea typeface="Verdana"/>
                <a:sym typeface="Verdana"/>
              </a:rPr>
              <a:t>bjetivo</a:t>
            </a:r>
            <a:r>
              <a:rPr lang="es-CO" sz="4400" b="1" i="0" u="none" strike="noStrike" cap="none" dirty="0">
                <a:solidFill>
                  <a:srgbClr val="32694D"/>
                </a:solidFill>
                <a:latin typeface="Helvetica Neue" panose="020B0604020202020204" charset="0"/>
                <a:ea typeface="Verdana"/>
                <a:sym typeface="Verdana"/>
              </a:rPr>
              <a:t> Estratégi</a:t>
            </a:r>
            <a:r>
              <a:rPr lang="es-CO" sz="4400" b="1" dirty="0">
                <a:solidFill>
                  <a:srgbClr val="32694D"/>
                </a:solidFill>
                <a:latin typeface="Helvetica Neue" panose="020B0604020202020204" charset="0"/>
                <a:ea typeface="Verdana"/>
                <a:sym typeface="Verdana"/>
              </a:rPr>
              <a:t>co 9 </a:t>
            </a:r>
            <a:endParaRPr sz="2800" b="0" i="0" u="none" strike="noStrike" cap="none" dirty="0">
              <a:solidFill>
                <a:srgbClr val="000000"/>
              </a:solidFill>
              <a:latin typeface="Helvetica Neue" panose="020B0604020202020204" charset="0"/>
              <a:sym typeface="Arial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54D29C3-6309-4B70-D170-78E062088EC7}"/>
              </a:ext>
            </a:extLst>
          </p:cNvPr>
          <p:cNvSpPr/>
          <p:nvPr/>
        </p:nvSpPr>
        <p:spPr>
          <a:xfrm>
            <a:off x="0" y="1019331"/>
            <a:ext cx="12192000" cy="1963712"/>
          </a:xfrm>
          <a:prstGeom prst="rect">
            <a:avLst/>
          </a:prstGeom>
          <a:blipFill dpi="0" rotWithShape="1">
            <a:blip r:embed="rId3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02119C-2093-99F4-2A28-F8F0694F61D5}"/>
              </a:ext>
            </a:extLst>
          </p:cNvPr>
          <p:cNvSpPr txBox="1"/>
          <p:nvPr/>
        </p:nvSpPr>
        <p:spPr>
          <a:xfrm>
            <a:off x="946949" y="1778966"/>
            <a:ext cx="10115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1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 dirty="0">
                <a:solidFill>
                  <a:srgbClr val="2F6436"/>
                </a:solidFill>
                <a:latin typeface="Helvetica Neue" panose="020B0604020202020204" charset="0"/>
                <a:ea typeface="Nunito Sans"/>
                <a:cs typeface="Nunito Sans"/>
                <a:sym typeface="Nunito Sans"/>
              </a:rPr>
              <a:t>Fortalecer la institucionalidad del Ministerio mediante la implementación, sostenimiento, mejora de requisitos y buenas prácticas en materia de gestión, desempeño y transparencia para generar la confianza y legitimidad en la ciudadanía</a:t>
            </a:r>
          </a:p>
        </p:txBody>
      </p:sp>
      <p:sp>
        <p:nvSpPr>
          <p:cNvPr id="6" name="Google Shape;106;p25">
            <a:extLst>
              <a:ext uri="{FF2B5EF4-FFF2-40B4-BE49-F238E27FC236}">
                <a16:creationId xmlns:a16="http://schemas.microsoft.com/office/drawing/2014/main" id="{83CE5527-7FF3-E817-8FC0-BD26F77C5249}"/>
              </a:ext>
            </a:extLst>
          </p:cNvPr>
          <p:cNvSpPr txBox="1"/>
          <p:nvPr/>
        </p:nvSpPr>
        <p:spPr>
          <a:xfrm>
            <a:off x="0" y="3203132"/>
            <a:ext cx="5066675" cy="646331"/>
          </a:xfrm>
          <a:prstGeom prst="rect">
            <a:avLst/>
          </a:prstGeom>
          <a:solidFill>
            <a:srgbClr val="2F6436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Ocupar uno de los tres primeros puestos en el Índice de Desempeño Institucional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18;p25">
            <a:extLst>
              <a:ext uri="{FF2B5EF4-FFF2-40B4-BE49-F238E27FC236}">
                <a16:creationId xmlns:a16="http://schemas.microsoft.com/office/drawing/2014/main" id="{F333C9FA-2B8F-377E-A7FB-1C99645C6DCF}"/>
              </a:ext>
            </a:extLst>
          </p:cNvPr>
          <p:cNvSpPr txBox="1"/>
          <p:nvPr/>
        </p:nvSpPr>
        <p:spPr>
          <a:xfrm>
            <a:off x="326592" y="4262718"/>
            <a:ext cx="1068743" cy="307777"/>
          </a:xfrm>
          <a:prstGeom prst="rect">
            <a:avLst/>
          </a:prstGeom>
          <a:solidFill>
            <a:srgbClr val="2F643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9;p25">
            <a:extLst>
              <a:ext uri="{FF2B5EF4-FFF2-40B4-BE49-F238E27FC236}">
                <a16:creationId xmlns:a16="http://schemas.microsoft.com/office/drawing/2014/main" id="{DDE1414F-746D-1C11-7D89-DCA35EE2B5AF}"/>
              </a:ext>
            </a:extLst>
          </p:cNvPr>
          <p:cNvSpPr txBox="1"/>
          <p:nvPr/>
        </p:nvSpPr>
        <p:spPr>
          <a:xfrm>
            <a:off x="326591" y="4694005"/>
            <a:ext cx="1068743" cy="307777"/>
          </a:xfrm>
          <a:prstGeom prst="rect">
            <a:avLst/>
          </a:prstGeom>
          <a:solidFill>
            <a:srgbClr val="2F643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20;p25">
            <a:extLst>
              <a:ext uri="{FF2B5EF4-FFF2-40B4-BE49-F238E27FC236}">
                <a16:creationId xmlns:a16="http://schemas.microsoft.com/office/drawing/2014/main" id="{138E569C-55D6-1FA6-9F9E-C50B5BB2C606}"/>
              </a:ext>
            </a:extLst>
          </p:cNvPr>
          <p:cNvSpPr txBox="1"/>
          <p:nvPr/>
        </p:nvSpPr>
        <p:spPr>
          <a:xfrm>
            <a:off x="326590" y="5158869"/>
            <a:ext cx="1068743" cy="307777"/>
          </a:xfrm>
          <a:prstGeom prst="rect">
            <a:avLst/>
          </a:prstGeom>
          <a:solidFill>
            <a:srgbClr val="2F643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21;p25">
            <a:extLst>
              <a:ext uri="{FF2B5EF4-FFF2-40B4-BE49-F238E27FC236}">
                <a16:creationId xmlns:a16="http://schemas.microsoft.com/office/drawing/2014/main" id="{88CB1A3D-C15E-30FE-2847-74D761949F5C}"/>
              </a:ext>
            </a:extLst>
          </p:cNvPr>
          <p:cNvSpPr txBox="1"/>
          <p:nvPr/>
        </p:nvSpPr>
        <p:spPr>
          <a:xfrm>
            <a:off x="326589" y="5591325"/>
            <a:ext cx="1068743" cy="307777"/>
          </a:xfrm>
          <a:prstGeom prst="rect">
            <a:avLst/>
          </a:prstGeom>
          <a:solidFill>
            <a:srgbClr val="2F643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22;p25">
            <a:extLst>
              <a:ext uri="{FF2B5EF4-FFF2-40B4-BE49-F238E27FC236}">
                <a16:creationId xmlns:a16="http://schemas.microsoft.com/office/drawing/2014/main" id="{321721CF-25C4-AC38-E6BC-AF10B809B145}"/>
              </a:ext>
            </a:extLst>
          </p:cNvPr>
          <p:cNvSpPr txBox="1"/>
          <p:nvPr/>
        </p:nvSpPr>
        <p:spPr>
          <a:xfrm>
            <a:off x="1695653" y="4255242"/>
            <a:ext cx="31919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rgbClr val="2F6436"/>
                </a:solidFill>
                <a:latin typeface="Arial"/>
                <a:ea typeface="Arial"/>
                <a:cs typeface="Arial"/>
                <a:sym typeface="Arial"/>
              </a:rPr>
              <a:t>Puesto </a:t>
            </a:r>
            <a:r>
              <a:rPr lang="es-CO" sz="1400" b="1" i="0" u="none" strike="noStrike" cap="none">
                <a:solidFill>
                  <a:srgbClr val="FFC000"/>
                </a:solidFill>
                <a:latin typeface="ADLaM Display"/>
                <a:ea typeface="ADLaM Display"/>
                <a:cs typeface="ADLaM Display"/>
                <a:sym typeface="ADLaM Display"/>
              </a:rPr>
              <a:t>12</a:t>
            </a:r>
            <a:r>
              <a:rPr lang="es-CO" sz="1400" b="0" i="0" u="none" strike="noStrike" cap="none">
                <a:solidFill>
                  <a:srgbClr val="2F6436"/>
                </a:solidFill>
                <a:latin typeface="Arial"/>
                <a:ea typeface="Arial"/>
                <a:cs typeface="Arial"/>
                <a:sym typeface="Arial"/>
              </a:rPr>
              <a:t> entre los 18 ministerios</a:t>
            </a:r>
            <a:endParaRPr sz="1400" b="0" i="0" u="none" strike="noStrike" cap="none">
              <a:solidFill>
                <a:srgbClr val="2F6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3;p25">
            <a:extLst>
              <a:ext uri="{FF2B5EF4-FFF2-40B4-BE49-F238E27FC236}">
                <a16:creationId xmlns:a16="http://schemas.microsoft.com/office/drawing/2014/main" id="{04A23C48-322B-C565-1341-7760275350C5}"/>
              </a:ext>
            </a:extLst>
          </p:cNvPr>
          <p:cNvSpPr txBox="1"/>
          <p:nvPr/>
        </p:nvSpPr>
        <p:spPr>
          <a:xfrm>
            <a:off x="1695653" y="4694004"/>
            <a:ext cx="31919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rgbClr val="2F6436"/>
                </a:solidFill>
                <a:latin typeface="Arial"/>
                <a:ea typeface="Arial"/>
                <a:cs typeface="Arial"/>
                <a:sym typeface="Arial"/>
              </a:rPr>
              <a:t>Puesto </a:t>
            </a:r>
            <a:r>
              <a:rPr lang="es-CO" sz="1400" b="1" i="0" u="none" strike="noStrike" cap="none">
                <a:solidFill>
                  <a:srgbClr val="FFC000"/>
                </a:solidFill>
                <a:latin typeface="ADLaM Display"/>
                <a:ea typeface="ADLaM Display"/>
                <a:cs typeface="ADLaM Display"/>
                <a:sym typeface="ADLaM Display"/>
              </a:rPr>
              <a:t>10</a:t>
            </a:r>
            <a:r>
              <a:rPr lang="es-CO" sz="1400" b="1" i="0" u="none" strike="noStrike" cap="none">
                <a:solidFill>
                  <a:srgbClr val="2F6436"/>
                </a:solidFill>
                <a:latin typeface="ADLaM Display"/>
                <a:ea typeface="ADLaM Display"/>
                <a:cs typeface="ADLaM Display"/>
                <a:sym typeface="ADLaM Display"/>
              </a:rPr>
              <a:t> </a:t>
            </a:r>
            <a:r>
              <a:rPr lang="es-CO" sz="1400" b="0" i="0" u="none" strike="noStrike" cap="none">
                <a:solidFill>
                  <a:srgbClr val="2F6436"/>
                </a:solidFill>
                <a:latin typeface="Arial"/>
                <a:ea typeface="Arial"/>
                <a:cs typeface="Arial"/>
                <a:sym typeface="Arial"/>
              </a:rPr>
              <a:t>entre los 18 ministerios</a:t>
            </a:r>
            <a:endParaRPr sz="1400" b="0" i="0" u="none" strike="noStrike" cap="none">
              <a:solidFill>
                <a:srgbClr val="2F6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24;p25">
            <a:extLst>
              <a:ext uri="{FF2B5EF4-FFF2-40B4-BE49-F238E27FC236}">
                <a16:creationId xmlns:a16="http://schemas.microsoft.com/office/drawing/2014/main" id="{1609816E-8995-7C33-533C-7098264FC59C}"/>
              </a:ext>
            </a:extLst>
          </p:cNvPr>
          <p:cNvSpPr txBox="1"/>
          <p:nvPr/>
        </p:nvSpPr>
        <p:spPr>
          <a:xfrm>
            <a:off x="1695653" y="5158869"/>
            <a:ext cx="30378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rgbClr val="2F6436"/>
                </a:solidFill>
                <a:latin typeface="Arial"/>
                <a:ea typeface="Arial"/>
                <a:cs typeface="Arial"/>
                <a:sym typeface="Arial"/>
              </a:rPr>
              <a:t>Puesto </a:t>
            </a:r>
            <a:r>
              <a:rPr lang="es-CO" sz="1600" b="1" i="0" u="none" strike="noStrike" cap="none">
                <a:solidFill>
                  <a:srgbClr val="FFC000"/>
                </a:solidFill>
                <a:latin typeface="ADLaM Display"/>
                <a:ea typeface="ADLaM Display"/>
                <a:cs typeface="ADLaM Display"/>
                <a:sym typeface="ADLaM Display"/>
              </a:rPr>
              <a:t>7</a:t>
            </a:r>
            <a:r>
              <a:rPr lang="es-CO" sz="1400" b="0" i="0" u="none" strike="noStrike" cap="none">
                <a:solidFill>
                  <a:srgbClr val="2F6436"/>
                </a:solidFill>
                <a:latin typeface="ADLaM Display"/>
                <a:ea typeface="ADLaM Display"/>
                <a:cs typeface="ADLaM Display"/>
                <a:sym typeface="ADLaM Display"/>
              </a:rPr>
              <a:t> </a:t>
            </a:r>
            <a:r>
              <a:rPr lang="es-CO" sz="1400" b="0" i="0" u="none" strike="noStrike" cap="none">
                <a:solidFill>
                  <a:srgbClr val="2F6436"/>
                </a:solidFill>
                <a:latin typeface="Arial"/>
                <a:ea typeface="Arial"/>
                <a:cs typeface="Arial"/>
                <a:sym typeface="Arial"/>
              </a:rPr>
              <a:t>entre los 18 ministerios</a:t>
            </a:r>
            <a:endParaRPr sz="1400" b="0" i="0" u="none" strike="noStrike" cap="none">
              <a:solidFill>
                <a:srgbClr val="2F6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25;p25">
            <a:extLst>
              <a:ext uri="{FF2B5EF4-FFF2-40B4-BE49-F238E27FC236}">
                <a16:creationId xmlns:a16="http://schemas.microsoft.com/office/drawing/2014/main" id="{90551FAD-00D4-BEF9-279B-0D4C876C92C1}"/>
              </a:ext>
            </a:extLst>
          </p:cNvPr>
          <p:cNvSpPr txBox="1"/>
          <p:nvPr/>
        </p:nvSpPr>
        <p:spPr>
          <a:xfrm>
            <a:off x="1695652" y="5591324"/>
            <a:ext cx="31919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 dirty="0">
                <a:solidFill>
                  <a:srgbClr val="2F6436"/>
                </a:solidFill>
                <a:latin typeface="Arial"/>
                <a:ea typeface="Arial"/>
                <a:cs typeface="Arial"/>
                <a:sym typeface="Arial"/>
              </a:rPr>
              <a:t>Puesto</a:t>
            </a:r>
            <a:r>
              <a:rPr lang="es-CO" sz="1600" b="0" i="0" u="none" strike="noStrike" cap="none" dirty="0">
                <a:solidFill>
                  <a:srgbClr val="2F643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1600" b="1" i="0" u="none" strike="noStrike" cap="none" dirty="0">
                <a:solidFill>
                  <a:srgbClr val="FFC000"/>
                </a:solidFill>
                <a:latin typeface="ADLaM Display"/>
                <a:ea typeface="ADLaM Display"/>
                <a:cs typeface="ADLaM Display"/>
                <a:sym typeface="ADLaM Display"/>
              </a:rPr>
              <a:t>5</a:t>
            </a:r>
            <a:r>
              <a:rPr lang="es-CO" sz="1600" b="0" i="0" u="none" strike="noStrike" cap="none" dirty="0">
                <a:solidFill>
                  <a:srgbClr val="2F6436"/>
                </a:solidFill>
                <a:latin typeface="ADLaM Display"/>
                <a:ea typeface="ADLaM Display"/>
                <a:cs typeface="ADLaM Display"/>
                <a:sym typeface="ADLaM Display"/>
              </a:rPr>
              <a:t> </a:t>
            </a:r>
            <a:r>
              <a:rPr lang="es-CO" sz="1400" b="0" i="0" u="none" strike="noStrike" cap="none" dirty="0">
                <a:solidFill>
                  <a:srgbClr val="2F6436"/>
                </a:solidFill>
                <a:latin typeface="Arial"/>
                <a:ea typeface="Arial"/>
                <a:cs typeface="Arial"/>
                <a:sym typeface="Arial"/>
              </a:rPr>
              <a:t>entre los 18 ministerios</a:t>
            </a:r>
            <a:endParaRPr sz="1400" b="0" i="0" u="none" strike="noStrike" cap="none" dirty="0">
              <a:solidFill>
                <a:srgbClr val="2F6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26;p25">
            <a:extLst>
              <a:ext uri="{FF2B5EF4-FFF2-40B4-BE49-F238E27FC236}">
                <a16:creationId xmlns:a16="http://schemas.microsoft.com/office/drawing/2014/main" id="{7C61F858-D87C-5580-A958-27B2A8C1F0BF}"/>
              </a:ext>
            </a:extLst>
          </p:cNvPr>
          <p:cNvSpPr txBox="1"/>
          <p:nvPr/>
        </p:nvSpPr>
        <p:spPr>
          <a:xfrm>
            <a:off x="1695652" y="6013650"/>
            <a:ext cx="31919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rgbClr val="2F6436"/>
                </a:solidFill>
                <a:latin typeface="Arial"/>
                <a:ea typeface="Arial"/>
                <a:cs typeface="Arial"/>
                <a:sym typeface="Arial"/>
              </a:rPr>
              <a:t>Puesto</a:t>
            </a:r>
            <a:r>
              <a:rPr lang="es-CO" sz="1600" b="0" i="0" u="none" strike="noStrike" cap="none">
                <a:solidFill>
                  <a:srgbClr val="FFC000"/>
                </a:solidFill>
                <a:latin typeface="ADLaM Display"/>
                <a:ea typeface="ADLaM Display"/>
                <a:cs typeface="ADLaM Display"/>
                <a:sym typeface="ADLaM Display"/>
              </a:rPr>
              <a:t> </a:t>
            </a:r>
            <a:r>
              <a:rPr lang="es-CO" sz="1600" b="1" i="0" u="none" strike="noStrike" cap="none">
                <a:solidFill>
                  <a:srgbClr val="FFC000"/>
                </a:solidFill>
                <a:latin typeface="ADLaM Display"/>
                <a:ea typeface="ADLaM Display"/>
                <a:cs typeface="ADLaM Display"/>
                <a:sym typeface="ADLaM Display"/>
              </a:rPr>
              <a:t>3</a:t>
            </a:r>
            <a:r>
              <a:rPr lang="es-CO" sz="1600" b="0" i="0" u="none" strike="noStrike" cap="none">
                <a:solidFill>
                  <a:srgbClr val="FFC000"/>
                </a:solidFill>
                <a:latin typeface="ADLaM Display"/>
                <a:ea typeface="ADLaM Display"/>
                <a:cs typeface="ADLaM Display"/>
                <a:sym typeface="ADLaM Display"/>
              </a:rPr>
              <a:t> </a:t>
            </a:r>
            <a:r>
              <a:rPr lang="es-CO" sz="1400" b="0" i="0" u="none" strike="noStrike" cap="none">
                <a:solidFill>
                  <a:srgbClr val="2F6436"/>
                </a:solidFill>
                <a:latin typeface="Arial"/>
                <a:ea typeface="Arial"/>
                <a:cs typeface="Arial"/>
                <a:sym typeface="Arial"/>
              </a:rPr>
              <a:t>entre los 18 ministerios</a:t>
            </a:r>
            <a:endParaRPr sz="1400" b="0" i="0" u="none" strike="noStrike" cap="none">
              <a:solidFill>
                <a:srgbClr val="2F6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27;p25">
            <a:extLst>
              <a:ext uri="{FF2B5EF4-FFF2-40B4-BE49-F238E27FC236}">
                <a16:creationId xmlns:a16="http://schemas.microsoft.com/office/drawing/2014/main" id="{69BAF264-5204-42C8-3739-8E5F6A586563}"/>
              </a:ext>
            </a:extLst>
          </p:cNvPr>
          <p:cNvSpPr txBox="1"/>
          <p:nvPr/>
        </p:nvSpPr>
        <p:spPr>
          <a:xfrm>
            <a:off x="326589" y="6071785"/>
            <a:ext cx="1068743" cy="307777"/>
          </a:xfrm>
          <a:prstGeom prst="rect">
            <a:avLst/>
          </a:prstGeom>
          <a:solidFill>
            <a:srgbClr val="2F643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2026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08;p25">
            <a:extLst>
              <a:ext uri="{FF2B5EF4-FFF2-40B4-BE49-F238E27FC236}">
                <a16:creationId xmlns:a16="http://schemas.microsoft.com/office/drawing/2014/main" id="{11E14D2B-F471-925C-6113-C1A6BBB1CC0C}"/>
              </a:ext>
            </a:extLst>
          </p:cNvPr>
          <p:cNvGrpSpPr/>
          <p:nvPr/>
        </p:nvGrpSpPr>
        <p:grpSpPr>
          <a:xfrm>
            <a:off x="5890473" y="3433476"/>
            <a:ext cx="5746106" cy="943583"/>
            <a:chOff x="1338913" y="4191896"/>
            <a:chExt cx="5160228" cy="943583"/>
          </a:xfrm>
          <a:solidFill>
            <a:srgbClr val="FFC000"/>
          </a:solidFill>
        </p:grpSpPr>
        <p:sp>
          <p:nvSpPr>
            <p:cNvPr id="18" name="Google Shape;109;p25">
              <a:extLst>
                <a:ext uri="{FF2B5EF4-FFF2-40B4-BE49-F238E27FC236}">
                  <a16:creationId xmlns:a16="http://schemas.microsoft.com/office/drawing/2014/main" id="{45F9BD6E-8429-3A37-3870-03D0B8134239}"/>
                </a:ext>
              </a:extLst>
            </p:cNvPr>
            <p:cNvSpPr txBox="1"/>
            <p:nvPr/>
          </p:nvSpPr>
          <p:spPr>
            <a:xfrm>
              <a:off x="1338913" y="4191896"/>
              <a:ext cx="2128449" cy="91045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317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i="0" u="none" strike="noStrike" cap="none">
                <a:solidFill>
                  <a:srgbClr val="2F6436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19" name="Google Shape;110;p25">
              <a:extLst>
                <a:ext uri="{FF2B5EF4-FFF2-40B4-BE49-F238E27FC236}">
                  <a16:creationId xmlns:a16="http://schemas.microsoft.com/office/drawing/2014/main" id="{DD555D82-38BE-7A87-558B-89F7103A4DA2}"/>
                </a:ext>
              </a:extLst>
            </p:cNvPr>
            <p:cNvSpPr txBox="1"/>
            <p:nvPr/>
          </p:nvSpPr>
          <p:spPr>
            <a:xfrm>
              <a:off x="4370692" y="4191896"/>
              <a:ext cx="2128449" cy="91045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317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i="0" u="none" strike="noStrike" cap="none">
                <a:solidFill>
                  <a:srgbClr val="2F6436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pic>
          <p:nvPicPr>
            <p:cNvPr id="20" name="Google Shape;111;p25" descr="Gauge con relleno sólido">
              <a:extLst>
                <a:ext uri="{FF2B5EF4-FFF2-40B4-BE49-F238E27FC236}">
                  <a16:creationId xmlns:a16="http://schemas.microsoft.com/office/drawing/2014/main" id="{45381C22-56E2-C012-65CE-1C591A1F42B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45937" y="4221079"/>
              <a:ext cx="914400" cy="91440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21" name="Google Shape;112;p25" descr="Idea con relleno sólido">
              <a:extLst>
                <a:ext uri="{FF2B5EF4-FFF2-40B4-BE49-F238E27FC236}">
                  <a16:creationId xmlns:a16="http://schemas.microsoft.com/office/drawing/2014/main" id="{8EF9AC6C-FF12-FBC7-DDEC-5878867BDF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17901" y="4262784"/>
              <a:ext cx="768680" cy="768680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2" name="Google Shape;113;p25">
            <a:extLst>
              <a:ext uri="{FF2B5EF4-FFF2-40B4-BE49-F238E27FC236}">
                <a16:creationId xmlns:a16="http://schemas.microsoft.com/office/drawing/2014/main" id="{DEA05436-DCA3-009F-0D28-C95DA0FFBCB5}"/>
              </a:ext>
            </a:extLst>
          </p:cNvPr>
          <p:cNvSpPr txBox="1"/>
          <p:nvPr/>
        </p:nvSpPr>
        <p:spPr>
          <a:xfrm>
            <a:off x="5905354" y="4363213"/>
            <a:ext cx="2355221" cy="523220"/>
          </a:xfrm>
          <a:prstGeom prst="rect">
            <a:avLst/>
          </a:prstGeom>
          <a:solidFill>
            <a:srgbClr val="2F643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Cierre de Brechas y mejora continua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14;p25">
            <a:extLst>
              <a:ext uri="{FF2B5EF4-FFF2-40B4-BE49-F238E27FC236}">
                <a16:creationId xmlns:a16="http://schemas.microsoft.com/office/drawing/2014/main" id="{9F7F5AB8-5552-A7E4-F2AA-ABB0B5150AB7}"/>
              </a:ext>
            </a:extLst>
          </p:cNvPr>
          <p:cNvSpPr txBox="1"/>
          <p:nvPr/>
        </p:nvSpPr>
        <p:spPr>
          <a:xfrm>
            <a:off x="9266467" y="4363213"/>
            <a:ext cx="2370108" cy="523220"/>
          </a:xfrm>
          <a:prstGeom prst="rect">
            <a:avLst/>
          </a:prstGeom>
          <a:solidFill>
            <a:srgbClr val="2F643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Aprendizaje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Organizacional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98;p24">
            <a:extLst>
              <a:ext uri="{FF2B5EF4-FFF2-40B4-BE49-F238E27FC236}">
                <a16:creationId xmlns:a16="http://schemas.microsoft.com/office/drawing/2014/main" id="{01E7EF44-1050-3078-92B2-C36B4DAC31EE}"/>
              </a:ext>
            </a:extLst>
          </p:cNvPr>
          <p:cNvSpPr txBox="1"/>
          <p:nvPr/>
        </p:nvSpPr>
        <p:spPr>
          <a:xfrm>
            <a:off x="6004845" y="5466646"/>
            <a:ext cx="55547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i="0" u="none" strike="noStrike" cap="none" dirty="0">
                <a:solidFill>
                  <a:srgbClr val="2F6436"/>
                </a:solidFill>
                <a:latin typeface="Arial"/>
                <a:ea typeface="Arial"/>
                <a:cs typeface="Arial"/>
                <a:sym typeface="Arial"/>
              </a:rPr>
              <a:t>Focalizar, Articular y Movilizar  </a:t>
            </a:r>
            <a:endParaRPr sz="2800" b="1" i="0" u="none" strike="noStrike" cap="none" dirty="0">
              <a:solidFill>
                <a:srgbClr val="2F6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8D06E1B-6AB9-A9D3-8D1D-174417536E21}"/>
              </a:ext>
            </a:extLst>
          </p:cNvPr>
          <p:cNvSpPr/>
          <p:nvPr/>
        </p:nvSpPr>
        <p:spPr>
          <a:xfrm>
            <a:off x="5890473" y="5158869"/>
            <a:ext cx="5746102" cy="110773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3">
            <a:extLst>
              <a:ext uri="{FF2B5EF4-FFF2-40B4-BE49-F238E27FC236}">
                <a16:creationId xmlns:a16="http://schemas.microsoft.com/office/drawing/2014/main" id="{2141DB8E-F56C-E13C-E79D-AF5AF7F36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632" y="198820"/>
            <a:ext cx="91732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algn="ctr" defTabSz="685800">
              <a:spcBef>
                <a:spcPct val="0"/>
              </a:spcBef>
              <a:buNone/>
              <a:tabLst>
                <a:tab pos="136922" algn="l"/>
              </a:tabLst>
            </a:pPr>
            <a:r>
              <a:rPr lang="es-MX" altLang="es-CO" b="1" dirty="0">
                <a:solidFill>
                  <a:schemeClr val="accent6">
                    <a:lumMod val="50000"/>
                  </a:schemeClr>
                </a:solidFill>
                <a:latin typeface="Helvetica Neue" panose="020B0604020202020204" charset="0"/>
              </a:rPr>
              <a:t>R</a:t>
            </a:r>
            <a:r>
              <a:rPr lang="es-CO" altLang="es-CO" b="1" dirty="0" err="1">
                <a:solidFill>
                  <a:schemeClr val="accent6">
                    <a:lumMod val="50000"/>
                  </a:schemeClr>
                </a:solidFill>
                <a:latin typeface="Helvetica Neue" panose="020B0604020202020204" charset="0"/>
              </a:rPr>
              <a:t>esultados</a:t>
            </a:r>
            <a:r>
              <a:rPr lang="es-CO" altLang="es-CO" b="1" dirty="0">
                <a:solidFill>
                  <a:schemeClr val="accent6">
                    <a:lumMod val="50000"/>
                  </a:schemeClr>
                </a:solidFill>
                <a:latin typeface="Helvetica Neue" panose="020B0604020202020204" charset="0"/>
              </a:rPr>
              <a:t> de las políticas MIPG 2023</a:t>
            </a:r>
          </a:p>
        </p:txBody>
      </p:sp>
      <p:sp>
        <p:nvSpPr>
          <p:cNvPr id="3" name="Google Shape;384;p30">
            <a:extLst>
              <a:ext uri="{FF2B5EF4-FFF2-40B4-BE49-F238E27FC236}">
                <a16:creationId xmlns:a16="http://schemas.microsoft.com/office/drawing/2014/main" id="{98508155-01B8-F315-F807-299785F85C6E}"/>
              </a:ext>
            </a:extLst>
          </p:cNvPr>
          <p:cNvSpPr/>
          <p:nvPr/>
        </p:nvSpPr>
        <p:spPr>
          <a:xfrm>
            <a:off x="3573159" y="3960767"/>
            <a:ext cx="352337" cy="261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85;p30">
            <a:extLst>
              <a:ext uri="{FF2B5EF4-FFF2-40B4-BE49-F238E27FC236}">
                <a16:creationId xmlns:a16="http://schemas.microsoft.com/office/drawing/2014/main" id="{FEC22DAB-A73C-4662-0831-B925A060723C}"/>
              </a:ext>
            </a:extLst>
          </p:cNvPr>
          <p:cNvSpPr/>
          <p:nvPr/>
        </p:nvSpPr>
        <p:spPr>
          <a:xfrm>
            <a:off x="1008862" y="3960767"/>
            <a:ext cx="433493" cy="23778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386;p30">
            <a:extLst>
              <a:ext uri="{FF2B5EF4-FFF2-40B4-BE49-F238E27FC236}">
                <a16:creationId xmlns:a16="http://schemas.microsoft.com/office/drawing/2014/main" id="{C200D5C7-E19D-9255-F7AF-8581D030A509}"/>
              </a:ext>
            </a:extLst>
          </p:cNvPr>
          <p:cNvGrpSpPr/>
          <p:nvPr/>
        </p:nvGrpSpPr>
        <p:grpSpPr>
          <a:xfrm>
            <a:off x="530796" y="889042"/>
            <a:ext cx="11108966" cy="5045795"/>
            <a:chOff x="1544180" y="-383944"/>
            <a:chExt cx="11108966" cy="5045795"/>
          </a:xfrm>
        </p:grpSpPr>
        <p:sp>
          <p:nvSpPr>
            <p:cNvPr id="29" name="Google Shape;387;p30">
              <a:extLst>
                <a:ext uri="{FF2B5EF4-FFF2-40B4-BE49-F238E27FC236}">
                  <a16:creationId xmlns:a16="http://schemas.microsoft.com/office/drawing/2014/main" id="{16B244DB-3814-9292-2EC2-77D878ED62C1}"/>
                </a:ext>
              </a:extLst>
            </p:cNvPr>
            <p:cNvSpPr/>
            <p:nvPr/>
          </p:nvSpPr>
          <p:spPr>
            <a:xfrm rot="10800000">
              <a:off x="1547528" y="-373358"/>
              <a:ext cx="4993616" cy="246385"/>
            </a:xfrm>
            <a:prstGeom prst="homePlate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8;p30">
              <a:extLst>
                <a:ext uri="{FF2B5EF4-FFF2-40B4-BE49-F238E27FC236}">
                  <a16:creationId xmlns:a16="http://schemas.microsoft.com/office/drawing/2014/main" id="{28A8A088-3CAE-5464-9BC8-68DBDB69B24F}"/>
                </a:ext>
              </a:extLst>
            </p:cNvPr>
            <p:cNvSpPr txBox="1"/>
            <p:nvPr/>
          </p:nvSpPr>
          <p:spPr>
            <a:xfrm>
              <a:off x="1605985" y="-383944"/>
              <a:ext cx="4932020" cy="246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5725" tIns="45700" rIns="853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 i="0" u="none" strike="noStrike" cap="none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Racionalización de Tramites</a:t>
              </a:r>
              <a:endParaRPr sz="1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3" name="Google Shape;391;p30">
              <a:extLst>
                <a:ext uri="{FF2B5EF4-FFF2-40B4-BE49-F238E27FC236}">
                  <a16:creationId xmlns:a16="http://schemas.microsoft.com/office/drawing/2014/main" id="{084EF4A4-28D1-4DFA-A0F3-D90D55C90710}"/>
                </a:ext>
              </a:extLst>
            </p:cNvPr>
            <p:cNvSpPr txBox="1"/>
            <p:nvPr/>
          </p:nvSpPr>
          <p:spPr>
            <a:xfrm>
              <a:off x="1562460" y="469085"/>
              <a:ext cx="4924023" cy="27837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txBody>
            <a:bodyPr spcFirstLastPara="1" wrap="square" lIns="155725" tIns="45700" rIns="853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Gestión Presupuestal</a:t>
              </a:r>
              <a:endPara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6" name="Google Shape;394;p30">
              <a:extLst>
                <a:ext uri="{FF2B5EF4-FFF2-40B4-BE49-F238E27FC236}">
                  <a16:creationId xmlns:a16="http://schemas.microsoft.com/office/drawing/2014/main" id="{35DDAC20-8F90-5E50-B91C-713EABFB8167}"/>
                </a:ext>
              </a:extLst>
            </p:cNvPr>
            <p:cNvSpPr txBox="1"/>
            <p:nvPr/>
          </p:nvSpPr>
          <p:spPr>
            <a:xfrm>
              <a:off x="1544180" y="2054053"/>
              <a:ext cx="4908202" cy="34165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txBody>
            <a:bodyPr spcFirstLastPara="1" wrap="square" lIns="155725" tIns="45700" rIns="853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 i="0" u="none" strike="noStrike" cap="none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Integridad</a:t>
              </a:r>
              <a:endParaRPr sz="1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9" name="Google Shape;397;p30">
              <a:extLst>
                <a:ext uri="{FF2B5EF4-FFF2-40B4-BE49-F238E27FC236}">
                  <a16:creationId xmlns:a16="http://schemas.microsoft.com/office/drawing/2014/main" id="{6FA578C6-0142-1DEE-E2CC-CEB8F6D29066}"/>
                </a:ext>
              </a:extLst>
            </p:cNvPr>
            <p:cNvSpPr txBox="1"/>
            <p:nvPr/>
          </p:nvSpPr>
          <p:spPr>
            <a:xfrm>
              <a:off x="7747815" y="670438"/>
              <a:ext cx="4905331" cy="3531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55725" tIns="45700" rIns="853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 i="0" u="none" strike="noStrike" cap="none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Gestión del Conocimiento.</a:t>
              </a:r>
              <a:endParaRPr dirty="0"/>
            </a:p>
          </p:txBody>
        </p:sp>
        <p:sp>
          <p:nvSpPr>
            <p:cNvPr id="42" name="Google Shape;400;p30">
              <a:extLst>
                <a:ext uri="{FF2B5EF4-FFF2-40B4-BE49-F238E27FC236}">
                  <a16:creationId xmlns:a16="http://schemas.microsoft.com/office/drawing/2014/main" id="{F8DDF38F-C3C7-0C61-2ABF-830DB2CC5C44}"/>
                </a:ext>
              </a:extLst>
            </p:cNvPr>
            <p:cNvSpPr txBox="1"/>
            <p:nvPr/>
          </p:nvSpPr>
          <p:spPr>
            <a:xfrm>
              <a:off x="7691925" y="7000"/>
              <a:ext cx="4905331" cy="3531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155725" tIns="45700" rIns="853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 i="0" u="none" strike="noStrike" cap="none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Servicio al Ciudadano</a:t>
              </a:r>
              <a:endParaRPr sz="1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" name="Google Shape;403;p30">
              <a:extLst>
                <a:ext uri="{FF2B5EF4-FFF2-40B4-BE49-F238E27FC236}">
                  <a16:creationId xmlns:a16="http://schemas.microsoft.com/office/drawing/2014/main" id="{BCA2FFDA-D077-EB93-B6D2-A8073817B466}"/>
                </a:ext>
              </a:extLst>
            </p:cNvPr>
            <p:cNvSpPr txBox="1"/>
            <p:nvPr/>
          </p:nvSpPr>
          <p:spPr>
            <a:xfrm>
              <a:off x="7718425" y="1881831"/>
              <a:ext cx="4905331" cy="3531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55725" tIns="45700" rIns="853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 i="0" u="none" strike="noStrike" cap="none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Participación Ciudadana en la Gestión Pública</a:t>
              </a:r>
              <a:endParaRPr sz="1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8" name="Google Shape;406;p30">
              <a:extLst>
                <a:ext uri="{FF2B5EF4-FFF2-40B4-BE49-F238E27FC236}">
                  <a16:creationId xmlns:a16="http://schemas.microsoft.com/office/drawing/2014/main" id="{9407C22A-3C44-893F-29B5-D73DE9E56AB1}"/>
                </a:ext>
              </a:extLst>
            </p:cNvPr>
            <p:cNvSpPr txBox="1"/>
            <p:nvPr/>
          </p:nvSpPr>
          <p:spPr>
            <a:xfrm>
              <a:off x="1590806" y="4839"/>
              <a:ext cx="4905331" cy="35313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txBody>
            <a:bodyPr spcFirstLastPara="1" wrap="square" lIns="155725" tIns="45700" rIns="853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 i="0" u="none" strike="noStrike" cap="none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Gobierno Digital</a:t>
              </a:r>
              <a:endParaRPr sz="1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1" name="Google Shape;409;p30">
              <a:extLst>
                <a:ext uri="{FF2B5EF4-FFF2-40B4-BE49-F238E27FC236}">
                  <a16:creationId xmlns:a16="http://schemas.microsoft.com/office/drawing/2014/main" id="{13FF9C23-3B9F-E53C-F80B-841DC7D7C4DA}"/>
                </a:ext>
              </a:extLst>
            </p:cNvPr>
            <p:cNvSpPr txBox="1"/>
            <p:nvPr/>
          </p:nvSpPr>
          <p:spPr>
            <a:xfrm>
              <a:off x="1585777" y="4308712"/>
              <a:ext cx="4905331" cy="3531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155725" tIns="45700" rIns="853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 i="0" u="none" strike="noStrike" cap="none" dirty="0">
                  <a:solidFill>
                    <a:schemeClr val="accent6">
                      <a:lumMod val="50000"/>
                    </a:schemeClr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Control Interno</a:t>
              </a:r>
              <a:endParaRPr sz="12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4" name="Google Shape;412;p30">
              <a:extLst>
                <a:ext uri="{FF2B5EF4-FFF2-40B4-BE49-F238E27FC236}">
                  <a16:creationId xmlns:a16="http://schemas.microsoft.com/office/drawing/2014/main" id="{459EA6D6-4794-999E-FFC0-21BF9E905411}"/>
                </a:ext>
              </a:extLst>
            </p:cNvPr>
            <p:cNvSpPr txBox="1"/>
            <p:nvPr/>
          </p:nvSpPr>
          <p:spPr>
            <a:xfrm>
              <a:off x="1568709" y="2580172"/>
              <a:ext cx="4905331" cy="35313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txBody>
            <a:bodyPr spcFirstLastPara="1" wrap="square" lIns="155725" tIns="45700" rIns="853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 i="0" u="none" strike="noStrike" cap="none" dirty="0">
                  <a:solidFill>
                    <a:schemeClr val="bg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Gestión de la Información Estadística</a:t>
              </a:r>
              <a:endParaRPr sz="1200" b="1" i="0" u="none" strike="noStrike" cap="none" dirty="0">
                <a:solidFill>
                  <a:schemeClr val="bg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7" name="Google Shape;415;p30">
              <a:extLst>
                <a:ext uri="{FF2B5EF4-FFF2-40B4-BE49-F238E27FC236}">
                  <a16:creationId xmlns:a16="http://schemas.microsoft.com/office/drawing/2014/main" id="{6BAC01C3-67F3-A875-F9F1-BF1A5673E6D3}"/>
                </a:ext>
              </a:extLst>
            </p:cNvPr>
            <p:cNvSpPr txBox="1"/>
            <p:nvPr/>
          </p:nvSpPr>
          <p:spPr>
            <a:xfrm>
              <a:off x="1578261" y="930906"/>
              <a:ext cx="4905331" cy="35313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txBody>
            <a:bodyPr spcFirstLastPara="1" wrap="square" lIns="155725" tIns="45700" rIns="853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 i="0" u="none" strike="noStrike" cap="none" dirty="0">
                  <a:solidFill>
                    <a:schemeClr val="bg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Seguridad Digital</a:t>
              </a:r>
              <a:endParaRPr sz="1200" b="1" i="0" u="none" strike="noStrike" cap="none" dirty="0">
                <a:solidFill>
                  <a:schemeClr val="bg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29BBC80B-EEF5-3DE6-57B7-395BFB60BEAB}"/>
              </a:ext>
            </a:extLst>
          </p:cNvPr>
          <p:cNvGrpSpPr/>
          <p:nvPr/>
        </p:nvGrpSpPr>
        <p:grpSpPr>
          <a:xfrm>
            <a:off x="101447" y="706139"/>
            <a:ext cx="670392" cy="516429"/>
            <a:chOff x="862398" y="2446035"/>
            <a:chExt cx="670392" cy="516429"/>
          </a:xfrm>
        </p:grpSpPr>
        <p:sp>
          <p:nvSpPr>
            <p:cNvPr id="9" name="Google Shape;417;p30">
              <a:extLst>
                <a:ext uri="{FF2B5EF4-FFF2-40B4-BE49-F238E27FC236}">
                  <a16:creationId xmlns:a16="http://schemas.microsoft.com/office/drawing/2014/main" id="{B78FA563-87DC-B089-5ADC-1AB8577212A1}"/>
                </a:ext>
              </a:extLst>
            </p:cNvPr>
            <p:cNvSpPr/>
            <p:nvPr/>
          </p:nvSpPr>
          <p:spPr>
            <a:xfrm>
              <a:off x="862398" y="2446035"/>
              <a:ext cx="557212" cy="51642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18;p30">
              <a:extLst>
                <a:ext uri="{FF2B5EF4-FFF2-40B4-BE49-F238E27FC236}">
                  <a16:creationId xmlns:a16="http://schemas.microsoft.com/office/drawing/2014/main" id="{EF1D7FEE-0225-4F93-F347-66E93BAC9FA6}"/>
                </a:ext>
              </a:extLst>
            </p:cNvPr>
            <p:cNvSpPr txBox="1"/>
            <p:nvPr/>
          </p:nvSpPr>
          <p:spPr>
            <a:xfrm>
              <a:off x="918426" y="2490798"/>
              <a:ext cx="6143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b="1" dirty="0">
                  <a:solidFill>
                    <a:srgbClr val="005000"/>
                  </a:solidFill>
                </a:rPr>
                <a:t>7</a:t>
              </a:r>
              <a:r>
                <a:rPr lang="es-CO" b="1" dirty="0">
                  <a:solidFill>
                    <a:srgbClr val="005000"/>
                  </a:solidFill>
                </a:rPr>
                <a:t>5,8</a:t>
              </a:r>
              <a:endParaRPr sz="14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8131D039-0010-CBCF-3937-0814DCB01E41}"/>
              </a:ext>
            </a:extLst>
          </p:cNvPr>
          <p:cNvGrpSpPr/>
          <p:nvPr/>
        </p:nvGrpSpPr>
        <p:grpSpPr>
          <a:xfrm>
            <a:off x="54545" y="1223195"/>
            <a:ext cx="614364" cy="516429"/>
            <a:chOff x="101447" y="1720469"/>
            <a:chExt cx="614364" cy="516429"/>
          </a:xfrm>
        </p:grpSpPr>
        <p:sp>
          <p:nvSpPr>
            <p:cNvPr id="11" name="Google Shape;419;p30">
              <a:extLst>
                <a:ext uri="{FF2B5EF4-FFF2-40B4-BE49-F238E27FC236}">
                  <a16:creationId xmlns:a16="http://schemas.microsoft.com/office/drawing/2014/main" id="{69AE7F84-B86E-B625-8724-11784B11A07A}"/>
                </a:ext>
              </a:extLst>
            </p:cNvPr>
            <p:cNvSpPr/>
            <p:nvPr/>
          </p:nvSpPr>
          <p:spPr>
            <a:xfrm>
              <a:off x="120597" y="1720469"/>
              <a:ext cx="557212" cy="51642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20;p30">
              <a:extLst>
                <a:ext uri="{FF2B5EF4-FFF2-40B4-BE49-F238E27FC236}">
                  <a16:creationId xmlns:a16="http://schemas.microsoft.com/office/drawing/2014/main" id="{44D47F02-1808-DA40-A32C-783784968787}"/>
                </a:ext>
              </a:extLst>
            </p:cNvPr>
            <p:cNvSpPr txBox="1"/>
            <p:nvPr/>
          </p:nvSpPr>
          <p:spPr>
            <a:xfrm>
              <a:off x="101447" y="1844471"/>
              <a:ext cx="6143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b="1" dirty="0">
                  <a:solidFill>
                    <a:srgbClr val="005000"/>
                  </a:solidFill>
                </a:rPr>
                <a:t> 7</a:t>
              </a:r>
              <a:r>
                <a:rPr lang="es-CO" b="1" dirty="0">
                  <a:solidFill>
                    <a:srgbClr val="005000"/>
                  </a:solidFill>
                </a:rPr>
                <a:t>6</a:t>
              </a:r>
              <a:endParaRPr sz="14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rupo 112">
            <a:extLst>
              <a:ext uri="{FF2B5EF4-FFF2-40B4-BE49-F238E27FC236}">
                <a16:creationId xmlns:a16="http://schemas.microsoft.com/office/drawing/2014/main" id="{E072D0FF-1DFA-0425-8549-E8693FD7D4DA}"/>
              </a:ext>
            </a:extLst>
          </p:cNvPr>
          <p:cNvGrpSpPr/>
          <p:nvPr/>
        </p:nvGrpSpPr>
        <p:grpSpPr>
          <a:xfrm>
            <a:off x="87901" y="3244396"/>
            <a:ext cx="662626" cy="574275"/>
            <a:chOff x="44534" y="2285539"/>
            <a:chExt cx="662626" cy="574275"/>
          </a:xfrm>
        </p:grpSpPr>
        <p:sp>
          <p:nvSpPr>
            <p:cNvPr id="13" name="Google Shape;421;p30">
              <a:extLst>
                <a:ext uri="{FF2B5EF4-FFF2-40B4-BE49-F238E27FC236}">
                  <a16:creationId xmlns:a16="http://schemas.microsoft.com/office/drawing/2014/main" id="{B55C83D4-789A-A245-2BB3-647F635AC926}"/>
                </a:ext>
              </a:extLst>
            </p:cNvPr>
            <p:cNvSpPr/>
            <p:nvPr/>
          </p:nvSpPr>
          <p:spPr>
            <a:xfrm>
              <a:off x="44534" y="2285539"/>
              <a:ext cx="605474" cy="574275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22;p30">
              <a:extLst>
                <a:ext uri="{FF2B5EF4-FFF2-40B4-BE49-F238E27FC236}">
                  <a16:creationId xmlns:a16="http://schemas.microsoft.com/office/drawing/2014/main" id="{484EAE7C-FE42-A9E5-92FB-641F5DD3379C}"/>
                </a:ext>
              </a:extLst>
            </p:cNvPr>
            <p:cNvSpPr txBox="1"/>
            <p:nvPr/>
          </p:nvSpPr>
          <p:spPr>
            <a:xfrm>
              <a:off x="92796" y="2402824"/>
              <a:ext cx="6143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b="1" dirty="0">
                  <a:solidFill>
                    <a:srgbClr val="005000"/>
                  </a:solidFill>
                </a:rPr>
                <a:t>89</a:t>
              </a:r>
              <a:r>
                <a:rPr lang="es-CO" sz="1400" b="1" i="0" u="none" strike="noStrike" cap="none" dirty="0">
                  <a:solidFill>
                    <a:srgbClr val="005000"/>
                  </a:solidFill>
                  <a:latin typeface="Arial"/>
                  <a:ea typeface="Arial"/>
                  <a:cs typeface="Arial"/>
                  <a:sym typeface="Arial"/>
                </a:rPr>
                <a:t>,4</a:t>
              </a:r>
              <a:endParaRPr sz="14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id="{F9CDEFB7-6FC0-EAC8-12A2-08B03A9FFA4D}"/>
              </a:ext>
            </a:extLst>
          </p:cNvPr>
          <p:cNvGrpSpPr/>
          <p:nvPr/>
        </p:nvGrpSpPr>
        <p:grpSpPr>
          <a:xfrm>
            <a:off x="6235160" y="1792428"/>
            <a:ext cx="629053" cy="596137"/>
            <a:chOff x="71797" y="2872392"/>
            <a:chExt cx="629053" cy="596137"/>
          </a:xfrm>
        </p:grpSpPr>
        <p:sp>
          <p:nvSpPr>
            <p:cNvPr id="15" name="Google Shape;423;p30">
              <a:extLst>
                <a:ext uri="{FF2B5EF4-FFF2-40B4-BE49-F238E27FC236}">
                  <a16:creationId xmlns:a16="http://schemas.microsoft.com/office/drawing/2014/main" id="{D9E14867-0766-D1AD-8FBA-DDD913F386C5}"/>
                </a:ext>
              </a:extLst>
            </p:cNvPr>
            <p:cNvSpPr/>
            <p:nvPr/>
          </p:nvSpPr>
          <p:spPr>
            <a:xfrm>
              <a:off x="71797" y="2872392"/>
              <a:ext cx="567463" cy="59613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24;p30">
              <a:extLst>
                <a:ext uri="{FF2B5EF4-FFF2-40B4-BE49-F238E27FC236}">
                  <a16:creationId xmlns:a16="http://schemas.microsoft.com/office/drawing/2014/main" id="{8BDE9BAB-9AC6-38F2-4989-226C454B2521}"/>
                </a:ext>
              </a:extLst>
            </p:cNvPr>
            <p:cNvSpPr txBox="1"/>
            <p:nvPr/>
          </p:nvSpPr>
          <p:spPr>
            <a:xfrm>
              <a:off x="86486" y="2982167"/>
              <a:ext cx="6143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b="1" dirty="0">
                  <a:solidFill>
                    <a:srgbClr val="005000"/>
                  </a:solidFill>
                </a:rPr>
                <a:t>9</a:t>
              </a:r>
              <a:r>
                <a:rPr lang="es-CO" b="1" dirty="0">
                  <a:solidFill>
                    <a:srgbClr val="005000"/>
                  </a:solidFill>
                </a:rPr>
                <a:t>7,1</a:t>
              </a:r>
              <a:endParaRPr sz="14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CAF57B25-18F1-DBAE-2C48-144442279287}"/>
              </a:ext>
            </a:extLst>
          </p:cNvPr>
          <p:cNvGrpSpPr/>
          <p:nvPr/>
        </p:nvGrpSpPr>
        <p:grpSpPr>
          <a:xfrm>
            <a:off x="6217460" y="1152343"/>
            <a:ext cx="623302" cy="544463"/>
            <a:chOff x="44534" y="3487517"/>
            <a:chExt cx="623302" cy="544463"/>
          </a:xfrm>
        </p:grpSpPr>
        <p:sp>
          <p:nvSpPr>
            <p:cNvPr id="17" name="Google Shape;425;p30">
              <a:extLst>
                <a:ext uri="{FF2B5EF4-FFF2-40B4-BE49-F238E27FC236}">
                  <a16:creationId xmlns:a16="http://schemas.microsoft.com/office/drawing/2014/main" id="{5EB87E44-158A-AE8B-8DAF-FAC9D77D7712}"/>
                </a:ext>
              </a:extLst>
            </p:cNvPr>
            <p:cNvSpPr/>
            <p:nvPr/>
          </p:nvSpPr>
          <p:spPr>
            <a:xfrm>
              <a:off x="44534" y="3487517"/>
              <a:ext cx="562280" cy="54446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26;p30">
              <a:extLst>
                <a:ext uri="{FF2B5EF4-FFF2-40B4-BE49-F238E27FC236}">
                  <a16:creationId xmlns:a16="http://schemas.microsoft.com/office/drawing/2014/main" id="{FA7CE2C8-61F5-EA14-A2A1-872C0B867192}"/>
                </a:ext>
              </a:extLst>
            </p:cNvPr>
            <p:cNvSpPr txBox="1"/>
            <p:nvPr/>
          </p:nvSpPr>
          <p:spPr>
            <a:xfrm>
              <a:off x="53472" y="3547353"/>
              <a:ext cx="6143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1" i="0" u="none" strike="noStrike" cap="none" dirty="0">
                  <a:solidFill>
                    <a:srgbClr val="005000"/>
                  </a:solidFill>
                  <a:latin typeface="Arial"/>
                  <a:ea typeface="Arial"/>
                  <a:cs typeface="Arial"/>
                  <a:sym typeface="Arial"/>
                </a:rPr>
                <a:t>  94</a:t>
              </a:r>
              <a:endParaRPr sz="14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DC59B7D5-52F6-6C01-4826-6BBB106F5824}"/>
              </a:ext>
            </a:extLst>
          </p:cNvPr>
          <p:cNvGrpSpPr/>
          <p:nvPr/>
        </p:nvGrpSpPr>
        <p:grpSpPr>
          <a:xfrm>
            <a:off x="6293734" y="3058838"/>
            <a:ext cx="637686" cy="545999"/>
            <a:chOff x="3952" y="5143648"/>
            <a:chExt cx="637686" cy="545999"/>
          </a:xfrm>
        </p:grpSpPr>
        <p:sp>
          <p:nvSpPr>
            <p:cNvPr id="19" name="Google Shape;427;p30">
              <a:extLst>
                <a:ext uri="{FF2B5EF4-FFF2-40B4-BE49-F238E27FC236}">
                  <a16:creationId xmlns:a16="http://schemas.microsoft.com/office/drawing/2014/main" id="{1AA8A25F-E099-1FE7-996E-0ED41252B2AB}"/>
                </a:ext>
              </a:extLst>
            </p:cNvPr>
            <p:cNvSpPr/>
            <p:nvPr/>
          </p:nvSpPr>
          <p:spPr>
            <a:xfrm>
              <a:off x="3952" y="5143648"/>
              <a:ext cx="573028" cy="54599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28;p30">
              <a:extLst>
                <a:ext uri="{FF2B5EF4-FFF2-40B4-BE49-F238E27FC236}">
                  <a16:creationId xmlns:a16="http://schemas.microsoft.com/office/drawing/2014/main" id="{FD19563A-D34C-F722-BDC0-C1EDF4CADADF}"/>
                </a:ext>
              </a:extLst>
            </p:cNvPr>
            <p:cNvSpPr txBox="1"/>
            <p:nvPr/>
          </p:nvSpPr>
          <p:spPr>
            <a:xfrm>
              <a:off x="27274" y="5239452"/>
              <a:ext cx="6143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b="1" dirty="0">
                  <a:solidFill>
                    <a:srgbClr val="005000"/>
                  </a:solidFill>
                </a:rPr>
                <a:t>9</a:t>
              </a:r>
              <a:r>
                <a:rPr lang="es-CO" b="1" dirty="0">
                  <a:solidFill>
                    <a:srgbClr val="005000"/>
                  </a:solidFill>
                </a:rPr>
                <a:t>7,1</a:t>
              </a:r>
              <a:endParaRPr sz="14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95069102-58EF-7D1F-E082-D1BE5F87E6A4}"/>
              </a:ext>
            </a:extLst>
          </p:cNvPr>
          <p:cNvGrpSpPr/>
          <p:nvPr/>
        </p:nvGrpSpPr>
        <p:grpSpPr>
          <a:xfrm>
            <a:off x="128749" y="1720565"/>
            <a:ext cx="614364" cy="516429"/>
            <a:chOff x="71797" y="4566278"/>
            <a:chExt cx="614364" cy="516429"/>
          </a:xfrm>
        </p:grpSpPr>
        <p:sp>
          <p:nvSpPr>
            <p:cNvPr id="21" name="Google Shape;429;p30">
              <a:extLst>
                <a:ext uri="{FF2B5EF4-FFF2-40B4-BE49-F238E27FC236}">
                  <a16:creationId xmlns:a16="http://schemas.microsoft.com/office/drawing/2014/main" id="{4D413FE8-1F1E-FC01-2BC0-348DB541E914}"/>
                </a:ext>
              </a:extLst>
            </p:cNvPr>
            <p:cNvSpPr/>
            <p:nvPr/>
          </p:nvSpPr>
          <p:spPr>
            <a:xfrm>
              <a:off x="82048" y="4566278"/>
              <a:ext cx="524766" cy="51642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0;p30">
              <a:extLst>
                <a:ext uri="{FF2B5EF4-FFF2-40B4-BE49-F238E27FC236}">
                  <a16:creationId xmlns:a16="http://schemas.microsoft.com/office/drawing/2014/main" id="{0C5D33E7-3378-C867-1891-DB74B8DAE103}"/>
                </a:ext>
              </a:extLst>
            </p:cNvPr>
            <p:cNvSpPr txBox="1"/>
            <p:nvPr/>
          </p:nvSpPr>
          <p:spPr>
            <a:xfrm>
              <a:off x="71797" y="4663921"/>
              <a:ext cx="6143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b="1" dirty="0">
                  <a:solidFill>
                    <a:srgbClr val="005000"/>
                  </a:solidFill>
                </a:rPr>
                <a:t>84</a:t>
              </a:r>
              <a:r>
                <a:rPr lang="es-CO" sz="1400" b="1" i="0" u="none" strike="noStrike" cap="none" dirty="0">
                  <a:solidFill>
                    <a:srgbClr val="005000"/>
                  </a:solidFill>
                  <a:latin typeface="Arial"/>
                  <a:ea typeface="Arial"/>
                  <a:cs typeface="Arial"/>
                  <a:sym typeface="Arial"/>
                </a:rPr>
                <a:t>,6</a:t>
              </a:r>
              <a:endParaRPr sz="14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431;p30">
            <a:extLst>
              <a:ext uri="{FF2B5EF4-FFF2-40B4-BE49-F238E27FC236}">
                <a16:creationId xmlns:a16="http://schemas.microsoft.com/office/drawing/2014/main" id="{6201B7BA-B51B-6E28-414C-7FF59ABDA986}"/>
              </a:ext>
            </a:extLst>
          </p:cNvPr>
          <p:cNvSpPr/>
          <p:nvPr/>
        </p:nvSpPr>
        <p:spPr>
          <a:xfrm>
            <a:off x="111016" y="5502787"/>
            <a:ext cx="530241" cy="489551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32;p30">
            <a:extLst>
              <a:ext uri="{FF2B5EF4-FFF2-40B4-BE49-F238E27FC236}">
                <a16:creationId xmlns:a16="http://schemas.microsoft.com/office/drawing/2014/main" id="{BCB9D225-DB5E-0808-39ED-C4201947E783}"/>
              </a:ext>
            </a:extLst>
          </p:cNvPr>
          <p:cNvSpPr txBox="1"/>
          <p:nvPr/>
        </p:nvSpPr>
        <p:spPr>
          <a:xfrm>
            <a:off x="93381" y="5613535"/>
            <a:ext cx="6143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005000"/>
                </a:solidFill>
              </a:rPr>
              <a:t>9</a:t>
            </a:r>
            <a:r>
              <a:rPr lang="es-CO" sz="14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rPr>
              <a:t>3,1</a:t>
            </a:r>
            <a:endParaRPr sz="1400" b="1" i="0" u="none" strike="noStrike" cap="none" dirty="0">
              <a:solidFill>
                <a:srgbClr val="00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14E2A411-FC4E-9CB9-5DB4-7580DA8C359E}"/>
              </a:ext>
            </a:extLst>
          </p:cNvPr>
          <p:cNvGrpSpPr/>
          <p:nvPr/>
        </p:nvGrpSpPr>
        <p:grpSpPr>
          <a:xfrm>
            <a:off x="115312" y="3814984"/>
            <a:ext cx="614364" cy="516429"/>
            <a:chOff x="146287" y="3785982"/>
            <a:chExt cx="614364" cy="516429"/>
          </a:xfrm>
        </p:grpSpPr>
        <p:sp>
          <p:nvSpPr>
            <p:cNvPr id="25" name="Google Shape;433;p30">
              <a:extLst>
                <a:ext uri="{FF2B5EF4-FFF2-40B4-BE49-F238E27FC236}">
                  <a16:creationId xmlns:a16="http://schemas.microsoft.com/office/drawing/2014/main" id="{A8A10216-DC90-4D96-A192-C540570FA003}"/>
                </a:ext>
              </a:extLst>
            </p:cNvPr>
            <p:cNvSpPr/>
            <p:nvPr/>
          </p:nvSpPr>
          <p:spPr>
            <a:xfrm>
              <a:off x="155720" y="3785982"/>
              <a:ext cx="557212" cy="51642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34;p30">
              <a:extLst>
                <a:ext uri="{FF2B5EF4-FFF2-40B4-BE49-F238E27FC236}">
                  <a16:creationId xmlns:a16="http://schemas.microsoft.com/office/drawing/2014/main" id="{A2330FA5-65FE-3190-DB4D-8E525DB8641D}"/>
                </a:ext>
              </a:extLst>
            </p:cNvPr>
            <p:cNvSpPr txBox="1"/>
            <p:nvPr/>
          </p:nvSpPr>
          <p:spPr>
            <a:xfrm>
              <a:off x="146287" y="3914558"/>
              <a:ext cx="6143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400" b="1" i="0" u="none" strike="noStrike" cap="none" dirty="0">
                  <a:solidFill>
                    <a:srgbClr val="005000"/>
                  </a:solidFill>
                  <a:latin typeface="Arial"/>
                  <a:ea typeface="Arial"/>
                  <a:cs typeface="Arial"/>
                  <a:sym typeface="Arial"/>
                </a:rPr>
                <a:t>88</a:t>
              </a:r>
              <a:r>
                <a:rPr lang="es-CO" b="1" dirty="0">
                  <a:solidFill>
                    <a:srgbClr val="005000"/>
                  </a:solidFill>
                </a:rPr>
                <a:t>,9</a:t>
              </a:r>
              <a:endParaRPr sz="14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407137DB-D822-DCE1-088F-E4649D77B09A}"/>
              </a:ext>
            </a:extLst>
          </p:cNvPr>
          <p:cNvGrpSpPr/>
          <p:nvPr/>
        </p:nvGrpSpPr>
        <p:grpSpPr>
          <a:xfrm>
            <a:off x="128749" y="2203635"/>
            <a:ext cx="641335" cy="516429"/>
            <a:chOff x="65825" y="6142751"/>
            <a:chExt cx="641335" cy="516429"/>
          </a:xfrm>
        </p:grpSpPr>
        <p:sp>
          <p:nvSpPr>
            <p:cNvPr id="27" name="Google Shape;435;p30">
              <a:extLst>
                <a:ext uri="{FF2B5EF4-FFF2-40B4-BE49-F238E27FC236}">
                  <a16:creationId xmlns:a16="http://schemas.microsoft.com/office/drawing/2014/main" id="{B6BCD743-F51D-0BAD-9643-7F8633EB6EF4}"/>
                </a:ext>
              </a:extLst>
            </p:cNvPr>
            <p:cNvSpPr/>
            <p:nvPr/>
          </p:nvSpPr>
          <p:spPr>
            <a:xfrm>
              <a:off x="65825" y="6142751"/>
              <a:ext cx="557212" cy="51642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36;p30">
              <a:extLst>
                <a:ext uri="{FF2B5EF4-FFF2-40B4-BE49-F238E27FC236}">
                  <a16:creationId xmlns:a16="http://schemas.microsoft.com/office/drawing/2014/main" id="{8AE79B40-ACA8-7E2D-43A0-7E8176691FE7}"/>
                </a:ext>
              </a:extLst>
            </p:cNvPr>
            <p:cNvSpPr txBox="1"/>
            <p:nvPr/>
          </p:nvSpPr>
          <p:spPr>
            <a:xfrm>
              <a:off x="92796" y="6247076"/>
              <a:ext cx="6143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400" b="1" i="0" u="none" strike="noStrike" cap="none" dirty="0">
                  <a:solidFill>
                    <a:srgbClr val="005000"/>
                  </a:solidFill>
                  <a:latin typeface="Arial"/>
                  <a:ea typeface="Arial"/>
                  <a:cs typeface="Arial"/>
                  <a:sym typeface="Arial"/>
                </a:rPr>
                <a:t>87,1</a:t>
              </a:r>
              <a:endParaRPr sz="14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488;p30">
            <a:extLst>
              <a:ext uri="{FF2B5EF4-FFF2-40B4-BE49-F238E27FC236}">
                <a16:creationId xmlns:a16="http://schemas.microsoft.com/office/drawing/2014/main" id="{3249FB42-FE36-5E5C-64AF-F5CA4CABAC05}"/>
              </a:ext>
            </a:extLst>
          </p:cNvPr>
          <p:cNvSpPr txBox="1"/>
          <p:nvPr/>
        </p:nvSpPr>
        <p:spPr>
          <a:xfrm>
            <a:off x="5631396" y="1601312"/>
            <a:ext cx="351828" cy="193895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NSUF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" name="Google Shape;437;p30">
            <a:extLst>
              <a:ext uri="{FF2B5EF4-FFF2-40B4-BE49-F238E27FC236}">
                <a16:creationId xmlns:a16="http://schemas.microsoft.com/office/drawing/2014/main" id="{F9A8D08D-19D6-51CF-8D95-E7605D70A9B8}"/>
              </a:ext>
            </a:extLst>
          </p:cNvPr>
          <p:cNvGrpSpPr/>
          <p:nvPr/>
        </p:nvGrpSpPr>
        <p:grpSpPr>
          <a:xfrm>
            <a:off x="73695" y="2446961"/>
            <a:ext cx="11573795" cy="4133823"/>
            <a:chOff x="342655" y="2358591"/>
            <a:chExt cx="11573795" cy="4133823"/>
          </a:xfrm>
        </p:grpSpPr>
        <p:sp>
          <p:nvSpPr>
            <p:cNvPr id="62" name="Google Shape;438;p30">
              <a:extLst>
                <a:ext uri="{FF2B5EF4-FFF2-40B4-BE49-F238E27FC236}">
                  <a16:creationId xmlns:a16="http://schemas.microsoft.com/office/drawing/2014/main" id="{61146A21-8FC2-2472-2686-A869DC443126}"/>
                </a:ext>
              </a:extLst>
            </p:cNvPr>
            <p:cNvSpPr/>
            <p:nvPr/>
          </p:nvSpPr>
          <p:spPr>
            <a:xfrm>
              <a:off x="8946873" y="2358591"/>
              <a:ext cx="419450" cy="196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" name="Google Shape;441;p30">
              <a:extLst>
                <a:ext uri="{FF2B5EF4-FFF2-40B4-BE49-F238E27FC236}">
                  <a16:creationId xmlns:a16="http://schemas.microsoft.com/office/drawing/2014/main" id="{C7D41DCE-DB7B-D01C-1B07-B9B3A74BF4CA}"/>
                </a:ext>
              </a:extLst>
            </p:cNvPr>
            <p:cNvGrpSpPr/>
            <p:nvPr/>
          </p:nvGrpSpPr>
          <p:grpSpPr>
            <a:xfrm>
              <a:off x="717692" y="2468510"/>
              <a:ext cx="11198758" cy="4023904"/>
              <a:chOff x="-4684307" y="1528766"/>
              <a:chExt cx="11198758" cy="4023904"/>
            </a:xfrm>
          </p:grpSpPr>
          <p:sp>
            <p:nvSpPr>
              <p:cNvPr id="84" name="Google Shape;442;p30">
                <a:extLst>
                  <a:ext uri="{FF2B5EF4-FFF2-40B4-BE49-F238E27FC236}">
                    <a16:creationId xmlns:a16="http://schemas.microsoft.com/office/drawing/2014/main" id="{39FDFDBD-F8E0-468D-81EA-729B6DCA928E}"/>
                  </a:ext>
                </a:extLst>
              </p:cNvPr>
              <p:cNvSpPr/>
              <p:nvPr/>
            </p:nvSpPr>
            <p:spPr>
              <a:xfrm rot="10800000">
                <a:off x="1483717" y="4035645"/>
                <a:ext cx="4993616" cy="322229"/>
              </a:xfrm>
              <a:prstGeom prst="homePlat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43;p30">
                <a:extLst>
                  <a:ext uri="{FF2B5EF4-FFF2-40B4-BE49-F238E27FC236}">
                    <a16:creationId xmlns:a16="http://schemas.microsoft.com/office/drawing/2014/main" id="{670CC05E-10E8-0815-C982-A6EE5CAD6AB4}"/>
                  </a:ext>
                </a:extLst>
              </p:cNvPr>
              <p:cNvSpPr txBox="1"/>
              <p:nvPr/>
            </p:nvSpPr>
            <p:spPr>
              <a:xfrm>
                <a:off x="1601392" y="4035646"/>
                <a:ext cx="4913059" cy="3222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203650" tIns="45700" rIns="853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s-CO" sz="1200" b="1" i="0" u="none" strike="noStrike" cap="none" dirty="0">
                    <a:solidFill>
                      <a:schemeClr val="bg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Transparencia, Acceso a la Información Pública y lucha contra la corrupción</a:t>
                </a:r>
                <a:endParaRPr sz="1200" b="1" i="0" u="none" strike="noStrike" cap="none" dirty="0">
                  <a:solidFill>
                    <a:schemeClr val="bg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7" name="Google Shape;445;p30">
                <a:extLst>
                  <a:ext uri="{FF2B5EF4-FFF2-40B4-BE49-F238E27FC236}">
                    <a16:creationId xmlns:a16="http://schemas.microsoft.com/office/drawing/2014/main" id="{EBDE18AB-6DC6-4411-EB6A-BDEA4940EE9F}"/>
                  </a:ext>
                </a:extLst>
              </p:cNvPr>
              <p:cNvSpPr/>
              <p:nvPr/>
            </p:nvSpPr>
            <p:spPr>
              <a:xfrm rot="10800000">
                <a:off x="1501360" y="1528766"/>
                <a:ext cx="4993616" cy="364063"/>
              </a:xfrm>
              <a:prstGeom prst="homePlat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46;p30">
                <a:extLst>
                  <a:ext uri="{FF2B5EF4-FFF2-40B4-BE49-F238E27FC236}">
                    <a16:creationId xmlns:a16="http://schemas.microsoft.com/office/drawing/2014/main" id="{97438F39-30FB-9385-3667-9954C843F8AB}"/>
                  </a:ext>
                </a:extLst>
              </p:cNvPr>
              <p:cNvSpPr txBox="1"/>
              <p:nvPr/>
            </p:nvSpPr>
            <p:spPr>
              <a:xfrm>
                <a:off x="1611851" y="1543541"/>
                <a:ext cx="4902600" cy="36406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203650" tIns="45700" rIns="853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s-CO" sz="1200" b="1" i="0" u="none" strike="noStrike" cap="none" dirty="0">
                    <a:solidFill>
                      <a:schemeClr val="bg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Seguimiento y Evaluación del Desempeño Institucional</a:t>
                </a:r>
                <a:endParaRPr sz="1200" b="1" i="0" u="none" strike="noStrike" cap="none" dirty="0">
                  <a:solidFill>
                    <a:schemeClr val="bg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91" name="Google Shape;449;p30">
                <a:extLst>
                  <a:ext uri="{FF2B5EF4-FFF2-40B4-BE49-F238E27FC236}">
                    <a16:creationId xmlns:a16="http://schemas.microsoft.com/office/drawing/2014/main" id="{BA40D1F5-05B4-57AF-6D17-3CA8E3558C8C}"/>
                  </a:ext>
                </a:extLst>
              </p:cNvPr>
              <p:cNvSpPr txBox="1"/>
              <p:nvPr/>
            </p:nvSpPr>
            <p:spPr>
              <a:xfrm>
                <a:off x="-4518449" y="3364989"/>
                <a:ext cx="4878155" cy="46184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203650" tIns="45700" rIns="853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s-CO" sz="1200" b="1" i="0" u="none" strike="noStrike" cap="none" dirty="0">
                    <a:solidFill>
                      <a:srgbClr val="005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Compras y Contratación Pública</a:t>
                </a:r>
                <a:endParaRPr sz="1200" b="1" i="0" u="none" strike="noStrike" cap="none" dirty="0">
                  <a:solidFill>
                    <a:srgbClr val="00500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94" name="Google Shape;452;p30">
                <a:extLst>
                  <a:ext uri="{FF2B5EF4-FFF2-40B4-BE49-F238E27FC236}">
                    <a16:creationId xmlns:a16="http://schemas.microsoft.com/office/drawing/2014/main" id="{C85955D1-5B41-A00C-67D8-C639FA041220}"/>
                  </a:ext>
                </a:extLst>
              </p:cNvPr>
              <p:cNvSpPr txBox="1"/>
              <p:nvPr/>
            </p:nvSpPr>
            <p:spPr>
              <a:xfrm>
                <a:off x="-4568846" y="3964497"/>
                <a:ext cx="4878155" cy="46184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203650" tIns="45700" rIns="853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s-CO" sz="1200" b="1" i="0" u="none" strike="noStrike" cap="none" dirty="0">
                    <a:solidFill>
                      <a:srgbClr val="005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Mejora Normativa</a:t>
                </a:r>
                <a:endParaRPr sz="1200" b="1" i="0" u="none" strike="noStrike" cap="none" dirty="0">
                  <a:solidFill>
                    <a:srgbClr val="00500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96" name="Google Shape;454;p30">
                <a:extLst>
                  <a:ext uri="{FF2B5EF4-FFF2-40B4-BE49-F238E27FC236}">
                    <a16:creationId xmlns:a16="http://schemas.microsoft.com/office/drawing/2014/main" id="{A81F88BB-7995-D333-B481-4730A03EE5D5}"/>
                  </a:ext>
                </a:extLst>
              </p:cNvPr>
              <p:cNvSpPr/>
              <p:nvPr/>
            </p:nvSpPr>
            <p:spPr>
              <a:xfrm rot="10800000">
                <a:off x="-4680447" y="1622806"/>
                <a:ext cx="4993616" cy="461844"/>
              </a:xfrm>
              <a:prstGeom prst="homePlat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55;p30">
                <a:extLst>
                  <a:ext uri="{FF2B5EF4-FFF2-40B4-BE49-F238E27FC236}">
                    <a16:creationId xmlns:a16="http://schemas.microsoft.com/office/drawing/2014/main" id="{0D5C837A-4C10-3628-0F5A-AC45519C6F9E}"/>
                  </a:ext>
                </a:extLst>
              </p:cNvPr>
              <p:cNvSpPr txBox="1"/>
              <p:nvPr/>
            </p:nvSpPr>
            <p:spPr>
              <a:xfrm>
                <a:off x="-4550538" y="1623195"/>
                <a:ext cx="4878155" cy="46184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txBody>
              <a:bodyPr spcFirstLastPara="1" wrap="square" lIns="203650" tIns="45700" rIns="853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s-CO" sz="1200" b="1" i="0" u="none" strike="noStrike" cap="none" dirty="0">
                    <a:solidFill>
                      <a:schemeClr val="bg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Gestión Documental</a:t>
                </a:r>
                <a:endParaRPr sz="1200" b="1" i="0" u="none" strike="noStrike" cap="none" dirty="0">
                  <a:solidFill>
                    <a:schemeClr val="bg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0" name="Google Shape;458;p30">
                <a:extLst>
                  <a:ext uri="{FF2B5EF4-FFF2-40B4-BE49-F238E27FC236}">
                    <a16:creationId xmlns:a16="http://schemas.microsoft.com/office/drawing/2014/main" id="{A3DC64FF-6485-F5E6-2BC8-278A1A1E61B0}"/>
                  </a:ext>
                </a:extLst>
              </p:cNvPr>
              <p:cNvSpPr txBox="1"/>
              <p:nvPr/>
            </p:nvSpPr>
            <p:spPr>
              <a:xfrm>
                <a:off x="1564788" y="3321151"/>
                <a:ext cx="4878155" cy="46184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203650" tIns="45700" rIns="853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s-CO" sz="1200" b="1" i="0" u="none" strike="noStrike" cap="none" dirty="0">
                    <a:solidFill>
                      <a:schemeClr val="lt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Planeación Institucional</a:t>
                </a:r>
                <a:endParaRPr sz="1200" b="1" i="0" u="none" strike="noStrike" cap="none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3" name="Google Shape;461;p30">
                <a:extLst>
                  <a:ext uri="{FF2B5EF4-FFF2-40B4-BE49-F238E27FC236}">
                    <a16:creationId xmlns:a16="http://schemas.microsoft.com/office/drawing/2014/main" id="{C9F827C4-55CE-A712-C02A-61E342D97700}"/>
                  </a:ext>
                </a:extLst>
              </p:cNvPr>
              <p:cNvSpPr txBox="1"/>
              <p:nvPr/>
            </p:nvSpPr>
            <p:spPr>
              <a:xfrm>
                <a:off x="1611851" y="4582177"/>
                <a:ext cx="4878155" cy="46184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203650" tIns="45700" rIns="853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s-CO" sz="1200" b="1" i="0" u="none" strike="noStrike" cap="none">
                    <a:solidFill>
                      <a:schemeClr val="lt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Defensa Jurídica</a:t>
                </a:r>
                <a:endParaRPr sz="1200" b="1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5" name="Google Shape;463;p30">
                <a:extLst>
                  <a:ext uri="{FF2B5EF4-FFF2-40B4-BE49-F238E27FC236}">
                    <a16:creationId xmlns:a16="http://schemas.microsoft.com/office/drawing/2014/main" id="{DB5A4E73-FA6C-584B-1C1A-0E3697B71C0F}"/>
                  </a:ext>
                </a:extLst>
              </p:cNvPr>
              <p:cNvSpPr/>
              <p:nvPr/>
            </p:nvSpPr>
            <p:spPr>
              <a:xfrm rot="10800000">
                <a:off x="-4684307" y="5024781"/>
                <a:ext cx="4993616" cy="461844"/>
              </a:xfrm>
              <a:prstGeom prst="homePlat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64;p30">
                <a:extLst>
                  <a:ext uri="{FF2B5EF4-FFF2-40B4-BE49-F238E27FC236}">
                    <a16:creationId xmlns:a16="http://schemas.microsoft.com/office/drawing/2014/main" id="{633568F4-0F5A-B5F0-8C84-FF34B7FC501E}"/>
                  </a:ext>
                </a:extLst>
              </p:cNvPr>
              <p:cNvSpPr txBox="1"/>
              <p:nvPr/>
            </p:nvSpPr>
            <p:spPr>
              <a:xfrm>
                <a:off x="-4653172" y="5090826"/>
                <a:ext cx="4878155" cy="461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03650" tIns="45700" rIns="853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s-CO" sz="1200" b="1" i="0" u="none" strike="noStrike" cap="none" dirty="0">
                    <a:solidFill>
                      <a:schemeClr val="accent6">
                        <a:lumMod val="50000"/>
                      </a:schemeClr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Gestión Estratégica de Talento Humano</a:t>
                </a:r>
                <a:endParaRPr sz="1200" b="1" i="0" u="none" strike="noStrike" cap="none" dirty="0">
                  <a:solidFill>
                    <a:schemeClr val="accent6">
                      <a:lumMod val="50000"/>
                    </a:schemeClr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9" name="Google Shape;467;p30">
                <a:extLst>
                  <a:ext uri="{FF2B5EF4-FFF2-40B4-BE49-F238E27FC236}">
                    <a16:creationId xmlns:a16="http://schemas.microsoft.com/office/drawing/2014/main" id="{56F43A8F-4A71-16CC-47DD-179E77F3DF2E}"/>
                  </a:ext>
                </a:extLst>
              </p:cNvPr>
              <p:cNvSpPr txBox="1"/>
              <p:nvPr/>
            </p:nvSpPr>
            <p:spPr>
              <a:xfrm>
                <a:off x="1591560" y="2677744"/>
                <a:ext cx="4878155" cy="46184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203650" tIns="45700" rIns="853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s-CO" sz="1200" b="1" i="0" u="none" strike="noStrike" cap="none" dirty="0">
                    <a:solidFill>
                      <a:schemeClr val="lt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Fortalecimiento Organizacional y Simplificación de procesos.</a:t>
                </a:r>
                <a:endParaRPr sz="1200" b="1" i="0" u="none" strike="noStrike" cap="none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66" name="Google Shape;469;p30">
              <a:extLst>
                <a:ext uri="{FF2B5EF4-FFF2-40B4-BE49-F238E27FC236}">
                  <a16:creationId xmlns:a16="http://schemas.microsoft.com/office/drawing/2014/main" id="{087890A0-68A3-89C1-5E12-8EA601C2737C}"/>
                </a:ext>
              </a:extLst>
            </p:cNvPr>
            <p:cNvSpPr/>
            <p:nvPr/>
          </p:nvSpPr>
          <p:spPr>
            <a:xfrm>
              <a:off x="6602931" y="4876948"/>
              <a:ext cx="557212" cy="51642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470;p30">
              <a:extLst>
                <a:ext uri="{FF2B5EF4-FFF2-40B4-BE49-F238E27FC236}">
                  <a16:creationId xmlns:a16="http://schemas.microsoft.com/office/drawing/2014/main" id="{008D1682-FFD0-E63B-CACC-39609C984A71}"/>
                </a:ext>
              </a:extLst>
            </p:cNvPr>
            <p:cNvSpPr txBox="1"/>
            <p:nvPr/>
          </p:nvSpPr>
          <p:spPr>
            <a:xfrm>
              <a:off x="6615570" y="4999145"/>
              <a:ext cx="6143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b="1" dirty="0">
                  <a:solidFill>
                    <a:srgbClr val="005000"/>
                  </a:solidFill>
                </a:rPr>
                <a:t>9</a:t>
              </a:r>
              <a:r>
                <a:rPr lang="es-CO" b="1" dirty="0">
                  <a:solidFill>
                    <a:srgbClr val="005000"/>
                  </a:solidFill>
                </a:rPr>
                <a:t>8,7</a:t>
              </a:r>
              <a:endParaRPr sz="14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471;p30">
              <a:extLst>
                <a:ext uri="{FF2B5EF4-FFF2-40B4-BE49-F238E27FC236}">
                  <a16:creationId xmlns:a16="http://schemas.microsoft.com/office/drawing/2014/main" id="{F14F3977-A59F-1A8E-659A-C14A2A6D8901}"/>
                </a:ext>
              </a:extLst>
            </p:cNvPr>
            <p:cNvSpPr/>
            <p:nvPr/>
          </p:nvSpPr>
          <p:spPr>
            <a:xfrm>
              <a:off x="6548026" y="2380248"/>
              <a:ext cx="557212" cy="51642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472;p30">
              <a:extLst>
                <a:ext uri="{FF2B5EF4-FFF2-40B4-BE49-F238E27FC236}">
                  <a16:creationId xmlns:a16="http://schemas.microsoft.com/office/drawing/2014/main" id="{D27FE871-F2D3-3163-10FB-618EACA8E40D}"/>
                </a:ext>
              </a:extLst>
            </p:cNvPr>
            <p:cNvSpPr txBox="1"/>
            <p:nvPr/>
          </p:nvSpPr>
          <p:spPr>
            <a:xfrm>
              <a:off x="6548026" y="2466947"/>
              <a:ext cx="6143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b="1" dirty="0">
                  <a:solidFill>
                    <a:srgbClr val="005000"/>
                  </a:solidFill>
                </a:rPr>
                <a:t>9</a:t>
              </a:r>
              <a:r>
                <a:rPr lang="es-CO" b="1" dirty="0">
                  <a:solidFill>
                    <a:srgbClr val="005000"/>
                  </a:solidFill>
                </a:rPr>
                <a:t>7,1</a:t>
              </a:r>
              <a:endParaRPr sz="14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473;p30">
              <a:extLst>
                <a:ext uri="{FF2B5EF4-FFF2-40B4-BE49-F238E27FC236}">
                  <a16:creationId xmlns:a16="http://schemas.microsoft.com/office/drawing/2014/main" id="{906F7D68-4F3C-110A-1842-ECBDF1FCA849}"/>
                </a:ext>
              </a:extLst>
            </p:cNvPr>
            <p:cNvSpPr/>
            <p:nvPr/>
          </p:nvSpPr>
          <p:spPr>
            <a:xfrm>
              <a:off x="354921" y="4270020"/>
              <a:ext cx="557212" cy="51642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474;p30">
              <a:extLst>
                <a:ext uri="{FF2B5EF4-FFF2-40B4-BE49-F238E27FC236}">
                  <a16:creationId xmlns:a16="http://schemas.microsoft.com/office/drawing/2014/main" id="{5709D8C3-61B2-EDF4-8F9C-75FD1B91D063}"/>
                </a:ext>
              </a:extLst>
            </p:cNvPr>
            <p:cNvSpPr txBox="1"/>
            <p:nvPr/>
          </p:nvSpPr>
          <p:spPr>
            <a:xfrm>
              <a:off x="383503" y="4398324"/>
              <a:ext cx="6143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b="1" dirty="0">
                  <a:solidFill>
                    <a:srgbClr val="005000"/>
                  </a:solidFill>
                </a:rPr>
                <a:t>9</a:t>
              </a:r>
              <a:r>
                <a:rPr lang="es-CO" b="1" dirty="0">
                  <a:solidFill>
                    <a:srgbClr val="005000"/>
                  </a:solidFill>
                </a:rPr>
                <a:t>2,1</a:t>
              </a:r>
              <a:endParaRPr sz="14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475;p30">
              <a:extLst>
                <a:ext uri="{FF2B5EF4-FFF2-40B4-BE49-F238E27FC236}">
                  <a16:creationId xmlns:a16="http://schemas.microsoft.com/office/drawing/2014/main" id="{AEC78781-C634-0C20-49E2-1931A57AD36B}"/>
                </a:ext>
              </a:extLst>
            </p:cNvPr>
            <p:cNvSpPr/>
            <p:nvPr/>
          </p:nvSpPr>
          <p:spPr>
            <a:xfrm>
              <a:off x="390917" y="4824953"/>
              <a:ext cx="557212" cy="51642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476;p30">
              <a:extLst>
                <a:ext uri="{FF2B5EF4-FFF2-40B4-BE49-F238E27FC236}">
                  <a16:creationId xmlns:a16="http://schemas.microsoft.com/office/drawing/2014/main" id="{BC159B14-CD90-0002-2A86-3C9F0D56B9E3}"/>
                </a:ext>
              </a:extLst>
            </p:cNvPr>
            <p:cNvSpPr txBox="1"/>
            <p:nvPr/>
          </p:nvSpPr>
          <p:spPr>
            <a:xfrm>
              <a:off x="408343" y="4924922"/>
              <a:ext cx="6143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b="1" dirty="0">
                  <a:solidFill>
                    <a:srgbClr val="005000"/>
                  </a:solidFill>
                </a:rPr>
                <a:t>9</a:t>
              </a:r>
              <a:r>
                <a:rPr lang="es-CO" b="1" dirty="0">
                  <a:solidFill>
                    <a:srgbClr val="005000"/>
                  </a:solidFill>
                </a:rPr>
                <a:t>2,8</a:t>
              </a:r>
              <a:endParaRPr sz="14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477;p30">
              <a:extLst>
                <a:ext uri="{FF2B5EF4-FFF2-40B4-BE49-F238E27FC236}">
                  <a16:creationId xmlns:a16="http://schemas.microsoft.com/office/drawing/2014/main" id="{1E7A41A7-F489-25EA-4D36-BEFAF8227E5A}"/>
                </a:ext>
              </a:extLst>
            </p:cNvPr>
            <p:cNvSpPr/>
            <p:nvPr/>
          </p:nvSpPr>
          <p:spPr>
            <a:xfrm>
              <a:off x="370066" y="2588321"/>
              <a:ext cx="557212" cy="51642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478;p30">
              <a:extLst>
                <a:ext uri="{FF2B5EF4-FFF2-40B4-BE49-F238E27FC236}">
                  <a16:creationId xmlns:a16="http://schemas.microsoft.com/office/drawing/2014/main" id="{DFA15C71-9067-2155-8B5D-049E3180AA70}"/>
                </a:ext>
              </a:extLst>
            </p:cNvPr>
            <p:cNvSpPr txBox="1"/>
            <p:nvPr/>
          </p:nvSpPr>
          <p:spPr>
            <a:xfrm>
              <a:off x="390917" y="2676225"/>
              <a:ext cx="6143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400" b="1" i="0" u="none" strike="noStrike" cap="none" dirty="0">
                  <a:solidFill>
                    <a:srgbClr val="005000"/>
                  </a:solidFill>
                  <a:latin typeface="Arial"/>
                  <a:ea typeface="Arial"/>
                  <a:cs typeface="Arial"/>
                  <a:sym typeface="Arial"/>
                </a:rPr>
                <a:t>87,3</a:t>
              </a:r>
              <a:endParaRPr sz="14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479;p30">
              <a:extLst>
                <a:ext uri="{FF2B5EF4-FFF2-40B4-BE49-F238E27FC236}">
                  <a16:creationId xmlns:a16="http://schemas.microsoft.com/office/drawing/2014/main" id="{618CC49E-8F58-B8A2-9966-4DF164F429F0}"/>
                </a:ext>
              </a:extLst>
            </p:cNvPr>
            <p:cNvSpPr/>
            <p:nvPr/>
          </p:nvSpPr>
          <p:spPr>
            <a:xfrm>
              <a:off x="6585103" y="4246524"/>
              <a:ext cx="557212" cy="51642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480;p30">
              <a:extLst>
                <a:ext uri="{FF2B5EF4-FFF2-40B4-BE49-F238E27FC236}">
                  <a16:creationId xmlns:a16="http://schemas.microsoft.com/office/drawing/2014/main" id="{F976266F-D7EF-2437-8447-0B490962007B}"/>
                </a:ext>
              </a:extLst>
            </p:cNvPr>
            <p:cNvSpPr txBox="1"/>
            <p:nvPr/>
          </p:nvSpPr>
          <p:spPr>
            <a:xfrm>
              <a:off x="6682273" y="4326591"/>
              <a:ext cx="6143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400" b="1" i="0" u="none" strike="noStrike" cap="none" dirty="0">
                  <a:solidFill>
                    <a:srgbClr val="005000"/>
                  </a:solidFill>
                  <a:latin typeface="Arial"/>
                  <a:ea typeface="Arial"/>
                  <a:cs typeface="Arial"/>
                  <a:sym typeface="Arial"/>
                </a:rPr>
                <a:t>98</a:t>
              </a:r>
              <a:endParaRPr sz="14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481;p30">
              <a:extLst>
                <a:ext uri="{FF2B5EF4-FFF2-40B4-BE49-F238E27FC236}">
                  <a16:creationId xmlns:a16="http://schemas.microsoft.com/office/drawing/2014/main" id="{1728D0A4-A259-5F5E-03C8-29F5C3A291CF}"/>
                </a:ext>
              </a:extLst>
            </p:cNvPr>
            <p:cNvSpPr/>
            <p:nvPr/>
          </p:nvSpPr>
          <p:spPr>
            <a:xfrm>
              <a:off x="6602931" y="5482939"/>
              <a:ext cx="557212" cy="51642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482;p30">
              <a:extLst>
                <a:ext uri="{FF2B5EF4-FFF2-40B4-BE49-F238E27FC236}">
                  <a16:creationId xmlns:a16="http://schemas.microsoft.com/office/drawing/2014/main" id="{664F0294-1CF1-A02E-BAB2-549AC358A7B9}"/>
                </a:ext>
              </a:extLst>
            </p:cNvPr>
            <p:cNvSpPr txBox="1"/>
            <p:nvPr/>
          </p:nvSpPr>
          <p:spPr>
            <a:xfrm>
              <a:off x="6599247" y="5556724"/>
              <a:ext cx="6143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b="1" dirty="0">
                  <a:solidFill>
                    <a:srgbClr val="005000"/>
                  </a:solidFill>
                </a:rPr>
                <a:t>1</a:t>
              </a:r>
              <a:r>
                <a:rPr lang="es-CO" b="1" dirty="0">
                  <a:solidFill>
                    <a:srgbClr val="005000"/>
                  </a:solidFill>
                </a:rPr>
                <a:t>00</a:t>
              </a:r>
              <a:endParaRPr sz="14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483;p30">
              <a:extLst>
                <a:ext uri="{FF2B5EF4-FFF2-40B4-BE49-F238E27FC236}">
                  <a16:creationId xmlns:a16="http://schemas.microsoft.com/office/drawing/2014/main" id="{4530E98C-249B-0FD6-45E1-BAA3D415F392}"/>
                </a:ext>
              </a:extLst>
            </p:cNvPr>
            <p:cNvSpPr/>
            <p:nvPr/>
          </p:nvSpPr>
          <p:spPr>
            <a:xfrm>
              <a:off x="342655" y="5936991"/>
              <a:ext cx="557212" cy="51642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484;p30">
              <a:extLst>
                <a:ext uri="{FF2B5EF4-FFF2-40B4-BE49-F238E27FC236}">
                  <a16:creationId xmlns:a16="http://schemas.microsoft.com/office/drawing/2014/main" id="{3DF6C158-C3F9-B79F-D5A1-0F94D731DDE2}"/>
                </a:ext>
              </a:extLst>
            </p:cNvPr>
            <p:cNvSpPr txBox="1"/>
            <p:nvPr/>
          </p:nvSpPr>
          <p:spPr>
            <a:xfrm>
              <a:off x="342655" y="6044943"/>
              <a:ext cx="6143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400" b="1" i="0" u="none" strike="noStrike" cap="none" dirty="0">
                  <a:solidFill>
                    <a:srgbClr val="005000"/>
                  </a:solidFill>
                  <a:latin typeface="Arial"/>
                  <a:ea typeface="Arial"/>
                  <a:cs typeface="Arial"/>
                  <a:sym typeface="Arial"/>
                </a:rPr>
                <a:t>92,7</a:t>
              </a:r>
              <a:endParaRPr sz="14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485;p30">
              <a:extLst>
                <a:ext uri="{FF2B5EF4-FFF2-40B4-BE49-F238E27FC236}">
                  <a16:creationId xmlns:a16="http://schemas.microsoft.com/office/drawing/2014/main" id="{26DF0E8A-F8AD-D778-C04C-5D111941FF6C}"/>
                </a:ext>
              </a:extLst>
            </p:cNvPr>
            <p:cNvSpPr/>
            <p:nvPr/>
          </p:nvSpPr>
          <p:spPr>
            <a:xfrm>
              <a:off x="6576602" y="3562599"/>
              <a:ext cx="557212" cy="51642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486;p30">
              <a:extLst>
                <a:ext uri="{FF2B5EF4-FFF2-40B4-BE49-F238E27FC236}">
                  <a16:creationId xmlns:a16="http://schemas.microsoft.com/office/drawing/2014/main" id="{D1ABC977-D87B-2B31-FDB7-8CE829AF4D09}"/>
                </a:ext>
              </a:extLst>
            </p:cNvPr>
            <p:cNvSpPr txBox="1"/>
            <p:nvPr/>
          </p:nvSpPr>
          <p:spPr>
            <a:xfrm>
              <a:off x="6596177" y="3666924"/>
              <a:ext cx="6143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b="1" dirty="0">
                  <a:solidFill>
                    <a:srgbClr val="005000"/>
                  </a:solidFill>
                </a:rPr>
                <a:t>9</a:t>
              </a:r>
              <a:r>
                <a:rPr lang="es-CO" b="1" dirty="0">
                  <a:solidFill>
                    <a:srgbClr val="005000"/>
                  </a:solidFill>
                </a:rPr>
                <a:t>7,7</a:t>
              </a:r>
              <a:endParaRPr sz="14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489;p30">
            <a:extLst>
              <a:ext uri="{FF2B5EF4-FFF2-40B4-BE49-F238E27FC236}">
                <a16:creationId xmlns:a16="http://schemas.microsoft.com/office/drawing/2014/main" id="{0BE3A550-6276-0343-8453-5C0325A8996C}"/>
              </a:ext>
            </a:extLst>
          </p:cNvPr>
          <p:cNvSpPr txBox="1"/>
          <p:nvPr/>
        </p:nvSpPr>
        <p:spPr>
          <a:xfrm>
            <a:off x="5658470" y="4660201"/>
            <a:ext cx="351828" cy="14772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rPr>
              <a:t>ACE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rPr>
              <a:t>TABL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 i="0" u="none" strike="noStrike" cap="none" dirty="0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000" b="1" i="0" u="none" strike="noStrike" cap="none" dirty="0">
              <a:solidFill>
                <a:srgbClr val="00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490;p30">
            <a:extLst>
              <a:ext uri="{FF2B5EF4-FFF2-40B4-BE49-F238E27FC236}">
                <a16:creationId xmlns:a16="http://schemas.microsoft.com/office/drawing/2014/main" id="{A0291CBF-A6F8-C662-0E7B-624850295249}"/>
              </a:ext>
            </a:extLst>
          </p:cNvPr>
          <p:cNvSpPr txBox="1"/>
          <p:nvPr/>
        </p:nvSpPr>
        <p:spPr>
          <a:xfrm>
            <a:off x="11737266" y="3075945"/>
            <a:ext cx="351828" cy="10156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ÓP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endParaRPr sz="1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1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1356506" y="514826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s-CO" dirty="0">
                <a:solidFill>
                  <a:schemeClr val="lt1"/>
                </a:solidFill>
              </a:rPr>
              <a:t>Oficina Asesora de Planeación e Innovación Institucional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s-CO" dirty="0"/>
              <a:t>19 marzo</a:t>
            </a:r>
            <a:r>
              <a:rPr lang="es-CO" dirty="0">
                <a:solidFill>
                  <a:schemeClr val="lt1"/>
                </a:solidFill>
              </a:rPr>
              <a:t> 2025 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r>
              <a:rPr lang="es-MX" dirty="0"/>
              <a:t>Modelo Integrado de Planeación y Gestión – MIPG</a:t>
            </a:r>
            <a:br>
              <a:rPr lang="es-MX" dirty="0"/>
            </a:br>
            <a:r>
              <a:rPr lang="es-MX" dirty="0"/>
              <a:t>Dimensión I y II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DF15F864-93C4-AD3A-3E6B-97D32AB8307E}"/>
              </a:ext>
            </a:extLst>
          </p:cNvPr>
          <p:cNvGrpSpPr/>
          <p:nvPr/>
        </p:nvGrpSpPr>
        <p:grpSpPr>
          <a:xfrm>
            <a:off x="6266995" y="1154738"/>
            <a:ext cx="5275555" cy="2119135"/>
            <a:chOff x="1178743" y="-487414"/>
            <a:chExt cx="10217617" cy="3888017"/>
          </a:xfrm>
        </p:grpSpPr>
        <p:sp>
          <p:nvSpPr>
            <p:cNvPr id="14" name="Google Shape;221;p10">
              <a:extLst>
                <a:ext uri="{FF2B5EF4-FFF2-40B4-BE49-F238E27FC236}">
                  <a16:creationId xmlns:a16="http://schemas.microsoft.com/office/drawing/2014/main" id="{A6A89C00-5A09-8388-B856-1A736CE4576C}"/>
                </a:ext>
              </a:extLst>
            </p:cNvPr>
            <p:cNvSpPr txBox="1">
              <a:spLocks/>
            </p:cNvSpPr>
            <p:nvPr/>
          </p:nvSpPr>
          <p:spPr>
            <a:xfrm>
              <a:off x="1926458" y="-487414"/>
              <a:ext cx="8300943" cy="737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6000"/>
                <a:buFont typeface="Helvetica Neue"/>
                <a:buNone/>
                <a:tabLst/>
                <a:defRPr/>
              </a:pPr>
              <a:r>
                <a:rPr kumimoji="0" lang="es-MX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800"/>
                  </a:solidFill>
                  <a:effectLst/>
                  <a:uLnTx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Política de Gestión Presupuestal</a:t>
              </a:r>
            </a:p>
          </p:txBody>
        </p:sp>
        <p:grpSp>
          <p:nvGrpSpPr>
            <p:cNvPr id="15" name="Google Shape;225;p10">
              <a:extLst>
                <a:ext uri="{FF2B5EF4-FFF2-40B4-BE49-F238E27FC236}">
                  <a16:creationId xmlns:a16="http://schemas.microsoft.com/office/drawing/2014/main" id="{9858CA99-370E-881A-B9E4-CDE7AC1D9A6D}"/>
                </a:ext>
              </a:extLst>
            </p:cNvPr>
            <p:cNvGrpSpPr/>
            <p:nvPr/>
          </p:nvGrpSpPr>
          <p:grpSpPr>
            <a:xfrm>
              <a:off x="1178743" y="1097214"/>
              <a:ext cx="1754716" cy="1936088"/>
              <a:chOff x="1569790" y="1138204"/>
              <a:chExt cx="1754716" cy="1936088"/>
            </a:xfrm>
          </p:grpSpPr>
          <p:pic>
            <p:nvPicPr>
              <p:cNvPr id="16" name="Google Shape;226;p10">
                <a:extLst>
                  <a:ext uri="{FF2B5EF4-FFF2-40B4-BE49-F238E27FC236}">
                    <a16:creationId xmlns:a16="http://schemas.microsoft.com/office/drawing/2014/main" id="{F02EC30B-5A28-7B5C-DE63-BAFEBDCBE2B4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569790" y="1438316"/>
                <a:ext cx="1754716" cy="16359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" name="Google Shape;227;p10">
                <a:extLst>
                  <a:ext uri="{FF2B5EF4-FFF2-40B4-BE49-F238E27FC236}">
                    <a16:creationId xmlns:a16="http://schemas.microsoft.com/office/drawing/2014/main" id="{65998280-8BBB-90D6-E7F7-5323033BC024}"/>
                  </a:ext>
                </a:extLst>
              </p:cNvPr>
              <p:cNvSpPr txBox="1"/>
              <p:nvPr/>
            </p:nvSpPr>
            <p:spPr>
              <a:xfrm>
                <a:off x="2016318" y="1138204"/>
                <a:ext cx="1129799" cy="4799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2021</a:t>
                </a:r>
                <a:endParaRPr kumimoji="0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228;p10">
              <a:extLst>
                <a:ext uri="{FF2B5EF4-FFF2-40B4-BE49-F238E27FC236}">
                  <a16:creationId xmlns:a16="http://schemas.microsoft.com/office/drawing/2014/main" id="{16E51D3D-1D59-ABB7-D967-4FC39A9C11BD}"/>
                </a:ext>
              </a:extLst>
            </p:cNvPr>
            <p:cNvGrpSpPr/>
            <p:nvPr/>
          </p:nvGrpSpPr>
          <p:grpSpPr>
            <a:xfrm>
              <a:off x="3197406" y="1132626"/>
              <a:ext cx="1838783" cy="1909796"/>
              <a:chOff x="3824492" y="1138204"/>
              <a:chExt cx="1838783" cy="1909796"/>
            </a:xfrm>
          </p:grpSpPr>
          <p:pic>
            <p:nvPicPr>
              <p:cNvPr id="19" name="Google Shape;229;p10">
                <a:extLst>
                  <a:ext uri="{FF2B5EF4-FFF2-40B4-BE49-F238E27FC236}">
                    <a16:creationId xmlns:a16="http://schemas.microsoft.com/office/drawing/2014/main" id="{329BB91E-30A0-559B-27DC-96B98554261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824492" y="1412024"/>
                <a:ext cx="1838783" cy="16359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Google Shape;230;p10">
                <a:extLst>
                  <a:ext uri="{FF2B5EF4-FFF2-40B4-BE49-F238E27FC236}">
                    <a16:creationId xmlns:a16="http://schemas.microsoft.com/office/drawing/2014/main" id="{A4A209DE-1581-73EC-EDF9-102AEF58A1F7}"/>
                  </a:ext>
                </a:extLst>
              </p:cNvPr>
              <p:cNvSpPr txBox="1"/>
              <p:nvPr/>
            </p:nvSpPr>
            <p:spPr>
              <a:xfrm>
                <a:off x="4217684" y="1138204"/>
                <a:ext cx="1129798" cy="4799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2022</a:t>
                </a:r>
                <a:endParaRPr kumimoji="0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oogle Shape;231;p10">
              <a:extLst>
                <a:ext uri="{FF2B5EF4-FFF2-40B4-BE49-F238E27FC236}">
                  <a16:creationId xmlns:a16="http://schemas.microsoft.com/office/drawing/2014/main" id="{CA02A25B-704A-54CE-C73F-FACF948C1437}"/>
                </a:ext>
              </a:extLst>
            </p:cNvPr>
            <p:cNvGrpSpPr/>
            <p:nvPr/>
          </p:nvGrpSpPr>
          <p:grpSpPr>
            <a:xfrm>
              <a:off x="5396160" y="1115012"/>
              <a:ext cx="1782066" cy="1900676"/>
              <a:chOff x="6095999" y="1132626"/>
              <a:chExt cx="1782066" cy="1900676"/>
            </a:xfrm>
          </p:grpSpPr>
          <p:pic>
            <p:nvPicPr>
              <p:cNvPr id="22" name="Google Shape;232;p10">
                <a:extLst>
                  <a:ext uri="{FF2B5EF4-FFF2-40B4-BE49-F238E27FC236}">
                    <a16:creationId xmlns:a16="http://schemas.microsoft.com/office/drawing/2014/main" id="{AD6CFDCC-4EA1-C5B5-5354-0D4B2834E0E2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095999" y="1412024"/>
                <a:ext cx="1782066" cy="162127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Google Shape;233;p10">
                <a:extLst>
                  <a:ext uri="{FF2B5EF4-FFF2-40B4-BE49-F238E27FC236}">
                    <a16:creationId xmlns:a16="http://schemas.microsoft.com/office/drawing/2014/main" id="{E1C33BBF-7B5A-1DD7-1136-1F58C14718CE}"/>
                  </a:ext>
                </a:extLst>
              </p:cNvPr>
              <p:cNvSpPr txBox="1"/>
              <p:nvPr/>
            </p:nvSpPr>
            <p:spPr>
              <a:xfrm>
                <a:off x="6491506" y="1132626"/>
                <a:ext cx="1129797" cy="4799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1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2023</a:t>
                </a: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416D604-F373-7759-D757-AADB1D4AF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38197" y="1009494"/>
              <a:ext cx="3858163" cy="2391109"/>
            </a:xfrm>
            <a:prstGeom prst="rect">
              <a:avLst/>
            </a:prstGeom>
          </p:spPr>
        </p:pic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7D9E5736-3339-9A03-17D6-2B63D7798BB9}"/>
              </a:ext>
            </a:extLst>
          </p:cNvPr>
          <p:cNvGrpSpPr/>
          <p:nvPr/>
        </p:nvGrpSpPr>
        <p:grpSpPr>
          <a:xfrm>
            <a:off x="477594" y="3642810"/>
            <a:ext cx="5400448" cy="1981218"/>
            <a:chOff x="1080404" y="-365064"/>
            <a:chExt cx="10214202" cy="3627698"/>
          </a:xfrm>
        </p:grpSpPr>
        <p:sp>
          <p:nvSpPr>
            <p:cNvPr id="26" name="Google Shape;271;p13">
              <a:extLst>
                <a:ext uri="{FF2B5EF4-FFF2-40B4-BE49-F238E27FC236}">
                  <a16:creationId xmlns:a16="http://schemas.microsoft.com/office/drawing/2014/main" id="{7C0DEE61-CA9F-B56C-F52D-3695401CBF64}"/>
                </a:ext>
              </a:extLst>
            </p:cNvPr>
            <p:cNvSpPr txBox="1">
              <a:spLocks/>
            </p:cNvSpPr>
            <p:nvPr/>
          </p:nvSpPr>
          <p:spPr>
            <a:xfrm>
              <a:off x="1955184" y="-365064"/>
              <a:ext cx="8300944" cy="737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6000"/>
                <a:buFont typeface="Helvetica Neue"/>
                <a:buNone/>
                <a:tabLst/>
                <a:defRPr/>
              </a:pPr>
              <a:r>
                <a:rPr kumimoji="0" lang="es-MX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800"/>
                  </a:solidFill>
                  <a:effectLst/>
                  <a:uLnTx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Política de Gobierno Digital</a:t>
              </a:r>
            </a:p>
          </p:txBody>
        </p:sp>
        <p:grpSp>
          <p:nvGrpSpPr>
            <p:cNvPr id="27" name="Google Shape;284;p13">
              <a:extLst>
                <a:ext uri="{FF2B5EF4-FFF2-40B4-BE49-F238E27FC236}">
                  <a16:creationId xmlns:a16="http://schemas.microsoft.com/office/drawing/2014/main" id="{428C7A1A-BE6C-22DB-DD33-168F6044612E}"/>
                </a:ext>
              </a:extLst>
            </p:cNvPr>
            <p:cNvGrpSpPr/>
            <p:nvPr/>
          </p:nvGrpSpPr>
          <p:grpSpPr>
            <a:xfrm>
              <a:off x="1080404" y="1076724"/>
              <a:ext cx="1819592" cy="1864711"/>
              <a:chOff x="1080404" y="1076724"/>
              <a:chExt cx="1819592" cy="1864711"/>
            </a:xfrm>
          </p:grpSpPr>
          <p:pic>
            <p:nvPicPr>
              <p:cNvPr id="28" name="Google Shape;285;p13">
                <a:extLst>
                  <a:ext uri="{FF2B5EF4-FFF2-40B4-BE49-F238E27FC236}">
                    <a16:creationId xmlns:a16="http://schemas.microsoft.com/office/drawing/2014/main" id="{BB6BE5E8-5D36-2A8F-1CAF-188C822ADE2F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080404" y="1357474"/>
                <a:ext cx="1819592" cy="158396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" name="Google Shape;286;p13">
                <a:extLst>
                  <a:ext uri="{FF2B5EF4-FFF2-40B4-BE49-F238E27FC236}">
                    <a16:creationId xmlns:a16="http://schemas.microsoft.com/office/drawing/2014/main" id="{E08919BE-1469-2C1E-A492-35025656690C}"/>
                  </a:ext>
                </a:extLst>
              </p:cNvPr>
              <p:cNvSpPr txBox="1"/>
              <p:nvPr/>
            </p:nvSpPr>
            <p:spPr>
              <a:xfrm>
                <a:off x="1598228" y="1076724"/>
                <a:ext cx="903515" cy="722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2021</a:t>
                </a:r>
                <a:endParaRPr kumimoji="0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" name="Google Shape;287;p13">
              <a:extLst>
                <a:ext uri="{FF2B5EF4-FFF2-40B4-BE49-F238E27FC236}">
                  <a16:creationId xmlns:a16="http://schemas.microsoft.com/office/drawing/2014/main" id="{E4223578-D0FE-E467-9FEE-B8520005A26E}"/>
                </a:ext>
              </a:extLst>
            </p:cNvPr>
            <p:cNvGrpSpPr/>
            <p:nvPr/>
          </p:nvGrpSpPr>
          <p:grpSpPr>
            <a:xfrm>
              <a:off x="3169324" y="1044523"/>
              <a:ext cx="1856406" cy="1926409"/>
              <a:chOff x="3169324" y="1044523"/>
              <a:chExt cx="1856406" cy="1926409"/>
            </a:xfrm>
          </p:grpSpPr>
          <p:pic>
            <p:nvPicPr>
              <p:cNvPr id="31" name="Google Shape;288;p13">
                <a:extLst>
                  <a:ext uri="{FF2B5EF4-FFF2-40B4-BE49-F238E27FC236}">
                    <a16:creationId xmlns:a16="http://schemas.microsoft.com/office/drawing/2014/main" id="{AD675D59-235D-1029-FF3F-423886ABC7D1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169324" y="1295979"/>
                <a:ext cx="1856406" cy="16749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" name="Google Shape;289;p13">
                <a:extLst>
                  <a:ext uri="{FF2B5EF4-FFF2-40B4-BE49-F238E27FC236}">
                    <a16:creationId xmlns:a16="http://schemas.microsoft.com/office/drawing/2014/main" id="{FB036896-2059-4152-4DB8-FE8246980C02}"/>
                  </a:ext>
                </a:extLst>
              </p:cNvPr>
              <p:cNvSpPr txBox="1"/>
              <p:nvPr/>
            </p:nvSpPr>
            <p:spPr>
              <a:xfrm>
                <a:off x="3737998" y="1044523"/>
                <a:ext cx="903515" cy="7226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2022</a:t>
                </a:r>
                <a:endParaRPr kumimoji="0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290;p13">
              <a:extLst>
                <a:ext uri="{FF2B5EF4-FFF2-40B4-BE49-F238E27FC236}">
                  <a16:creationId xmlns:a16="http://schemas.microsoft.com/office/drawing/2014/main" id="{B8D78583-FFE2-FB76-6025-1080978A6E70}"/>
                </a:ext>
              </a:extLst>
            </p:cNvPr>
            <p:cNvGrpSpPr/>
            <p:nvPr/>
          </p:nvGrpSpPr>
          <p:grpSpPr>
            <a:xfrm>
              <a:off x="5363818" y="1062910"/>
              <a:ext cx="1873204" cy="1878526"/>
              <a:chOff x="5363818" y="1062910"/>
              <a:chExt cx="1873204" cy="1878526"/>
            </a:xfrm>
          </p:grpSpPr>
          <p:pic>
            <p:nvPicPr>
              <p:cNvPr id="34" name="Google Shape;291;p13">
                <a:extLst>
                  <a:ext uri="{FF2B5EF4-FFF2-40B4-BE49-F238E27FC236}">
                    <a16:creationId xmlns:a16="http://schemas.microsoft.com/office/drawing/2014/main" id="{7FDD3CD0-A4B1-6653-1EB7-AF381AC581DB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363818" y="1357475"/>
                <a:ext cx="1873204" cy="158396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" name="Google Shape;292;p13">
                <a:extLst>
                  <a:ext uri="{FF2B5EF4-FFF2-40B4-BE49-F238E27FC236}">
                    <a16:creationId xmlns:a16="http://schemas.microsoft.com/office/drawing/2014/main" id="{F74918CB-5082-6916-A22A-C957EE129C49}"/>
                  </a:ext>
                </a:extLst>
              </p:cNvPr>
              <p:cNvSpPr txBox="1"/>
              <p:nvPr/>
            </p:nvSpPr>
            <p:spPr>
              <a:xfrm>
                <a:off x="5953137" y="1062910"/>
                <a:ext cx="903515" cy="7226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2023</a:t>
                </a:r>
                <a:endParaRPr kumimoji="0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86151530-5516-92C8-9396-F6481078A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45969" y="871525"/>
              <a:ext cx="3848637" cy="2391109"/>
            </a:xfrm>
            <a:prstGeom prst="rect">
              <a:avLst/>
            </a:prstGeom>
          </p:spPr>
        </p:pic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B5454C3D-6D91-5020-6C28-7403C4A89143}"/>
              </a:ext>
            </a:extLst>
          </p:cNvPr>
          <p:cNvGrpSpPr/>
          <p:nvPr/>
        </p:nvGrpSpPr>
        <p:grpSpPr>
          <a:xfrm>
            <a:off x="6469346" y="3679227"/>
            <a:ext cx="5246827" cy="2094612"/>
            <a:chOff x="1266349" y="-327875"/>
            <a:chExt cx="9744789" cy="3408442"/>
          </a:xfrm>
        </p:grpSpPr>
        <p:sp>
          <p:nvSpPr>
            <p:cNvPr id="38" name="Google Shape;298;p14">
              <a:extLst>
                <a:ext uri="{FF2B5EF4-FFF2-40B4-BE49-F238E27FC236}">
                  <a16:creationId xmlns:a16="http://schemas.microsoft.com/office/drawing/2014/main" id="{AB079A45-FBD2-06D6-F08A-271F39E1528F}"/>
                </a:ext>
              </a:extLst>
            </p:cNvPr>
            <p:cNvSpPr txBox="1">
              <a:spLocks/>
            </p:cNvSpPr>
            <p:nvPr/>
          </p:nvSpPr>
          <p:spPr>
            <a:xfrm>
              <a:off x="2083202" y="-327875"/>
              <a:ext cx="8300943" cy="737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6000"/>
                <a:buFont typeface="Helvetica Neue"/>
                <a:buNone/>
                <a:tabLst/>
                <a:defRPr/>
              </a:pPr>
              <a:r>
                <a:rPr kumimoji="0" lang="es-MX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800"/>
                  </a:solidFill>
                  <a:effectLst/>
                  <a:uLnTx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Política de Seguridad Digital</a:t>
              </a:r>
            </a:p>
          </p:txBody>
        </p:sp>
        <p:grpSp>
          <p:nvGrpSpPr>
            <p:cNvPr id="39" name="Google Shape;306;p14">
              <a:extLst>
                <a:ext uri="{FF2B5EF4-FFF2-40B4-BE49-F238E27FC236}">
                  <a16:creationId xmlns:a16="http://schemas.microsoft.com/office/drawing/2014/main" id="{80308FE4-A77B-A111-CE2B-52644AF0D790}"/>
                </a:ext>
              </a:extLst>
            </p:cNvPr>
            <p:cNvGrpSpPr/>
            <p:nvPr/>
          </p:nvGrpSpPr>
          <p:grpSpPr>
            <a:xfrm>
              <a:off x="1266349" y="866778"/>
              <a:ext cx="1673737" cy="1819312"/>
              <a:chOff x="1266349" y="866778"/>
              <a:chExt cx="1673737" cy="1819312"/>
            </a:xfrm>
          </p:grpSpPr>
          <p:pic>
            <p:nvPicPr>
              <p:cNvPr id="40" name="Google Shape;307;p14">
                <a:extLst>
                  <a:ext uri="{FF2B5EF4-FFF2-40B4-BE49-F238E27FC236}">
                    <a16:creationId xmlns:a16="http://schemas.microsoft.com/office/drawing/2014/main" id="{D22D3478-5413-3A9E-BAD6-CD0664B5D3D0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1266349" y="1241332"/>
                <a:ext cx="1637392" cy="144475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" name="Google Shape;308;p14">
                <a:extLst>
                  <a:ext uri="{FF2B5EF4-FFF2-40B4-BE49-F238E27FC236}">
                    <a16:creationId xmlns:a16="http://schemas.microsoft.com/office/drawing/2014/main" id="{16C8AA79-0878-055D-D0F6-7224D248735F}"/>
                  </a:ext>
                </a:extLst>
              </p:cNvPr>
              <p:cNvSpPr txBox="1"/>
              <p:nvPr/>
            </p:nvSpPr>
            <p:spPr>
              <a:xfrm>
                <a:off x="1769630" y="866778"/>
                <a:ext cx="1170456" cy="401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2021</a:t>
                </a:r>
                <a:endParaRPr kumimoji="0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" name="Google Shape;309;p14">
              <a:extLst>
                <a:ext uri="{FF2B5EF4-FFF2-40B4-BE49-F238E27FC236}">
                  <a16:creationId xmlns:a16="http://schemas.microsoft.com/office/drawing/2014/main" id="{93FA8736-1530-EB08-4D21-3CE4C5C216C7}"/>
                </a:ext>
              </a:extLst>
            </p:cNvPr>
            <p:cNvGrpSpPr/>
            <p:nvPr/>
          </p:nvGrpSpPr>
          <p:grpSpPr>
            <a:xfrm>
              <a:off x="2988940" y="866778"/>
              <a:ext cx="1652146" cy="1819312"/>
              <a:chOff x="2988940" y="866778"/>
              <a:chExt cx="1652146" cy="1819312"/>
            </a:xfrm>
          </p:grpSpPr>
          <p:pic>
            <p:nvPicPr>
              <p:cNvPr id="43" name="Google Shape;310;p14">
                <a:extLst>
                  <a:ext uri="{FF2B5EF4-FFF2-40B4-BE49-F238E27FC236}">
                    <a16:creationId xmlns:a16="http://schemas.microsoft.com/office/drawing/2014/main" id="{BE351839-4AF3-DA15-096E-6C3D802846C5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2988940" y="1201554"/>
                <a:ext cx="1652146" cy="148453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" name="Google Shape;311;p14">
                <a:extLst>
                  <a:ext uri="{FF2B5EF4-FFF2-40B4-BE49-F238E27FC236}">
                    <a16:creationId xmlns:a16="http://schemas.microsoft.com/office/drawing/2014/main" id="{2CAB9A74-72EE-A139-B2CC-6D78322DA271}"/>
                  </a:ext>
                </a:extLst>
              </p:cNvPr>
              <p:cNvSpPr txBox="1"/>
              <p:nvPr/>
            </p:nvSpPr>
            <p:spPr>
              <a:xfrm>
                <a:off x="3434023" y="866778"/>
                <a:ext cx="1170457" cy="401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2022</a:t>
                </a:r>
                <a:endParaRPr kumimoji="0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312;p14">
              <a:extLst>
                <a:ext uri="{FF2B5EF4-FFF2-40B4-BE49-F238E27FC236}">
                  <a16:creationId xmlns:a16="http://schemas.microsoft.com/office/drawing/2014/main" id="{897B4E24-0FC8-1743-BDF2-40F877C31E28}"/>
                </a:ext>
              </a:extLst>
            </p:cNvPr>
            <p:cNvGrpSpPr/>
            <p:nvPr/>
          </p:nvGrpSpPr>
          <p:grpSpPr>
            <a:xfrm>
              <a:off x="4859369" y="866778"/>
              <a:ext cx="1683320" cy="1841528"/>
              <a:chOff x="4859369" y="866778"/>
              <a:chExt cx="1683320" cy="1841528"/>
            </a:xfrm>
          </p:grpSpPr>
          <p:pic>
            <p:nvPicPr>
              <p:cNvPr id="46" name="Google Shape;313;p14">
                <a:extLst>
                  <a:ext uri="{FF2B5EF4-FFF2-40B4-BE49-F238E27FC236}">
                    <a16:creationId xmlns:a16="http://schemas.microsoft.com/office/drawing/2014/main" id="{7284D60F-3C92-4F62-B934-B01534BDF37F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4859369" y="1138895"/>
                <a:ext cx="1683320" cy="15694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" name="Google Shape;314;p14">
                <a:extLst>
                  <a:ext uri="{FF2B5EF4-FFF2-40B4-BE49-F238E27FC236}">
                    <a16:creationId xmlns:a16="http://schemas.microsoft.com/office/drawing/2014/main" id="{DF127834-BDC9-55EA-38C0-33E627F7B5FF}"/>
                  </a:ext>
                </a:extLst>
              </p:cNvPr>
              <p:cNvSpPr txBox="1"/>
              <p:nvPr/>
            </p:nvSpPr>
            <p:spPr>
              <a:xfrm>
                <a:off x="5369147" y="866778"/>
                <a:ext cx="1170457" cy="401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2023</a:t>
                </a:r>
                <a:endParaRPr kumimoji="0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7C26A000-3FDC-47C3-41D6-0C6B7FD58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00606" y="689458"/>
              <a:ext cx="3810532" cy="2391109"/>
            </a:xfrm>
            <a:prstGeom prst="rect">
              <a:avLst/>
            </a:prstGeom>
          </p:spPr>
        </p:pic>
      </p:grpSp>
      <p:sp>
        <p:nvSpPr>
          <p:cNvPr id="50" name="Rectángulo redondeado 50">
            <a:extLst>
              <a:ext uri="{FF2B5EF4-FFF2-40B4-BE49-F238E27FC236}">
                <a16:creationId xmlns:a16="http://schemas.microsoft.com/office/drawing/2014/main" id="{4BCD692C-2B83-F5C2-4378-C05BBE584C06}"/>
              </a:ext>
            </a:extLst>
          </p:cNvPr>
          <p:cNvSpPr/>
          <p:nvPr/>
        </p:nvSpPr>
        <p:spPr>
          <a:xfrm>
            <a:off x="3336971" y="291681"/>
            <a:ext cx="5316534" cy="437655"/>
          </a:xfrm>
          <a:prstGeom prst="roundRect">
            <a:avLst/>
          </a:prstGeom>
          <a:solidFill>
            <a:srgbClr val="276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Políticas con desempeño &lt;90 puntos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B6EEDDBB-7263-D266-D9C5-66B7F9443B70}"/>
              </a:ext>
            </a:extLst>
          </p:cNvPr>
          <p:cNvCxnSpPr>
            <a:cxnSpLocks/>
          </p:cNvCxnSpPr>
          <p:nvPr/>
        </p:nvCxnSpPr>
        <p:spPr>
          <a:xfrm flipH="1">
            <a:off x="6019386" y="1079014"/>
            <a:ext cx="14893" cy="54017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5D26999D-D22F-1E7F-17A9-B82BDFC375A5}"/>
              </a:ext>
            </a:extLst>
          </p:cNvPr>
          <p:cNvCxnSpPr>
            <a:cxnSpLocks/>
          </p:cNvCxnSpPr>
          <p:nvPr/>
        </p:nvCxnSpPr>
        <p:spPr>
          <a:xfrm>
            <a:off x="274320" y="3623539"/>
            <a:ext cx="11412458" cy="359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upo 59">
            <a:extLst>
              <a:ext uri="{FF2B5EF4-FFF2-40B4-BE49-F238E27FC236}">
                <a16:creationId xmlns:a16="http://schemas.microsoft.com/office/drawing/2014/main" id="{4EB08B3D-F56F-D6B1-4F9F-CE7F48F562A7}"/>
              </a:ext>
            </a:extLst>
          </p:cNvPr>
          <p:cNvGrpSpPr/>
          <p:nvPr/>
        </p:nvGrpSpPr>
        <p:grpSpPr>
          <a:xfrm>
            <a:off x="839123" y="1332898"/>
            <a:ext cx="4745196" cy="2113478"/>
            <a:chOff x="969804" y="-181808"/>
            <a:chExt cx="10185945" cy="3333243"/>
          </a:xfrm>
        </p:grpSpPr>
        <p:sp>
          <p:nvSpPr>
            <p:cNvPr id="61" name="Google Shape;397;p19">
              <a:extLst>
                <a:ext uri="{FF2B5EF4-FFF2-40B4-BE49-F238E27FC236}">
                  <a16:creationId xmlns:a16="http://schemas.microsoft.com/office/drawing/2014/main" id="{76C5FBF4-A75F-37F7-23AD-8DB445F66B86}"/>
                </a:ext>
              </a:extLst>
            </p:cNvPr>
            <p:cNvSpPr txBox="1">
              <a:spLocks/>
            </p:cNvSpPr>
            <p:nvPr/>
          </p:nvSpPr>
          <p:spPr>
            <a:xfrm>
              <a:off x="1300785" y="-181808"/>
              <a:ext cx="9543183" cy="737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6000"/>
                <a:buFont typeface="Helvetica Neue"/>
                <a:buNone/>
                <a:tabLst/>
                <a:defRPr/>
              </a:pPr>
              <a:r>
                <a:rPr kumimoji="0" lang="es-MX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800"/>
                  </a:solidFill>
                  <a:effectLst/>
                  <a:uLnTx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Política de Racionalización de Trámites</a:t>
              </a:r>
            </a:p>
          </p:txBody>
        </p:sp>
        <p:grpSp>
          <p:nvGrpSpPr>
            <p:cNvPr id="62" name="Google Shape;404;p19">
              <a:extLst>
                <a:ext uri="{FF2B5EF4-FFF2-40B4-BE49-F238E27FC236}">
                  <a16:creationId xmlns:a16="http://schemas.microsoft.com/office/drawing/2014/main" id="{35091A37-2938-ACE7-2CEB-64AA55A1281D}"/>
                </a:ext>
              </a:extLst>
            </p:cNvPr>
            <p:cNvGrpSpPr/>
            <p:nvPr/>
          </p:nvGrpSpPr>
          <p:grpSpPr>
            <a:xfrm>
              <a:off x="969804" y="965922"/>
              <a:ext cx="1921937" cy="1823960"/>
              <a:chOff x="969804" y="965922"/>
              <a:chExt cx="1921937" cy="1823960"/>
            </a:xfrm>
          </p:grpSpPr>
          <p:pic>
            <p:nvPicPr>
              <p:cNvPr id="70" name="Google Shape;405;p19">
                <a:extLst>
                  <a:ext uri="{FF2B5EF4-FFF2-40B4-BE49-F238E27FC236}">
                    <a16:creationId xmlns:a16="http://schemas.microsoft.com/office/drawing/2014/main" id="{C32E9485-DB1B-4F14-C6BA-4D0C72F74C79}"/>
                  </a:ext>
                </a:extLst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969804" y="1299356"/>
                <a:ext cx="1699940" cy="14905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1" name="Google Shape;406;p19">
                <a:extLst>
                  <a:ext uri="{FF2B5EF4-FFF2-40B4-BE49-F238E27FC236}">
                    <a16:creationId xmlns:a16="http://schemas.microsoft.com/office/drawing/2014/main" id="{38D04F14-FFBD-1FDE-DFDC-070BEA67A608}"/>
                  </a:ext>
                </a:extLst>
              </p:cNvPr>
              <p:cNvSpPr txBox="1"/>
              <p:nvPr/>
            </p:nvSpPr>
            <p:spPr>
              <a:xfrm>
                <a:off x="1463022" y="965922"/>
                <a:ext cx="1428719" cy="4125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2021</a:t>
                </a:r>
                <a:endParaRPr kumimoji="0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407;p19">
              <a:extLst>
                <a:ext uri="{FF2B5EF4-FFF2-40B4-BE49-F238E27FC236}">
                  <a16:creationId xmlns:a16="http://schemas.microsoft.com/office/drawing/2014/main" id="{5831A505-01F2-08CC-0C44-ACEC62F2FAFC}"/>
                </a:ext>
              </a:extLst>
            </p:cNvPr>
            <p:cNvGrpSpPr/>
            <p:nvPr/>
          </p:nvGrpSpPr>
          <p:grpSpPr>
            <a:xfrm>
              <a:off x="2759216" y="991347"/>
              <a:ext cx="1921331" cy="1860294"/>
              <a:chOff x="2759216" y="991347"/>
              <a:chExt cx="1921331" cy="1860294"/>
            </a:xfrm>
          </p:grpSpPr>
          <p:pic>
            <p:nvPicPr>
              <p:cNvPr id="68" name="Google Shape;408;p19">
                <a:extLst>
                  <a:ext uri="{FF2B5EF4-FFF2-40B4-BE49-F238E27FC236}">
                    <a16:creationId xmlns:a16="http://schemas.microsoft.com/office/drawing/2014/main" id="{5A8519D4-19C7-9C4F-EC41-C9B649B55A83}"/>
                  </a:ext>
                </a:extLst>
              </p:cNvPr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2759216" y="1299356"/>
                <a:ext cx="1775918" cy="155228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" name="Google Shape;409;p19">
                <a:extLst>
                  <a:ext uri="{FF2B5EF4-FFF2-40B4-BE49-F238E27FC236}">
                    <a16:creationId xmlns:a16="http://schemas.microsoft.com/office/drawing/2014/main" id="{36B577E2-9E4E-4B98-9CB1-31B675F3CB04}"/>
                  </a:ext>
                </a:extLst>
              </p:cNvPr>
              <p:cNvSpPr txBox="1"/>
              <p:nvPr/>
            </p:nvSpPr>
            <p:spPr>
              <a:xfrm>
                <a:off x="3251828" y="991347"/>
                <a:ext cx="1428719" cy="4125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1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2022</a:t>
                </a: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" name="Google Shape;410;p19">
              <a:extLst>
                <a:ext uri="{FF2B5EF4-FFF2-40B4-BE49-F238E27FC236}">
                  <a16:creationId xmlns:a16="http://schemas.microsoft.com/office/drawing/2014/main" id="{610C4E52-A993-DDE7-F1B8-AE35A11313B7}"/>
                </a:ext>
              </a:extLst>
            </p:cNvPr>
            <p:cNvGrpSpPr/>
            <p:nvPr/>
          </p:nvGrpSpPr>
          <p:grpSpPr>
            <a:xfrm>
              <a:off x="4707420" y="1012907"/>
              <a:ext cx="1921331" cy="1848956"/>
              <a:chOff x="4707420" y="1012907"/>
              <a:chExt cx="1921331" cy="1848956"/>
            </a:xfrm>
          </p:grpSpPr>
          <p:pic>
            <p:nvPicPr>
              <p:cNvPr id="66" name="Google Shape;411;p19">
                <a:extLst>
                  <a:ext uri="{FF2B5EF4-FFF2-40B4-BE49-F238E27FC236}">
                    <a16:creationId xmlns:a16="http://schemas.microsoft.com/office/drawing/2014/main" id="{E2A5DD13-8D57-FFB4-53A5-BC425DA2EED7}"/>
                  </a:ext>
                </a:extLst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4707420" y="1251136"/>
                <a:ext cx="1690598" cy="161072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7" name="Google Shape;412;p19">
                <a:extLst>
                  <a:ext uri="{FF2B5EF4-FFF2-40B4-BE49-F238E27FC236}">
                    <a16:creationId xmlns:a16="http://schemas.microsoft.com/office/drawing/2014/main" id="{F07B612E-50C0-5631-181A-C64E1460F169}"/>
                  </a:ext>
                </a:extLst>
              </p:cNvPr>
              <p:cNvSpPr txBox="1"/>
              <p:nvPr/>
            </p:nvSpPr>
            <p:spPr>
              <a:xfrm>
                <a:off x="5200032" y="1012907"/>
                <a:ext cx="1428719" cy="4125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1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2023</a:t>
                </a: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5" name="Imagen 64">
              <a:extLst>
                <a:ext uri="{FF2B5EF4-FFF2-40B4-BE49-F238E27FC236}">
                  <a16:creationId xmlns:a16="http://schemas.microsoft.com/office/drawing/2014/main" id="{F73FAF6F-968B-E3EF-E5D4-1E1EFC437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297586" y="731747"/>
              <a:ext cx="3858163" cy="2419688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DB1E8C0-8B46-4880-7467-DCE52063CCD2}"/>
              </a:ext>
            </a:extLst>
          </p:cNvPr>
          <p:cNvSpPr txBox="1"/>
          <p:nvPr/>
        </p:nvSpPr>
        <p:spPr>
          <a:xfrm>
            <a:off x="712232" y="1490966"/>
            <a:ext cx="51098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es-ES" sz="600" b="1" dirty="0"/>
              <a:t>OTSI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s-ES" sz="600" b="1" dirty="0"/>
              <a:t>DC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s-ES" sz="600" b="1" dirty="0"/>
              <a:t>DDTI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s-ES" sz="600" b="1" dirty="0"/>
              <a:t>OAPII</a:t>
            </a:r>
            <a:endParaRPr sz="6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CE28D8E-7903-99DA-A68C-1930B428FB63}"/>
              </a:ext>
            </a:extLst>
          </p:cNvPr>
          <p:cNvSpPr txBox="1"/>
          <p:nvPr/>
        </p:nvSpPr>
        <p:spPr>
          <a:xfrm>
            <a:off x="6549080" y="1537122"/>
            <a:ext cx="40756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46038" indent="-46038">
              <a:buFont typeface="Arial" panose="020B0604020202020204" pitchFamily="34" charset="0"/>
              <a:buChar char="•"/>
            </a:pPr>
            <a:r>
              <a:rPr lang="es-ES" sz="600" b="1" dirty="0"/>
              <a:t>DGR</a:t>
            </a:r>
          </a:p>
          <a:p>
            <a:pPr marL="46038" indent="-46038">
              <a:buFont typeface="Arial" panose="020B0604020202020204" pitchFamily="34" charset="0"/>
              <a:buChar char="•"/>
            </a:pPr>
            <a:r>
              <a:rPr lang="es-ES" sz="600" b="1" dirty="0"/>
              <a:t>DAF</a:t>
            </a:r>
          </a:p>
          <a:p>
            <a:pPr marL="46038" indent="-46038">
              <a:buFont typeface="Arial" panose="020B0604020202020204" pitchFamily="34" charset="0"/>
              <a:buChar char="•"/>
            </a:pPr>
            <a:r>
              <a:rPr lang="es-ES" sz="600" b="1" dirty="0"/>
              <a:t>OTSI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921F27-1AB3-8F4D-2024-180DA3B5C750}"/>
              </a:ext>
            </a:extLst>
          </p:cNvPr>
          <p:cNvSpPr txBox="1"/>
          <p:nvPr/>
        </p:nvSpPr>
        <p:spPr>
          <a:xfrm>
            <a:off x="688092" y="3988180"/>
            <a:ext cx="510988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es-ES" sz="600" b="1" dirty="0"/>
              <a:t>OTSI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5D157D-F351-66B1-5A52-2711C5CA0A2F}"/>
              </a:ext>
            </a:extLst>
          </p:cNvPr>
          <p:cNvSpPr txBox="1"/>
          <p:nvPr/>
        </p:nvSpPr>
        <p:spPr>
          <a:xfrm>
            <a:off x="6460060" y="4026786"/>
            <a:ext cx="510988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es-ES" sz="600" b="1" dirty="0"/>
              <a:t>OTSI</a:t>
            </a:r>
          </a:p>
        </p:txBody>
      </p:sp>
    </p:spTree>
    <p:extLst>
      <p:ext uri="{BB962C8B-B14F-4D97-AF65-F5344CB8AC3E}">
        <p14:creationId xmlns:p14="http://schemas.microsoft.com/office/powerpoint/2010/main" val="1452276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BDCBF-3D61-DB3A-0423-E66287543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o 72">
            <a:extLst>
              <a:ext uri="{FF2B5EF4-FFF2-40B4-BE49-F238E27FC236}">
                <a16:creationId xmlns:a16="http://schemas.microsoft.com/office/drawing/2014/main" id="{CDD9EAB0-8F47-0CA8-8F02-C17CD8C0FDAE}"/>
              </a:ext>
            </a:extLst>
          </p:cNvPr>
          <p:cNvGrpSpPr/>
          <p:nvPr/>
        </p:nvGrpSpPr>
        <p:grpSpPr>
          <a:xfrm>
            <a:off x="622302" y="1160269"/>
            <a:ext cx="5067745" cy="2113478"/>
            <a:chOff x="1104842" y="-181808"/>
            <a:chExt cx="10036608" cy="3238098"/>
          </a:xfrm>
        </p:grpSpPr>
        <p:sp>
          <p:nvSpPr>
            <p:cNvPr id="62" name="Google Shape;460;p22">
              <a:extLst>
                <a:ext uri="{FF2B5EF4-FFF2-40B4-BE49-F238E27FC236}">
                  <a16:creationId xmlns:a16="http://schemas.microsoft.com/office/drawing/2014/main" id="{F194141B-6928-AF18-1494-8B25014BF143}"/>
                </a:ext>
              </a:extLst>
            </p:cNvPr>
            <p:cNvSpPr txBox="1">
              <a:spLocks/>
            </p:cNvSpPr>
            <p:nvPr/>
          </p:nvSpPr>
          <p:spPr>
            <a:xfrm>
              <a:off x="1300785" y="-181808"/>
              <a:ext cx="9543183" cy="737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6000"/>
                <a:buFont typeface="Helvetica Neue"/>
                <a:buNone/>
                <a:tabLst/>
                <a:defRPr/>
              </a:pPr>
              <a:r>
                <a:rPr kumimoji="0" lang="es-MX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800"/>
                  </a:solidFill>
                  <a:effectLst/>
                  <a:uLnTx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Política de Gestión Documental</a:t>
              </a:r>
            </a:p>
          </p:txBody>
        </p:sp>
        <p:grpSp>
          <p:nvGrpSpPr>
            <p:cNvPr id="63" name="Google Shape;461;p22">
              <a:extLst>
                <a:ext uri="{FF2B5EF4-FFF2-40B4-BE49-F238E27FC236}">
                  <a16:creationId xmlns:a16="http://schemas.microsoft.com/office/drawing/2014/main" id="{0A60C200-9A77-E3A2-A51D-072884D2BCD8}"/>
                </a:ext>
              </a:extLst>
            </p:cNvPr>
            <p:cNvGrpSpPr/>
            <p:nvPr/>
          </p:nvGrpSpPr>
          <p:grpSpPr>
            <a:xfrm>
              <a:off x="1104842" y="801357"/>
              <a:ext cx="1924697" cy="1911000"/>
              <a:chOff x="1104842" y="801357"/>
              <a:chExt cx="1924697" cy="1911000"/>
            </a:xfrm>
          </p:grpSpPr>
          <p:pic>
            <p:nvPicPr>
              <p:cNvPr id="64" name="Google Shape;462;p22">
                <a:extLst>
                  <a:ext uri="{FF2B5EF4-FFF2-40B4-BE49-F238E27FC236}">
                    <a16:creationId xmlns:a16="http://schemas.microsoft.com/office/drawing/2014/main" id="{9030BB7A-312D-C5B4-2159-AEEFB3473E7E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104842" y="1068532"/>
                <a:ext cx="1847605" cy="16438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5" name="Google Shape;463;p22">
                <a:extLst>
                  <a:ext uri="{FF2B5EF4-FFF2-40B4-BE49-F238E27FC236}">
                    <a16:creationId xmlns:a16="http://schemas.microsoft.com/office/drawing/2014/main" id="{A51114FF-16BB-F999-1D78-1AAE57EAFA79}"/>
                  </a:ext>
                </a:extLst>
              </p:cNvPr>
              <p:cNvSpPr txBox="1"/>
              <p:nvPr/>
            </p:nvSpPr>
            <p:spPr>
              <a:xfrm>
                <a:off x="1553280" y="801357"/>
                <a:ext cx="1476259" cy="3804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2021</a:t>
                </a:r>
                <a:endParaRPr kumimoji="0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" name="Google Shape;464;p22">
              <a:extLst>
                <a:ext uri="{FF2B5EF4-FFF2-40B4-BE49-F238E27FC236}">
                  <a16:creationId xmlns:a16="http://schemas.microsoft.com/office/drawing/2014/main" id="{2D3542DC-397A-9C58-604B-7F6EFD27894F}"/>
                </a:ext>
              </a:extLst>
            </p:cNvPr>
            <p:cNvGrpSpPr/>
            <p:nvPr/>
          </p:nvGrpSpPr>
          <p:grpSpPr>
            <a:xfrm>
              <a:off x="3200475" y="790603"/>
              <a:ext cx="1911127" cy="1887282"/>
              <a:chOff x="3200475" y="790603"/>
              <a:chExt cx="1911127" cy="1887282"/>
            </a:xfrm>
          </p:grpSpPr>
          <p:pic>
            <p:nvPicPr>
              <p:cNvPr id="67" name="Google Shape;465;p22">
                <a:extLst>
                  <a:ext uri="{FF2B5EF4-FFF2-40B4-BE49-F238E27FC236}">
                    <a16:creationId xmlns:a16="http://schemas.microsoft.com/office/drawing/2014/main" id="{54781BBB-F4EA-326A-2EA1-5EC417C6F51D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200475" y="1034061"/>
                <a:ext cx="1802904" cy="16438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8" name="Google Shape;466;p22">
                <a:extLst>
                  <a:ext uri="{FF2B5EF4-FFF2-40B4-BE49-F238E27FC236}">
                    <a16:creationId xmlns:a16="http://schemas.microsoft.com/office/drawing/2014/main" id="{328931DF-0AF2-A8B5-E38C-61AD26B4AA2E}"/>
                  </a:ext>
                </a:extLst>
              </p:cNvPr>
              <p:cNvSpPr txBox="1"/>
              <p:nvPr/>
            </p:nvSpPr>
            <p:spPr>
              <a:xfrm>
                <a:off x="3635340" y="790603"/>
                <a:ext cx="1476262" cy="3804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2022</a:t>
                </a:r>
                <a:endParaRPr kumimoji="0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" name="Google Shape;467;p22">
              <a:extLst>
                <a:ext uri="{FF2B5EF4-FFF2-40B4-BE49-F238E27FC236}">
                  <a16:creationId xmlns:a16="http://schemas.microsoft.com/office/drawing/2014/main" id="{40C85619-C0A3-3F0C-BF51-A147D33A4659}"/>
                </a:ext>
              </a:extLst>
            </p:cNvPr>
            <p:cNvGrpSpPr/>
            <p:nvPr/>
          </p:nvGrpSpPr>
          <p:grpSpPr>
            <a:xfrm>
              <a:off x="5251407" y="773495"/>
              <a:ext cx="1942245" cy="1935604"/>
              <a:chOff x="5251407" y="773495"/>
              <a:chExt cx="1942245" cy="1935604"/>
            </a:xfrm>
          </p:grpSpPr>
          <p:pic>
            <p:nvPicPr>
              <p:cNvPr id="70" name="Google Shape;468;p22">
                <a:extLst>
                  <a:ext uri="{FF2B5EF4-FFF2-40B4-BE49-F238E27FC236}">
                    <a16:creationId xmlns:a16="http://schemas.microsoft.com/office/drawing/2014/main" id="{714DA9D9-6AA1-2068-B4BA-D68395F5772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251407" y="1034061"/>
                <a:ext cx="1937216" cy="16750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1" name="Google Shape;469;p22">
                <a:extLst>
                  <a:ext uri="{FF2B5EF4-FFF2-40B4-BE49-F238E27FC236}">
                    <a16:creationId xmlns:a16="http://schemas.microsoft.com/office/drawing/2014/main" id="{2F9368F5-D305-CEAD-0D30-220C7514CBDE}"/>
                  </a:ext>
                </a:extLst>
              </p:cNvPr>
              <p:cNvSpPr txBox="1"/>
              <p:nvPr/>
            </p:nvSpPr>
            <p:spPr>
              <a:xfrm>
                <a:off x="5717393" y="773495"/>
                <a:ext cx="1476259" cy="3804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2023</a:t>
                </a:r>
                <a:endParaRPr kumimoji="0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2" name="Imagen 71">
              <a:extLst>
                <a:ext uri="{FF2B5EF4-FFF2-40B4-BE49-F238E27FC236}">
                  <a16:creationId xmlns:a16="http://schemas.microsoft.com/office/drawing/2014/main" id="{6309696E-6290-98FC-A372-DB4C01400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2339" y="655655"/>
              <a:ext cx="3839111" cy="2400635"/>
            </a:xfrm>
            <a:prstGeom prst="rect">
              <a:avLst/>
            </a:prstGeom>
          </p:spPr>
        </p:pic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D1789391-AFE3-356C-E9BA-C5229C5D8E23}"/>
              </a:ext>
            </a:extLst>
          </p:cNvPr>
          <p:cNvGrpSpPr/>
          <p:nvPr/>
        </p:nvGrpSpPr>
        <p:grpSpPr>
          <a:xfrm>
            <a:off x="3162405" y="3600207"/>
            <a:ext cx="6086647" cy="2570732"/>
            <a:chOff x="622473" y="-589670"/>
            <a:chExt cx="10421778" cy="3654190"/>
          </a:xfrm>
        </p:grpSpPr>
        <p:sp>
          <p:nvSpPr>
            <p:cNvPr id="74" name="Google Shape;483;p23">
              <a:extLst>
                <a:ext uri="{FF2B5EF4-FFF2-40B4-BE49-F238E27FC236}">
                  <a16:creationId xmlns:a16="http://schemas.microsoft.com/office/drawing/2014/main" id="{75AFE262-9D82-A66A-35EC-D0D7183581C1}"/>
                </a:ext>
              </a:extLst>
            </p:cNvPr>
            <p:cNvSpPr txBox="1">
              <a:spLocks/>
            </p:cNvSpPr>
            <p:nvPr/>
          </p:nvSpPr>
          <p:spPr>
            <a:xfrm>
              <a:off x="1283502" y="-589670"/>
              <a:ext cx="9543183" cy="737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6000"/>
                <a:buFont typeface="Helvetica Neue"/>
                <a:buNone/>
                <a:tabLst/>
                <a:defRPr/>
              </a:pPr>
              <a:r>
                <a:rPr kumimoji="0" lang="es-MX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800"/>
                  </a:solidFill>
                  <a:effectLst/>
                  <a:uLnTx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Política de Gestión de la Información Estadística</a:t>
              </a:r>
            </a:p>
          </p:txBody>
        </p:sp>
        <p:grpSp>
          <p:nvGrpSpPr>
            <p:cNvPr id="75" name="Google Shape;490;p23">
              <a:extLst>
                <a:ext uri="{FF2B5EF4-FFF2-40B4-BE49-F238E27FC236}">
                  <a16:creationId xmlns:a16="http://schemas.microsoft.com/office/drawing/2014/main" id="{2EC44F1B-1AE3-D37D-BDC5-99D410D5CD34}"/>
                </a:ext>
              </a:extLst>
            </p:cNvPr>
            <p:cNvGrpSpPr/>
            <p:nvPr/>
          </p:nvGrpSpPr>
          <p:grpSpPr>
            <a:xfrm>
              <a:off x="622473" y="832687"/>
              <a:ext cx="1769781" cy="1714570"/>
              <a:chOff x="622473" y="832687"/>
              <a:chExt cx="1769781" cy="1714570"/>
            </a:xfrm>
          </p:grpSpPr>
          <p:pic>
            <p:nvPicPr>
              <p:cNvPr id="76" name="Google Shape;491;p23">
                <a:extLst>
                  <a:ext uri="{FF2B5EF4-FFF2-40B4-BE49-F238E27FC236}">
                    <a16:creationId xmlns:a16="http://schemas.microsoft.com/office/drawing/2014/main" id="{C4B126EB-4094-680F-9DDD-AB6BB4EC5EED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22473" y="1127683"/>
                <a:ext cx="1624088" cy="14195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7" name="Google Shape;492;p23">
                <a:extLst>
                  <a:ext uri="{FF2B5EF4-FFF2-40B4-BE49-F238E27FC236}">
                    <a16:creationId xmlns:a16="http://schemas.microsoft.com/office/drawing/2014/main" id="{5EA96C5B-5675-25B4-3B0F-D93BBB84D4CA}"/>
                  </a:ext>
                </a:extLst>
              </p:cNvPr>
              <p:cNvSpPr txBox="1"/>
              <p:nvPr/>
            </p:nvSpPr>
            <p:spPr>
              <a:xfrm>
                <a:off x="1009564" y="832687"/>
                <a:ext cx="1382690" cy="361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2021</a:t>
                </a:r>
                <a:endParaRPr kumimoji="0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493;p23">
              <a:extLst>
                <a:ext uri="{FF2B5EF4-FFF2-40B4-BE49-F238E27FC236}">
                  <a16:creationId xmlns:a16="http://schemas.microsoft.com/office/drawing/2014/main" id="{FC3AAB62-4F97-0638-EC7C-7B3F77EC1292}"/>
                </a:ext>
              </a:extLst>
            </p:cNvPr>
            <p:cNvGrpSpPr/>
            <p:nvPr/>
          </p:nvGrpSpPr>
          <p:grpSpPr>
            <a:xfrm>
              <a:off x="2837067" y="810916"/>
              <a:ext cx="1826883" cy="1823427"/>
              <a:chOff x="2837067" y="810916"/>
              <a:chExt cx="1826883" cy="1823427"/>
            </a:xfrm>
          </p:grpSpPr>
          <p:pic>
            <p:nvPicPr>
              <p:cNvPr id="79" name="Google Shape;494;p23">
                <a:extLst>
                  <a:ext uri="{FF2B5EF4-FFF2-40B4-BE49-F238E27FC236}">
                    <a16:creationId xmlns:a16="http://schemas.microsoft.com/office/drawing/2014/main" id="{1BD39BDF-673B-13A8-A9DB-FDC6CB12519E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837067" y="1115205"/>
                <a:ext cx="1737996" cy="15191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0" name="Google Shape;495;p23">
                <a:extLst>
                  <a:ext uri="{FF2B5EF4-FFF2-40B4-BE49-F238E27FC236}">
                    <a16:creationId xmlns:a16="http://schemas.microsoft.com/office/drawing/2014/main" id="{F5331568-DFA6-295A-2E15-E37B02DCBFE1}"/>
                  </a:ext>
                </a:extLst>
              </p:cNvPr>
              <p:cNvSpPr txBox="1"/>
              <p:nvPr/>
            </p:nvSpPr>
            <p:spPr>
              <a:xfrm>
                <a:off x="3281263" y="810916"/>
                <a:ext cx="1382687" cy="361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2022</a:t>
                </a:r>
                <a:endParaRPr kumimoji="0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" name="Google Shape;496;p23">
              <a:extLst>
                <a:ext uri="{FF2B5EF4-FFF2-40B4-BE49-F238E27FC236}">
                  <a16:creationId xmlns:a16="http://schemas.microsoft.com/office/drawing/2014/main" id="{6BDFFA87-BF0D-BD3D-004B-02AE1424CDB8}"/>
                </a:ext>
              </a:extLst>
            </p:cNvPr>
            <p:cNvGrpSpPr/>
            <p:nvPr/>
          </p:nvGrpSpPr>
          <p:grpSpPr>
            <a:xfrm>
              <a:off x="5165569" y="810916"/>
              <a:ext cx="1787996" cy="1856699"/>
              <a:chOff x="5165569" y="810916"/>
              <a:chExt cx="1787996" cy="1856699"/>
            </a:xfrm>
          </p:grpSpPr>
          <p:pic>
            <p:nvPicPr>
              <p:cNvPr id="82" name="Google Shape;497;p23">
                <a:extLst>
                  <a:ext uri="{FF2B5EF4-FFF2-40B4-BE49-F238E27FC236}">
                    <a16:creationId xmlns:a16="http://schemas.microsoft.com/office/drawing/2014/main" id="{AACF2AC5-643E-EB26-F004-3495EC52AF55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165569" y="1086431"/>
                <a:ext cx="1737996" cy="158118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3" name="Google Shape;498;p23">
                <a:extLst>
                  <a:ext uri="{FF2B5EF4-FFF2-40B4-BE49-F238E27FC236}">
                    <a16:creationId xmlns:a16="http://schemas.microsoft.com/office/drawing/2014/main" id="{59D8660B-6389-FA3E-8CBE-B38F7C8D46BD}"/>
                  </a:ext>
                </a:extLst>
              </p:cNvPr>
              <p:cNvSpPr txBox="1"/>
              <p:nvPr/>
            </p:nvSpPr>
            <p:spPr>
              <a:xfrm>
                <a:off x="5570878" y="810916"/>
                <a:ext cx="1382687" cy="361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2023</a:t>
                </a:r>
                <a:endParaRPr kumimoji="0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91DD6BCE-BB11-A6D8-C147-24D05D501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47982" y="654359"/>
              <a:ext cx="3896269" cy="2410161"/>
            </a:xfrm>
            <a:prstGeom prst="rect">
              <a:avLst/>
            </a:prstGeom>
          </p:spPr>
        </p:pic>
      </p:grpSp>
      <p:sp>
        <p:nvSpPr>
          <p:cNvPr id="86" name="Rectángulo redondeado 50">
            <a:extLst>
              <a:ext uri="{FF2B5EF4-FFF2-40B4-BE49-F238E27FC236}">
                <a16:creationId xmlns:a16="http://schemas.microsoft.com/office/drawing/2014/main" id="{CF7FCDEB-9BA9-31E6-316F-5617A85AB52D}"/>
              </a:ext>
            </a:extLst>
          </p:cNvPr>
          <p:cNvSpPr/>
          <p:nvPr/>
        </p:nvSpPr>
        <p:spPr>
          <a:xfrm>
            <a:off x="3451815" y="164207"/>
            <a:ext cx="5316534" cy="437655"/>
          </a:xfrm>
          <a:prstGeom prst="roundRect">
            <a:avLst/>
          </a:prstGeom>
          <a:solidFill>
            <a:srgbClr val="276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Políticas con desempeño &lt;90 puntos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983EF4EA-283B-2BD6-0C94-EAF1EAB157D3}"/>
              </a:ext>
            </a:extLst>
          </p:cNvPr>
          <p:cNvCxnSpPr>
            <a:cxnSpLocks/>
          </p:cNvCxnSpPr>
          <p:nvPr/>
        </p:nvCxnSpPr>
        <p:spPr>
          <a:xfrm>
            <a:off x="6205729" y="1010733"/>
            <a:ext cx="0" cy="264880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DEEAED75-4378-7F01-9A39-8EA03EF394DF}"/>
              </a:ext>
            </a:extLst>
          </p:cNvPr>
          <p:cNvCxnSpPr>
            <a:cxnSpLocks/>
          </p:cNvCxnSpPr>
          <p:nvPr/>
        </p:nvCxnSpPr>
        <p:spPr>
          <a:xfrm>
            <a:off x="274320" y="3623539"/>
            <a:ext cx="11412458" cy="359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upo 90">
            <a:extLst>
              <a:ext uri="{FF2B5EF4-FFF2-40B4-BE49-F238E27FC236}">
                <a16:creationId xmlns:a16="http://schemas.microsoft.com/office/drawing/2014/main" id="{7A2F5747-4741-DFAD-8074-F696091FB6B5}"/>
              </a:ext>
            </a:extLst>
          </p:cNvPr>
          <p:cNvGrpSpPr/>
          <p:nvPr/>
        </p:nvGrpSpPr>
        <p:grpSpPr>
          <a:xfrm>
            <a:off x="6335227" y="1189148"/>
            <a:ext cx="5615467" cy="2106996"/>
            <a:chOff x="1187627" y="-45691"/>
            <a:chExt cx="9902494" cy="3153062"/>
          </a:xfrm>
        </p:grpSpPr>
        <p:sp>
          <p:nvSpPr>
            <p:cNvPr id="92" name="Google Shape;180;p8">
              <a:extLst>
                <a:ext uri="{FF2B5EF4-FFF2-40B4-BE49-F238E27FC236}">
                  <a16:creationId xmlns:a16="http://schemas.microsoft.com/office/drawing/2014/main" id="{029E9155-D956-9172-9CE9-DF245E8E57E0}"/>
                </a:ext>
              </a:extLst>
            </p:cNvPr>
            <p:cNvSpPr txBox="1">
              <a:spLocks/>
            </p:cNvSpPr>
            <p:nvPr/>
          </p:nvSpPr>
          <p:spPr>
            <a:xfrm>
              <a:off x="1763377" y="-45691"/>
              <a:ext cx="8300943" cy="737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6000"/>
                <a:buFont typeface="Helvetica Neue"/>
                <a:buNone/>
                <a:tabLst/>
                <a:defRPr/>
              </a:pPr>
              <a:r>
                <a:rPr kumimoji="0" lang="es-MX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800"/>
                  </a:solidFill>
                  <a:effectLst/>
                  <a:uLnTx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Política de Integridad</a:t>
              </a:r>
            </a:p>
          </p:txBody>
        </p:sp>
        <p:grpSp>
          <p:nvGrpSpPr>
            <p:cNvPr id="93" name="Google Shape;189;p8">
              <a:extLst>
                <a:ext uri="{FF2B5EF4-FFF2-40B4-BE49-F238E27FC236}">
                  <a16:creationId xmlns:a16="http://schemas.microsoft.com/office/drawing/2014/main" id="{77715A40-DCD0-C568-E1F0-F985A84582A6}"/>
                </a:ext>
              </a:extLst>
            </p:cNvPr>
            <p:cNvGrpSpPr/>
            <p:nvPr/>
          </p:nvGrpSpPr>
          <p:grpSpPr>
            <a:xfrm>
              <a:off x="1187627" y="940889"/>
              <a:ext cx="1626359" cy="1867948"/>
              <a:chOff x="1454477" y="1004645"/>
              <a:chExt cx="1626359" cy="1867948"/>
            </a:xfrm>
          </p:grpSpPr>
          <p:pic>
            <p:nvPicPr>
              <p:cNvPr id="101" name="Google Shape;190;p8">
                <a:extLst>
                  <a:ext uri="{FF2B5EF4-FFF2-40B4-BE49-F238E27FC236}">
                    <a16:creationId xmlns:a16="http://schemas.microsoft.com/office/drawing/2014/main" id="{E8184AC5-5869-D533-CD4B-442B6F42EB8A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1454477" y="1421741"/>
                <a:ext cx="1626359" cy="14508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2" name="Google Shape;191;p8">
                <a:extLst>
                  <a:ext uri="{FF2B5EF4-FFF2-40B4-BE49-F238E27FC236}">
                    <a16:creationId xmlns:a16="http://schemas.microsoft.com/office/drawing/2014/main" id="{226FCFCF-7652-326E-0329-7FEAA413D21D}"/>
                  </a:ext>
                </a:extLst>
              </p:cNvPr>
              <p:cNvSpPr txBox="1"/>
              <p:nvPr/>
            </p:nvSpPr>
            <p:spPr>
              <a:xfrm>
                <a:off x="1840764" y="1004645"/>
                <a:ext cx="956585" cy="4566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1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2021</a:t>
                </a: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" name="Google Shape;192;p8">
              <a:extLst>
                <a:ext uri="{FF2B5EF4-FFF2-40B4-BE49-F238E27FC236}">
                  <a16:creationId xmlns:a16="http://schemas.microsoft.com/office/drawing/2014/main" id="{7F8A96E3-F09B-963C-719C-9EC6B432BF7E}"/>
                </a:ext>
              </a:extLst>
            </p:cNvPr>
            <p:cNvGrpSpPr/>
            <p:nvPr/>
          </p:nvGrpSpPr>
          <p:grpSpPr>
            <a:xfrm>
              <a:off x="3081765" y="955569"/>
              <a:ext cx="1626358" cy="1819825"/>
              <a:chOff x="3292913" y="1000801"/>
              <a:chExt cx="1626358" cy="1819825"/>
            </a:xfrm>
          </p:grpSpPr>
          <p:pic>
            <p:nvPicPr>
              <p:cNvPr id="99" name="Google Shape;193;p8">
                <a:extLst>
                  <a:ext uri="{FF2B5EF4-FFF2-40B4-BE49-F238E27FC236}">
                    <a16:creationId xmlns:a16="http://schemas.microsoft.com/office/drawing/2014/main" id="{8E9A9881-DBDC-7612-ABC0-33E1B20409B8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3292913" y="1341007"/>
                <a:ext cx="1626358" cy="14796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0" name="Google Shape;194;p8">
                <a:extLst>
                  <a:ext uri="{FF2B5EF4-FFF2-40B4-BE49-F238E27FC236}">
                    <a16:creationId xmlns:a16="http://schemas.microsoft.com/office/drawing/2014/main" id="{2A51A98B-CE5F-C767-6DF1-28A450F7C55D}"/>
                  </a:ext>
                </a:extLst>
              </p:cNvPr>
              <p:cNvSpPr txBox="1"/>
              <p:nvPr/>
            </p:nvSpPr>
            <p:spPr>
              <a:xfrm>
                <a:off x="3769544" y="1000801"/>
                <a:ext cx="956585" cy="4566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1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2022</a:t>
                </a: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195;p8">
              <a:extLst>
                <a:ext uri="{FF2B5EF4-FFF2-40B4-BE49-F238E27FC236}">
                  <a16:creationId xmlns:a16="http://schemas.microsoft.com/office/drawing/2014/main" id="{3214C6B8-460B-E606-0AC6-58F7CBC26245}"/>
                </a:ext>
              </a:extLst>
            </p:cNvPr>
            <p:cNvGrpSpPr/>
            <p:nvPr/>
          </p:nvGrpSpPr>
          <p:grpSpPr>
            <a:xfrm>
              <a:off x="5067997" y="971499"/>
              <a:ext cx="1784727" cy="1936265"/>
              <a:chOff x="5398198" y="1048253"/>
              <a:chExt cx="1784727" cy="1936265"/>
            </a:xfrm>
          </p:grpSpPr>
          <p:pic>
            <p:nvPicPr>
              <p:cNvPr id="97" name="Google Shape;196;p8">
                <a:extLst>
                  <a:ext uri="{FF2B5EF4-FFF2-40B4-BE49-F238E27FC236}">
                    <a16:creationId xmlns:a16="http://schemas.microsoft.com/office/drawing/2014/main" id="{0BD4B346-241E-FE0B-CD09-8420861ABEA4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5398198" y="1331020"/>
                <a:ext cx="1784727" cy="16534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8" name="Google Shape;197;p8">
                <a:extLst>
                  <a:ext uri="{FF2B5EF4-FFF2-40B4-BE49-F238E27FC236}">
                    <a16:creationId xmlns:a16="http://schemas.microsoft.com/office/drawing/2014/main" id="{D0409A35-87C0-1819-E3A4-ACD5F9EADBAC}"/>
                  </a:ext>
                </a:extLst>
              </p:cNvPr>
              <p:cNvSpPr txBox="1"/>
              <p:nvPr/>
            </p:nvSpPr>
            <p:spPr>
              <a:xfrm>
                <a:off x="5913849" y="1048253"/>
                <a:ext cx="956585" cy="4566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1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2023</a:t>
                </a: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96" name="Imagen 95">
              <a:extLst>
                <a:ext uri="{FF2B5EF4-FFF2-40B4-BE49-F238E27FC236}">
                  <a16:creationId xmlns:a16="http://schemas.microsoft.com/office/drawing/2014/main" id="{B4F4123F-2E13-8A1F-18B0-180ADF572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70063" y="706736"/>
              <a:ext cx="3820058" cy="2400635"/>
            </a:xfrm>
            <a:prstGeom prst="rect">
              <a:avLst/>
            </a:prstGeom>
          </p:spPr>
        </p:pic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5EB32E-73C5-9475-BB76-6A7AA6F5ADFD}"/>
              </a:ext>
            </a:extLst>
          </p:cNvPr>
          <p:cNvSpPr txBox="1"/>
          <p:nvPr/>
        </p:nvSpPr>
        <p:spPr>
          <a:xfrm>
            <a:off x="721239" y="1564085"/>
            <a:ext cx="510988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es-ES" sz="600" b="1" dirty="0"/>
              <a:t>DAFI</a:t>
            </a:r>
            <a:endParaRPr sz="6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169B990-09DC-E90C-8840-748633540FEF}"/>
              </a:ext>
            </a:extLst>
          </p:cNvPr>
          <p:cNvSpPr txBox="1"/>
          <p:nvPr/>
        </p:nvSpPr>
        <p:spPr>
          <a:xfrm>
            <a:off x="6554281" y="1569106"/>
            <a:ext cx="510988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es-ES" sz="600" b="1" dirty="0"/>
              <a:t>DTH</a:t>
            </a:r>
            <a:endParaRPr sz="6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690D0E7-EC95-A9C9-80C9-162987BC3FBA}"/>
              </a:ext>
            </a:extLst>
          </p:cNvPr>
          <p:cNvSpPr txBox="1"/>
          <p:nvPr/>
        </p:nvSpPr>
        <p:spPr>
          <a:xfrm>
            <a:off x="2687454" y="4358570"/>
            <a:ext cx="51098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es-ES" sz="600" b="1" dirty="0"/>
              <a:t>DC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s-ES" sz="600" b="1" dirty="0"/>
              <a:t>OTSI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s-ES" sz="600" b="1" dirty="0"/>
              <a:t>OAPII</a:t>
            </a:r>
            <a:endParaRPr sz="600" b="1" dirty="0"/>
          </a:p>
        </p:txBody>
      </p:sp>
    </p:spTree>
    <p:extLst>
      <p:ext uri="{BB962C8B-B14F-4D97-AF65-F5344CB8AC3E}">
        <p14:creationId xmlns:p14="http://schemas.microsoft.com/office/powerpoint/2010/main" val="3390756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357BD58E-2832-8FDC-AD9A-62671749DFFC}"/>
              </a:ext>
            </a:extLst>
          </p:cNvPr>
          <p:cNvSpPr/>
          <p:nvPr/>
        </p:nvSpPr>
        <p:spPr>
          <a:xfrm>
            <a:off x="4542020" y="3309078"/>
            <a:ext cx="1407425" cy="1604311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Rectángulo 3">
            <a:extLst>
              <a:ext uri="{FF2B5EF4-FFF2-40B4-BE49-F238E27FC236}">
                <a16:creationId xmlns:a16="http://schemas.microsoft.com/office/drawing/2014/main" id="{2141DB8E-F56C-E13C-E79D-AF5AF7F36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632" y="198820"/>
            <a:ext cx="91732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algn="ctr" defTabSz="685800">
              <a:spcBef>
                <a:spcPct val="0"/>
              </a:spcBef>
              <a:buNone/>
              <a:tabLst>
                <a:tab pos="136922" algn="l"/>
              </a:tabLst>
            </a:pPr>
            <a:r>
              <a:rPr lang="es-CO" altLang="es-CO" sz="2400" b="1" dirty="0">
                <a:solidFill>
                  <a:schemeClr val="accent6">
                    <a:lumMod val="50000"/>
                  </a:schemeClr>
                </a:solidFill>
                <a:latin typeface="Helvetica Neue" panose="020B0604020202020204" charset="0"/>
              </a:rPr>
              <a:t>Sistema Integrado de Gestión del Ministerio de Ciencia Tecnología e Innovación</a:t>
            </a:r>
          </a:p>
        </p:txBody>
      </p:sp>
      <p:sp>
        <p:nvSpPr>
          <p:cNvPr id="2" name="Hexágono 1">
            <a:extLst>
              <a:ext uri="{FF2B5EF4-FFF2-40B4-BE49-F238E27FC236}">
                <a16:creationId xmlns:a16="http://schemas.microsoft.com/office/drawing/2014/main" id="{5B27A107-A857-C19E-FBF8-C6C255D33C78}"/>
              </a:ext>
            </a:extLst>
          </p:cNvPr>
          <p:cNvSpPr/>
          <p:nvPr/>
        </p:nvSpPr>
        <p:spPr>
          <a:xfrm>
            <a:off x="2836152" y="1976447"/>
            <a:ext cx="2330647" cy="535978"/>
          </a:xfrm>
          <a:prstGeom prst="hexagon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</a:rPr>
              <a:t>Plan institucional de archivos</a:t>
            </a:r>
          </a:p>
        </p:txBody>
      </p:sp>
      <p:sp>
        <p:nvSpPr>
          <p:cNvPr id="3" name="Hexágono 2">
            <a:extLst>
              <a:ext uri="{FF2B5EF4-FFF2-40B4-BE49-F238E27FC236}">
                <a16:creationId xmlns:a16="http://schemas.microsoft.com/office/drawing/2014/main" id="{6DBC4999-768C-6AFD-5BDA-7162FC344741}"/>
              </a:ext>
            </a:extLst>
          </p:cNvPr>
          <p:cNvSpPr/>
          <p:nvPr/>
        </p:nvSpPr>
        <p:spPr>
          <a:xfrm>
            <a:off x="5150891" y="1623476"/>
            <a:ext cx="2320163" cy="535978"/>
          </a:xfrm>
          <a:prstGeom prst="hexagon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</a:rPr>
              <a:t>Plan anual de adquisiciones</a:t>
            </a:r>
          </a:p>
        </p:txBody>
      </p:sp>
      <p:sp>
        <p:nvSpPr>
          <p:cNvPr id="4" name="Hexágono 3">
            <a:extLst>
              <a:ext uri="{FF2B5EF4-FFF2-40B4-BE49-F238E27FC236}">
                <a16:creationId xmlns:a16="http://schemas.microsoft.com/office/drawing/2014/main" id="{332741B8-82DD-E3F4-8280-3AFD5B8222E7}"/>
              </a:ext>
            </a:extLst>
          </p:cNvPr>
          <p:cNvSpPr/>
          <p:nvPr/>
        </p:nvSpPr>
        <p:spPr>
          <a:xfrm>
            <a:off x="7471054" y="1921518"/>
            <a:ext cx="2126952" cy="535978"/>
          </a:xfrm>
          <a:prstGeom prst="hexagon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</a:rPr>
              <a:t>Plan de previsión de recursos humanos</a:t>
            </a:r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E68D6AC1-0EE7-F722-75E7-67BC150167C6}"/>
              </a:ext>
            </a:extLst>
          </p:cNvPr>
          <p:cNvSpPr/>
          <p:nvPr/>
        </p:nvSpPr>
        <p:spPr>
          <a:xfrm>
            <a:off x="7486961" y="2565041"/>
            <a:ext cx="2126952" cy="535978"/>
          </a:xfrm>
          <a:prstGeom prst="hexagon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</a:rPr>
              <a:t>Plan de estratégico de talento humano</a:t>
            </a:r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60B3BD6B-EC51-C870-DC17-36E3B305507E}"/>
              </a:ext>
            </a:extLst>
          </p:cNvPr>
          <p:cNvSpPr/>
          <p:nvPr/>
        </p:nvSpPr>
        <p:spPr>
          <a:xfrm>
            <a:off x="7486961" y="3208564"/>
            <a:ext cx="2126952" cy="535978"/>
          </a:xfrm>
          <a:prstGeom prst="hexagon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</a:rPr>
              <a:t>Plan institucional de capacitación</a:t>
            </a:r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E9FE70CC-0BAA-8DBC-B491-7F24C129BA6F}"/>
              </a:ext>
            </a:extLst>
          </p:cNvPr>
          <p:cNvSpPr/>
          <p:nvPr/>
        </p:nvSpPr>
        <p:spPr>
          <a:xfrm>
            <a:off x="7504683" y="3852087"/>
            <a:ext cx="2126952" cy="535978"/>
          </a:xfrm>
          <a:prstGeom prst="hexagon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</a:rPr>
              <a:t>Plan de bienestar e incentivos</a:t>
            </a:r>
          </a:p>
        </p:txBody>
      </p:sp>
      <p:sp>
        <p:nvSpPr>
          <p:cNvPr id="11" name="Hexágono 10">
            <a:extLst>
              <a:ext uri="{FF2B5EF4-FFF2-40B4-BE49-F238E27FC236}">
                <a16:creationId xmlns:a16="http://schemas.microsoft.com/office/drawing/2014/main" id="{E3299289-7017-0BAA-E8E3-8847C10E1268}"/>
              </a:ext>
            </a:extLst>
          </p:cNvPr>
          <p:cNvSpPr/>
          <p:nvPr/>
        </p:nvSpPr>
        <p:spPr>
          <a:xfrm>
            <a:off x="7490217" y="4464805"/>
            <a:ext cx="2126952" cy="535978"/>
          </a:xfrm>
          <a:prstGeom prst="hexagon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</a:rPr>
              <a:t>Plan anual de SG-SST</a:t>
            </a:r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id="{2AE083E4-0C0F-2BC2-67F8-60CC5B1E7E31}"/>
              </a:ext>
            </a:extLst>
          </p:cNvPr>
          <p:cNvSpPr/>
          <p:nvPr/>
        </p:nvSpPr>
        <p:spPr>
          <a:xfrm>
            <a:off x="5150891" y="2313038"/>
            <a:ext cx="2320163" cy="535978"/>
          </a:xfrm>
          <a:prstGeom prst="hexagon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b="1" dirty="0">
                <a:solidFill>
                  <a:schemeClr val="tx1"/>
                </a:solidFill>
              </a:rPr>
              <a:t>Programa de Transparencia y Ética de lo público</a:t>
            </a:r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04ABAB5D-4AE3-73E2-12E9-020726E02305}"/>
              </a:ext>
            </a:extLst>
          </p:cNvPr>
          <p:cNvSpPr/>
          <p:nvPr/>
        </p:nvSpPr>
        <p:spPr>
          <a:xfrm>
            <a:off x="5121223" y="2932330"/>
            <a:ext cx="2320163" cy="633286"/>
          </a:xfrm>
          <a:prstGeom prst="hexagon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b="1" dirty="0">
                <a:solidFill>
                  <a:schemeClr val="tx1"/>
                </a:solidFill>
              </a:rPr>
              <a:t>Plan estratégico de tecnologías de la información y las comunicaciones</a:t>
            </a:r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id="{C09FF722-0E9E-C507-2BDB-CBBF0A472A17}"/>
              </a:ext>
            </a:extLst>
          </p:cNvPr>
          <p:cNvSpPr/>
          <p:nvPr/>
        </p:nvSpPr>
        <p:spPr>
          <a:xfrm>
            <a:off x="5114010" y="3670762"/>
            <a:ext cx="2320163" cy="720263"/>
          </a:xfrm>
          <a:prstGeom prst="hexagon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b="1" dirty="0">
                <a:solidFill>
                  <a:schemeClr val="tx1"/>
                </a:solidFill>
              </a:rPr>
              <a:t>Plan de tratamiento de riesgos de seguridad y privacidad de la información</a:t>
            </a:r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1B3224BC-60EF-B559-5CF1-543A1F240C57}"/>
              </a:ext>
            </a:extLst>
          </p:cNvPr>
          <p:cNvSpPr/>
          <p:nvPr/>
        </p:nvSpPr>
        <p:spPr>
          <a:xfrm>
            <a:off x="5121222" y="4460507"/>
            <a:ext cx="2320163" cy="716573"/>
          </a:xfrm>
          <a:prstGeom prst="hexagon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b="1" dirty="0">
                <a:solidFill>
                  <a:schemeClr val="tx1"/>
                </a:solidFill>
              </a:rPr>
              <a:t>Plan de seguridad y privacidad de la información</a:t>
            </a:r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FCDF70A1-8CF3-65E5-9ACA-286C56BE07C9}"/>
              </a:ext>
            </a:extLst>
          </p:cNvPr>
          <p:cNvSpPr/>
          <p:nvPr/>
        </p:nvSpPr>
        <p:spPr>
          <a:xfrm>
            <a:off x="2846636" y="4043646"/>
            <a:ext cx="2320163" cy="720263"/>
          </a:xfrm>
          <a:prstGeom prst="hexagon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b="1" dirty="0">
                <a:solidFill>
                  <a:schemeClr val="tx1"/>
                </a:solidFill>
              </a:rPr>
              <a:t>Plan de austeridad del gasto público</a:t>
            </a:r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70587A00-8599-DF33-531E-C19998369CA0}"/>
              </a:ext>
            </a:extLst>
          </p:cNvPr>
          <p:cNvSpPr/>
          <p:nvPr/>
        </p:nvSpPr>
        <p:spPr>
          <a:xfrm>
            <a:off x="2797456" y="2585761"/>
            <a:ext cx="2330647" cy="535978"/>
          </a:xfrm>
          <a:prstGeom prst="hexagon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</a:rPr>
              <a:t>Plan de Seguridad </a:t>
            </a:r>
            <a:r>
              <a:rPr lang="es-CO" b="1" dirty="0">
                <a:solidFill>
                  <a:schemeClr val="tx1"/>
                </a:solidFill>
              </a:rPr>
              <a:t>v</a:t>
            </a:r>
            <a:r>
              <a:rPr lang="es-CO" sz="1200" b="1" dirty="0">
                <a:solidFill>
                  <a:schemeClr val="tx1"/>
                </a:solidFill>
              </a:rPr>
              <a:t>ial</a:t>
            </a:r>
          </a:p>
        </p:txBody>
      </p:sp>
      <p:sp>
        <p:nvSpPr>
          <p:cNvPr id="18" name="Hexágono 17">
            <a:extLst>
              <a:ext uri="{FF2B5EF4-FFF2-40B4-BE49-F238E27FC236}">
                <a16:creationId xmlns:a16="http://schemas.microsoft.com/office/drawing/2014/main" id="{859C1D6F-B5FD-4703-878E-C3B4D533425F}"/>
              </a:ext>
            </a:extLst>
          </p:cNvPr>
          <p:cNvSpPr/>
          <p:nvPr/>
        </p:nvSpPr>
        <p:spPr>
          <a:xfrm>
            <a:off x="2813757" y="3229025"/>
            <a:ext cx="2330647" cy="742502"/>
          </a:xfrm>
          <a:prstGeom prst="hexagon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</a:rPr>
              <a:t>Plan de Participación </a:t>
            </a:r>
            <a:r>
              <a:rPr lang="es-CO" b="1" dirty="0">
                <a:solidFill>
                  <a:schemeClr val="tx1"/>
                </a:solidFill>
              </a:rPr>
              <a:t>c</a:t>
            </a:r>
            <a:r>
              <a:rPr lang="es-CO" sz="1200" b="1" dirty="0">
                <a:solidFill>
                  <a:schemeClr val="tx1"/>
                </a:solidFill>
              </a:rPr>
              <a:t>iudadana</a:t>
            </a:r>
          </a:p>
        </p:txBody>
      </p:sp>
      <p:sp>
        <p:nvSpPr>
          <p:cNvPr id="19" name="Hexágono 18">
            <a:extLst>
              <a:ext uri="{FF2B5EF4-FFF2-40B4-BE49-F238E27FC236}">
                <a16:creationId xmlns:a16="http://schemas.microsoft.com/office/drawing/2014/main" id="{7EB486FC-7716-78F7-DFB3-5B5348F754B3}"/>
              </a:ext>
            </a:extLst>
          </p:cNvPr>
          <p:cNvSpPr/>
          <p:nvPr/>
        </p:nvSpPr>
        <p:spPr>
          <a:xfrm>
            <a:off x="2830728" y="4823683"/>
            <a:ext cx="2320163" cy="535978"/>
          </a:xfrm>
          <a:prstGeom prst="hexagon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b="1" dirty="0">
                <a:solidFill>
                  <a:schemeClr val="tx1"/>
                </a:solidFill>
              </a:rPr>
              <a:t>Plan  de Acción</a:t>
            </a:r>
          </a:p>
        </p:txBody>
      </p:sp>
      <p:sp>
        <p:nvSpPr>
          <p:cNvPr id="22" name="Hexágono 21">
            <a:extLst>
              <a:ext uri="{FF2B5EF4-FFF2-40B4-BE49-F238E27FC236}">
                <a16:creationId xmlns:a16="http://schemas.microsoft.com/office/drawing/2014/main" id="{855EDA88-A2B4-A2F6-B2EF-6A58974AA2CD}"/>
              </a:ext>
            </a:extLst>
          </p:cNvPr>
          <p:cNvSpPr/>
          <p:nvPr/>
        </p:nvSpPr>
        <p:spPr>
          <a:xfrm>
            <a:off x="7471054" y="1293398"/>
            <a:ext cx="2126952" cy="535978"/>
          </a:xfrm>
          <a:prstGeom prst="hexagon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</a:rPr>
              <a:t>Plan anual de vacantes</a:t>
            </a:r>
          </a:p>
        </p:txBody>
      </p:sp>
      <p:sp>
        <p:nvSpPr>
          <p:cNvPr id="23" name="Hexágono 22">
            <a:extLst>
              <a:ext uri="{FF2B5EF4-FFF2-40B4-BE49-F238E27FC236}">
                <a16:creationId xmlns:a16="http://schemas.microsoft.com/office/drawing/2014/main" id="{4853E9CE-3B8E-6E54-B5F5-B0895A8FD9D7}"/>
              </a:ext>
            </a:extLst>
          </p:cNvPr>
          <p:cNvSpPr/>
          <p:nvPr/>
        </p:nvSpPr>
        <p:spPr>
          <a:xfrm>
            <a:off x="5101231" y="5285916"/>
            <a:ext cx="2320163" cy="479629"/>
          </a:xfrm>
          <a:prstGeom prst="hexagon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b="1" dirty="0">
                <a:solidFill>
                  <a:schemeClr val="tx1"/>
                </a:solidFill>
              </a:rPr>
              <a:t>Plan de Mantenimiento de Tecnología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6AB18C7-06A0-773E-A730-DF1731DA920A}"/>
              </a:ext>
            </a:extLst>
          </p:cNvPr>
          <p:cNvSpPr txBox="1">
            <a:spLocks/>
          </p:cNvSpPr>
          <p:nvPr/>
        </p:nvSpPr>
        <p:spPr bwMode="auto">
          <a:xfrm>
            <a:off x="609719" y="1213986"/>
            <a:ext cx="4111228" cy="37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s-CO" altLang="es-CO" sz="1400" b="1" dirty="0">
                <a:ea typeface="ＭＳ Ｐゴシック" panose="020B0600070205080204" pitchFamily="34" charset="-128"/>
              </a:rPr>
              <a:t>Planes Institucionales – Decreto 612 de 2018</a:t>
            </a:r>
            <a:endParaRPr lang="es-CO" altLang="es-CO" sz="105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285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9;p44">
            <a:extLst>
              <a:ext uri="{FF2B5EF4-FFF2-40B4-BE49-F238E27FC236}">
                <a16:creationId xmlns:a16="http://schemas.microsoft.com/office/drawing/2014/main" id="{D05DAAD4-5EEA-03F4-8A6A-B255B24D0F8C}"/>
              </a:ext>
            </a:extLst>
          </p:cNvPr>
          <p:cNvSpPr txBox="1"/>
          <p:nvPr/>
        </p:nvSpPr>
        <p:spPr>
          <a:xfrm>
            <a:off x="1001544" y="1636291"/>
            <a:ext cx="3002331" cy="154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Dirección de Talento Humano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Oficina de Tecnología y Sistemas de La Información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Oficina Asesora de Comunicaciones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Secretaría General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Oficina Asesora de Planeación e Innovación Institucional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Despacho de la Ministra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Invitados: Líderes de proceso</a:t>
            </a:r>
            <a:endParaRPr/>
          </a:p>
        </p:txBody>
      </p:sp>
      <p:sp>
        <p:nvSpPr>
          <p:cNvPr id="3" name="Google Shape;740;p44">
            <a:extLst>
              <a:ext uri="{FF2B5EF4-FFF2-40B4-BE49-F238E27FC236}">
                <a16:creationId xmlns:a16="http://schemas.microsoft.com/office/drawing/2014/main" id="{5C2FCD8E-8DD5-3967-97DB-7F9241882973}"/>
              </a:ext>
            </a:extLst>
          </p:cNvPr>
          <p:cNvSpPr txBox="1"/>
          <p:nvPr/>
        </p:nvSpPr>
        <p:spPr>
          <a:xfrm>
            <a:off x="886244" y="3702172"/>
            <a:ext cx="3117631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Apoyar la implementación de </a:t>
            </a:r>
            <a:r>
              <a:rPr lang="es-CO" sz="105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las Políticas de Planeación, Gestión Estratégica del Talento Humano y Gestión del conocimiento y la innovación.</a:t>
            </a:r>
            <a:endParaRPr b="1" dirty="0">
              <a:solidFill>
                <a:schemeClr val="accent2">
                  <a:lumMod val="75000"/>
                </a:schemeClr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Articular las estrategias de comunicación interna y la toma de conciencia.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Movilizar el aprendizaje organizacional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Diseñar rutas para la gestión del cambio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Hacer seguimiento y análisis de la matriz de flujos comunicacionales</a:t>
            </a:r>
            <a:endParaRPr dirty="0"/>
          </a:p>
        </p:txBody>
      </p:sp>
      <p:sp>
        <p:nvSpPr>
          <p:cNvPr id="4" name="Google Shape;741;p44">
            <a:extLst>
              <a:ext uri="{FF2B5EF4-FFF2-40B4-BE49-F238E27FC236}">
                <a16:creationId xmlns:a16="http://schemas.microsoft.com/office/drawing/2014/main" id="{531FE1AB-A59F-47E9-7144-8005D8217BCF}"/>
              </a:ext>
            </a:extLst>
          </p:cNvPr>
          <p:cNvSpPr txBox="1"/>
          <p:nvPr/>
        </p:nvSpPr>
        <p:spPr>
          <a:xfrm>
            <a:off x="8783234" y="1669920"/>
            <a:ext cx="3117631" cy="154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Secretaría General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Dirección de Talento Humano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Oficina de Tecnología y Sistemas de La Información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Oficina Asesora de Comunicaciones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 Interno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Despacho de la Ministra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Invitados: Oficina Jurídica</a:t>
            </a:r>
            <a:endParaRPr/>
          </a:p>
          <a:p>
            <a:pPr marL="171450" marR="0" lvl="0" indent="-104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742;p44">
            <a:extLst>
              <a:ext uri="{FF2B5EF4-FFF2-40B4-BE49-F238E27FC236}">
                <a16:creationId xmlns:a16="http://schemas.microsoft.com/office/drawing/2014/main" id="{A1B2741A-9233-829D-44B6-464A0237CB5E}"/>
              </a:ext>
            </a:extLst>
          </p:cNvPr>
          <p:cNvSpPr txBox="1"/>
          <p:nvPr/>
        </p:nvSpPr>
        <p:spPr>
          <a:xfrm>
            <a:off x="4726486" y="1701402"/>
            <a:ext cx="3002331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Líderes de modelos referenciales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Oficina Asesora de Planeación e Innovación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Oficina de Tecnología y Sistemas de La Información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Invitados: Líderes de proceso</a:t>
            </a:r>
            <a:endParaRPr/>
          </a:p>
          <a:p>
            <a:pPr marL="171450" marR="0" lvl="0" indent="-104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44;p44">
            <a:extLst>
              <a:ext uri="{FF2B5EF4-FFF2-40B4-BE49-F238E27FC236}">
                <a16:creationId xmlns:a16="http://schemas.microsoft.com/office/drawing/2014/main" id="{0AABFA6D-089B-F283-60A5-B54A818B4283}"/>
              </a:ext>
            </a:extLst>
          </p:cNvPr>
          <p:cNvSpPr txBox="1"/>
          <p:nvPr/>
        </p:nvSpPr>
        <p:spPr>
          <a:xfrm rot="-5400000">
            <a:off x="57698" y="2266213"/>
            <a:ext cx="1162498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rPr>
              <a:t>MIEMBROS</a:t>
            </a:r>
            <a:endParaRPr sz="1400" b="1" i="0" u="none" strike="noStrike" cap="none">
              <a:solidFill>
                <a:srgbClr val="00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45;p44">
            <a:extLst>
              <a:ext uri="{FF2B5EF4-FFF2-40B4-BE49-F238E27FC236}">
                <a16:creationId xmlns:a16="http://schemas.microsoft.com/office/drawing/2014/main" id="{1D6637EA-AAE0-F906-4F45-7D365858A3B5}"/>
              </a:ext>
            </a:extLst>
          </p:cNvPr>
          <p:cNvSpPr txBox="1"/>
          <p:nvPr/>
        </p:nvSpPr>
        <p:spPr>
          <a:xfrm rot="-5400000">
            <a:off x="17624" y="4402364"/>
            <a:ext cx="1242648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rPr>
              <a:t>FUNCIONES</a:t>
            </a:r>
            <a:endParaRPr sz="1400" b="1" i="0" u="none" strike="noStrike" cap="none">
              <a:solidFill>
                <a:srgbClr val="00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58;p44">
            <a:extLst>
              <a:ext uri="{FF2B5EF4-FFF2-40B4-BE49-F238E27FC236}">
                <a16:creationId xmlns:a16="http://schemas.microsoft.com/office/drawing/2014/main" id="{2C97E5C5-1F3C-3EA6-BE8B-8852A0DAF860}"/>
              </a:ext>
            </a:extLst>
          </p:cNvPr>
          <p:cNvSpPr txBox="1"/>
          <p:nvPr/>
        </p:nvSpPr>
        <p:spPr>
          <a:xfrm>
            <a:off x="684682" y="3295141"/>
            <a:ext cx="3376892" cy="246221"/>
          </a:xfrm>
          <a:prstGeom prst="rect">
            <a:avLst/>
          </a:prstGeom>
          <a:solidFill>
            <a:srgbClr val="0050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Preside: </a:t>
            </a:r>
            <a:r>
              <a:rPr lang="es-CO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Dirección de Talento Humano</a:t>
            </a:r>
            <a:endParaRPr/>
          </a:p>
        </p:txBody>
      </p:sp>
      <p:sp>
        <p:nvSpPr>
          <p:cNvPr id="9" name="Google Shape;759;p44">
            <a:extLst>
              <a:ext uri="{FF2B5EF4-FFF2-40B4-BE49-F238E27FC236}">
                <a16:creationId xmlns:a16="http://schemas.microsoft.com/office/drawing/2014/main" id="{BD973699-A47D-B3D3-7273-B4390F5805AF}"/>
              </a:ext>
            </a:extLst>
          </p:cNvPr>
          <p:cNvSpPr txBox="1"/>
          <p:nvPr/>
        </p:nvSpPr>
        <p:spPr>
          <a:xfrm>
            <a:off x="4612130" y="3197274"/>
            <a:ext cx="3376892" cy="400110"/>
          </a:xfrm>
          <a:prstGeom prst="rect">
            <a:avLst/>
          </a:prstGeom>
          <a:solidFill>
            <a:srgbClr val="0050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Preside: </a:t>
            </a:r>
            <a:r>
              <a:rPr lang="es-CO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Oficina Asesora de Planeación e Innovación Institucional</a:t>
            </a:r>
            <a:endParaRPr/>
          </a:p>
        </p:txBody>
      </p:sp>
      <p:sp>
        <p:nvSpPr>
          <p:cNvPr id="10" name="Google Shape;760;p44">
            <a:extLst>
              <a:ext uri="{FF2B5EF4-FFF2-40B4-BE49-F238E27FC236}">
                <a16:creationId xmlns:a16="http://schemas.microsoft.com/office/drawing/2014/main" id="{558131D8-74C0-0D2A-EBDD-BEBFF061D934}"/>
              </a:ext>
            </a:extLst>
          </p:cNvPr>
          <p:cNvSpPr txBox="1"/>
          <p:nvPr/>
        </p:nvSpPr>
        <p:spPr>
          <a:xfrm>
            <a:off x="8738109" y="3218197"/>
            <a:ext cx="3117631" cy="400110"/>
          </a:xfrm>
          <a:prstGeom prst="rect">
            <a:avLst/>
          </a:prstGeom>
          <a:solidFill>
            <a:srgbClr val="0050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Preside: </a:t>
            </a:r>
            <a:r>
              <a:rPr lang="es-CO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Oficina Asesora de Planeación e Innovación Institucional</a:t>
            </a:r>
            <a:endParaRPr/>
          </a:p>
        </p:txBody>
      </p:sp>
      <p:sp>
        <p:nvSpPr>
          <p:cNvPr id="11" name="Google Shape;761;p44">
            <a:extLst>
              <a:ext uri="{FF2B5EF4-FFF2-40B4-BE49-F238E27FC236}">
                <a16:creationId xmlns:a16="http://schemas.microsoft.com/office/drawing/2014/main" id="{89C0FEC0-26B1-7C20-4130-68862AA2FC42}"/>
              </a:ext>
            </a:extLst>
          </p:cNvPr>
          <p:cNvSpPr txBox="1"/>
          <p:nvPr/>
        </p:nvSpPr>
        <p:spPr>
          <a:xfrm>
            <a:off x="4537184" y="3702172"/>
            <a:ext cx="3644252" cy="186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Apoyar la implementación de las </a:t>
            </a:r>
            <a:r>
              <a:rPr lang="es-CO" sz="105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Políticas de Fortalecimiento Institucional, Racionalización de Trámites, Gobierno Digital, Gestión de la Información Estadística y Seguimiento y Evaluación.</a:t>
            </a:r>
            <a:endParaRPr b="1" dirty="0">
              <a:solidFill>
                <a:schemeClr val="accent2">
                  <a:lumMod val="75000"/>
                </a:schemeClr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Articular los planes para el cumplimiento de los requisitos del SIPG..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Diseñar y hacer seguimiento a las rutas para la intervención integral de procesos.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Levantar y mantener actualizada matriz de trámites y servicios.</a:t>
            </a:r>
            <a:endParaRPr dirty="0"/>
          </a:p>
        </p:txBody>
      </p:sp>
      <p:sp>
        <p:nvSpPr>
          <p:cNvPr id="12" name="Google Shape;762;p44">
            <a:extLst>
              <a:ext uri="{FF2B5EF4-FFF2-40B4-BE49-F238E27FC236}">
                <a16:creationId xmlns:a16="http://schemas.microsoft.com/office/drawing/2014/main" id="{3EFBA55C-32B1-E905-5385-6B4D84323F4E}"/>
              </a:ext>
            </a:extLst>
          </p:cNvPr>
          <p:cNvSpPr txBox="1"/>
          <p:nvPr/>
        </p:nvSpPr>
        <p:spPr>
          <a:xfrm>
            <a:off x="356798" y="6103937"/>
            <a:ext cx="96295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s-CO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Emitir concepto técnico y recomendaciones frente a los asuntos que le solicite del Comité Gestión y Desempeño Sectorial e Institucional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s-CO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Presentar, como mínimo, un informe semestral al </a:t>
            </a:r>
            <a:r>
              <a:rPr lang="es-CO" sz="12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Comité de Gestión y Desempeño Sectorial e Institucional</a:t>
            </a:r>
            <a:endParaRPr sz="1200" b="1" i="0" u="none" strike="noStrike" cap="none" dirty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63;p44">
            <a:extLst>
              <a:ext uri="{FF2B5EF4-FFF2-40B4-BE49-F238E27FC236}">
                <a16:creationId xmlns:a16="http://schemas.microsoft.com/office/drawing/2014/main" id="{FD42B274-CC1D-721D-CBA0-C43DC40B4D55}"/>
              </a:ext>
            </a:extLst>
          </p:cNvPr>
          <p:cNvSpPr txBox="1"/>
          <p:nvPr/>
        </p:nvSpPr>
        <p:spPr>
          <a:xfrm>
            <a:off x="485058" y="5528177"/>
            <a:ext cx="3502882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>
                <a:solidFill>
                  <a:srgbClr val="005000"/>
                </a:solidFill>
                <a:latin typeface="Arial"/>
                <a:ea typeface="Arial"/>
                <a:cs typeface="Arial"/>
                <a:sym typeface="Arial"/>
              </a:rPr>
              <a:t>Responsabilidades de todas las mesas</a:t>
            </a:r>
            <a:endParaRPr sz="1400" b="1" i="0" u="none" strike="noStrike" cap="none">
              <a:solidFill>
                <a:srgbClr val="00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38;p44">
            <a:extLst>
              <a:ext uri="{FF2B5EF4-FFF2-40B4-BE49-F238E27FC236}">
                <a16:creationId xmlns:a16="http://schemas.microsoft.com/office/drawing/2014/main" id="{2FB72EAD-256B-75F5-6AE3-02032348EB66}"/>
              </a:ext>
            </a:extLst>
          </p:cNvPr>
          <p:cNvSpPr txBox="1"/>
          <p:nvPr/>
        </p:nvSpPr>
        <p:spPr>
          <a:xfrm>
            <a:off x="2485491" y="138357"/>
            <a:ext cx="7045378" cy="684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s-CO" sz="3200" b="1" i="0" u="none" strike="noStrike" cap="none" dirty="0">
                <a:solidFill>
                  <a:srgbClr val="005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Mesas Técnicas</a:t>
            </a:r>
            <a:endParaRPr dirty="0"/>
          </a:p>
        </p:txBody>
      </p:sp>
      <p:grpSp>
        <p:nvGrpSpPr>
          <p:cNvPr id="15" name="Google Shape;746;p44">
            <a:extLst>
              <a:ext uri="{FF2B5EF4-FFF2-40B4-BE49-F238E27FC236}">
                <a16:creationId xmlns:a16="http://schemas.microsoft.com/office/drawing/2014/main" id="{D497018F-DB13-7C6C-96AE-B359C6BAA6F0}"/>
              </a:ext>
            </a:extLst>
          </p:cNvPr>
          <p:cNvGrpSpPr/>
          <p:nvPr/>
        </p:nvGrpSpPr>
        <p:grpSpPr>
          <a:xfrm>
            <a:off x="943895" y="822219"/>
            <a:ext cx="3117631" cy="776826"/>
            <a:chOff x="943895" y="990667"/>
            <a:chExt cx="3117631" cy="776826"/>
          </a:xfrm>
        </p:grpSpPr>
        <p:sp>
          <p:nvSpPr>
            <p:cNvPr id="16" name="Google Shape;747;p44">
              <a:extLst>
                <a:ext uri="{FF2B5EF4-FFF2-40B4-BE49-F238E27FC236}">
                  <a16:creationId xmlns:a16="http://schemas.microsoft.com/office/drawing/2014/main" id="{94225971-5542-9CAA-E7EA-7610648AE6F7}"/>
                </a:ext>
              </a:extLst>
            </p:cNvPr>
            <p:cNvSpPr txBox="1"/>
            <p:nvPr/>
          </p:nvSpPr>
          <p:spPr>
            <a:xfrm>
              <a:off x="943895" y="1018640"/>
              <a:ext cx="3117631" cy="738664"/>
            </a:xfrm>
            <a:prstGeom prst="rect">
              <a:avLst/>
            </a:prstGeom>
            <a:solidFill>
              <a:srgbClr val="005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0715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Mesa técnica de Transformación</a:t>
              </a:r>
              <a:endParaRPr dirty="0"/>
            </a:p>
            <a:p>
              <a:pPr marL="10715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cultural e Innovación</a:t>
              </a:r>
              <a:endParaRPr dirty="0"/>
            </a:p>
          </p:txBody>
        </p:sp>
        <p:pic>
          <p:nvPicPr>
            <p:cNvPr id="17" name="Google Shape;748;p44" descr="Regar planta con relleno sólido">
              <a:extLst>
                <a:ext uri="{FF2B5EF4-FFF2-40B4-BE49-F238E27FC236}">
                  <a16:creationId xmlns:a16="http://schemas.microsoft.com/office/drawing/2014/main" id="{D21AC11E-5B7E-F01F-CBEC-35381838F70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538" y="990667"/>
              <a:ext cx="776826" cy="7768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Google Shape;750;p44">
            <a:extLst>
              <a:ext uri="{FF2B5EF4-FFF2-40B4-BE49-F238E27FC236}">
                <a16:creationId xmlns:a16="http://schemas.microsoft.com/office/drawing/2014/main" id="{973AE698-2C3F-09FF-CDCE-E1CF59F11DA3}"/>
              </a:ext>
            </a:extLst>
          </p:cNvPr>
          <p:cNvGrpSpPr/>
          <p:nvPr/>
        </p:nvGrpSpPr>
        <p:grpSpPr>
          <a:xfrm>
            <a:off x="4740050" y="822219"/>
            <a:ext cx="3002331" cy="914400"/>
            <a:chOff x="4740050" y="990667"/>
            <a:chExt cx="3002331" cy="914400"/>
          </a:xfrm>
        </p:grpSpPr>
        <p:sp>
          <p:nvSpPr>
            <p:cNvPr id="19" name="Google Shape;751;p44">
              <a:extLst>
                <a:ext uri="{FF2B5EF4-FFF2-40B4-BE49-F238E27FC236}">
                  <a16:creationId xmlns:a16="http://schemas.microsoft.com/office/drawing/2014/main" id="{318D0744-FB21-2708-3195-7BB8BBFBFC88}"/>
                </a:ext>
              </a:extLst>
            </p:cNvPr>
            <p:cNvSpPr txBox="1"/>
            <p:nvPr/>
          </p:nvSpPr>
          <p:spPr>
            <a:xfrm>
              <a:off x="4740050" y="1009748"/>
              <a:ext cx="3002331" cy="738664"/>
            </a:xfrm>
            <a:prstGeom prst="rect">
              <a:avLst/>
            </a:prstGeom>
            <a:solidFill>
              <a:srgbClr val="005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16681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Mesa técnica de </a:t>
              </a:r>
              <a:endParaRPr/>
            </a:p>
            <a:p>
              <a:pPr marL="116681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mejora </a:t>
              </a:r>
              <a:endParaRPr/>
            </a:p>
            <a:p>
              <a:pPr marL="116681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continua</a:t>
              </a:r>
              <a:endParaRPr/>
            </a:p>
          </p:txBody>
        </p:sp>
        <p:pic>
          <p:nvPicPr>
            <p:cNvPr id="20" name="Google Shape;752;p44" descr="Crecimiento empresarial contorno">
              <a:extLst>
                <a:ext uri="{FF2B5EF4-FFF2-40B4-BE49-F238E27FC236}">
                  <a16:creationId xmlns:a16="http://schemas.microsoft.com/office/drawing/2014/main" id="{4A41BD13-E3A2-20BD-3A1F-BAB0E6E7386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83148" y="99066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Google Shape;753;p44">
            <a:extLst>
              <a:ext uri="{FF2B5EF4-FFF2-40B4-BE49-F238E27FC236}">
                <a16:creationId xmlns:a16="http://schemas.microsoft.com/office/drawing/2014/main" id="{8B03BD2C-9C65-9354-18EE-AE44EB7315D8}"/>
              </a:ext>
            </a:extLst>
          </p:cNvPr>
          <p:cNvGrpSpPr/>
          <p:nvPr/>
        </p:nvGrpSpPr>
        <p:grpSpPr>
          <a:xfrm>
            <a:off x="8795758" y="755520"/>
            <a:ext cx="3002331" cy="914400"/>
            <a:chOff x="8795758" y="923968"/>
            <a:chExt cx="3002331" cy="914400"/>
          </a:xfrm>
        </p:grpSpPr>
        <p:sp>
          <p:nvSpPr>
            <p:cNvPr id="22" name="Google Shape;754;p44">
              <a:extLst>
                <a:ext uri="{FF2B5EF4-FFF2-40B4-BE49-F238E27FC236}">
                  <a16:creationId xmlns:a16="http://schemas.microsoft.com/office/drawing/2014/main" id="{C4C830A6-56A2-7FB6-7403-F356BD7E193B}"/>
                </a:ext>
              </a:extLst>
            </p:cNvPr>
            <p:cNvSpPr txBox="1"/>
            <p:nvPr/>
          </p:nvSpPr>
          <p:spPr>
            <a:xfrm>
              <a:off x="8795758" y="1000204"/>
              <a:ext cx="3002331" cy="738664"/>
            </a:xfrm>
            <a:prstGeom prst="rect">
              <a:avLst/>
            </a:prstGeom>
            <a:solidFill>
              <a:srgbClr val="005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3985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Mesa Técnica de </a:t>
              </a:r>
              <a:endParaRPr/>
            </a:p>
            <a:p>
              <a:pPr marL="133985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Transparencia </a:t>
              </a:r>
              <a:endParaRPr/>
            </a:p>
            <a:p>
              <a:pPr marL="133985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 Integridad</a:t>
              </a:r>
              <a:endParaRPr/>
            </a:p>
          </p:txBody>
        </p:sp>
        <p:grpSp>
          <p:nvGrpSpPr>
            <p:cNvPr id="23" name="Google Shape;755;p44">
              <a:extLst>
                <a:ext uri="{FF2B5EF4-FFF2-40B4-BE49-F238E27FC236}">
                  <a16:creationId xmlns:a16="http://schemas.microsoft.com/office/drawing/2014/main" id="{5C33DD56-87F3-526F-C4A2-A4D35133AE1A}"/>
                </a:ext>
              </a:extLst>
            </p:cNvPr>
            <p:cNvGrpSpPr/>
            <p:nvPr/>
          </p:nvGrpSpPr>
          <p:grpSpPr>
            <a:xfrm>
              <a:off x="8949346" y="923968"/>
              <a:ext cx="914400" cy="914400"/>
              <a:chOff x="6357862" y="4241898"/>
              <a:chExt cx="1384995" cy="1384995"/>
            </a:xfrm>
          </p:grpSpPr>
          <p:pic>
            <p:nvPicPr>
              <p:cNvPr id="24" name="Google Shape;756;p44" descr="Lupa contorno">
                <a:extLst>
                  <a:ext uri="{FF2B5EF4-FFF2-40B4-BE49-F238E27FC236}">
                    <a16:creationId xmlns:a16="http://schemas.microsoft.com/office/drawing/2014/main" id="{F5A98F06-16DD-2638-7E1C-EE2AE9FA1226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771482" y="4552499"/>
                <a:ext cx="505113" cy="5051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757;p44" descr="Monitor contorno">
                <a:extLst>
                  <a:ext uri="{FF2B5EF4-FFF2-40B4-BE49-F238E27FC236}">
                    <a16:creationId xmlns:a16="http://schemas.microsoft.com/office/drawing/2014/main" id="{1468B17D-559A-7F82-FB19-790203F7B358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357862" y="4241898"/>
                <a:ext cx="1384995" cy="13849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7" name="Google Shape;749;p44" descr="Junta de directores contorno">
            <a:extLst>
              <a:ext uri="{FF2B5EF4-FFF2-40B4-BE49-F238E27FC236}">
                <a16:creationId xmlns:a16="http://schemas.microsoft.com/office/drawing/2014/main" id="{9F75E2EF-24FB-E8C6-80C1-2549B9A83FC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69871" y="104254"/>
            <a:ext cx="525724" cy="52572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743;p44">
            <a:extLst>
              <a:ext uri="{FF2B5EF4-FFF2-40B4-BE49-F238E27FC236}">
                <a16:creationId xmlns:a16="http://schemas.microsoft.com/office/drawing/2014/main" id="{FED69421-B282-8C87-9BC6-71B4D91B491B}"/>
              </a:ext>
            </a:extLst>
          </p:cNvPr>
          <p:cNvSpPr txBox="1"/>
          <p:nvPr/>
        </p:nvSpPr>
        <p:spPr>
          <a:xfrm>
            <a:off x="8708053" y="3694419"/>
            <a:ext cx="3335557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Apoyar la implementación de las </a:t>
            </a:r>
            <a:r>
              <a:rPr lang="es-CO" sz="105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Políticas de participación ciudadana, Integridad Transparencia y acceso a la información, Servicio al ciudadano y Control interno</a:t>
            </a:r>
            <a:endParaRPr b="1" dirty="0">
              <a:solidFill>
                <a:schemeClr val="accent2">
                  <a:lumMod val="75000"/>
                </a:schemeClr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Levantar y mantener actualizada matriz de partes interesadas / caracterización de grupos de valor.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Hacer seguimiento al diseño y ejecución de los espacios de participación ciudadana.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Seguimiento al cumplimiento de la Ley de Transparencia y Acceso a la Información Pública.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s-CO"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Coordinar la implementación y seguimiento del Programa de Transparencia y Ética Pública.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397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nos Dedos Vectores, Ilustraciones y Gráficos - 123RF">
            <a:extLst>
              <a:ext uri="{FF2B5EF4-FFF2-40B4-BE49-F238E27FC236}">
                <a16:creationId xmlns:a16="http://schemas.microsoft.com/office/drawing/2014/main" id="{94D269C7-4C57-2525-ECF5-43BCF3FF4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75" y="1926689"/>
            <a:ext cx="2628129" cy="363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510F98A1-71DA-395C-7C5B-CF07790A0B95}"/>
              </a:ext>
            </a:extLst>
          </p:cNvPr>
          <p:cNvGrpSpPr/>
          <p:nvPr/>
        </p:nvGrpSpPr>
        <p:grpSpPr>
          <a:xfrm>
            <a:off x="2775034" y="2243555"/>
            <a:ext cx="5417718" cy="1453990"/>
            <a:chOff x="6397029" y="1753148"/>
            <a:chExt cx="5417718" cy="1453990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74EE8712-F215-9F4D-41C6-1B285CE193FB}"/>
                </a:ext>
              </a:extLst>
            </p:cNvPr>
            <p:cNvSpPr txBox="1"/>
            <p:nvPr/>
          </p:nvSpPr>
          <p:spPr>
            <a:xfrm>
              <a:off x="6397029" y="2953222"/>
              <a:ext cx="184619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050" dirty="0"/>
                <a:t>Direccionamiento Estratégico</a:t>
              </a:r>
              <a:endParaRPr sz="1050" dirty="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67EB90F4-0531-D3F1-3D98-C704695EA81C}"/>
                </a:ext>
              </a:extLst>
            </p:cNvPr>
            <p:cNvSpPr txBox="1"/>
            <p:nvPr/>
          </p:nvSpPr>
          <p:spPr>
            <a:xfrm>
              <a:off x="6550988" y="2659091"/>
              <a:ext cx="142057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050" dirty="0"/>
                <a:t>Talento Humano</a:t>
              </a:r>
              <a:endParaRPr sz="1050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C7CB7E9-058F-2811-2B8F-491130CE7AD2}"/>
                </a:ext>
              </a:extLst>
            </p:cNvPr>
            <p:cNvSpPr txBox="1"/>
            <p:nvPr/>
          </p:nvSpPr>
          <p:spPr>
            <a:xfrm>
              <a:off x="7399337" y="2337249"/>
              <a:ext cx="4928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050" dirty="0"/>
                <a:t>IDI</a:t>
              </a:r>
              <a:endParaRPr sz="1050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C71AF9F6-B9A0-A9AC-E789-FF71A371B4FB}"/>
                </a:ext>
              </a:extLst>
            </p:cNvPr>
            <p:cNvSpPr txBox="1"/>
            <p:nvPr/>
          </p:nvSpPr>
          <p:spPr>
            <a:xfrm>
              <a:off x="7090398" y="2046848"/>
              <a:ext cx="8018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050" dirty="0"/>
                <a:t>FURAG</a:t>
              </a:r>
              <a:endParaRPr sz="1050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FB41FD1-CBCA-A89C-3850-927D003EF0AF}"/>
                </a:ext>
              </a:extLst>
            </p:cNvPr>
            <p:cNvSpPr txBox="1"/>
            <p:nvPr/>
          </p:nvSpPr>
          <p:spPr>
            <a:xfrm>
              <a:off x="7368347" y="1753148"/>
              <a:ext cx="8018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050" dirty="0"/>
                <a:t>MIPG</a:t>
              </a:r>
              <a:endParaRPr sz="1050" dirty="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6BFD10D1-48A3-DDF9-E76C-284EEF6D3BE9}"/>
                </a:ext>
              </a:extLst>
            </p:cNvPr>
            <p:cNvSpPr txBox="1"/>
            <p:nvPr/>
          </p:nvSpPr>
          <p:spPr>
            <a:xfrm>
              <a:off x="9583745" y="2907600"/>
              <a:ext cx="2231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dirty="0"/>
                <a:t>Gestión con valores para resultados</a:t>
              </a:r>
              <a:endParaRPr sz="1050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59220686-7FAA-5B8E-8928-696AB285E5BB}"/>
                </a:ext>
              </a:extLst>
            </p:cNvPr>
            <p:cNvSpPr txBox="1"/>
            <p:nvPr/>
          </p:nvSpPr>
          <p:spPr>
            <a:xfrm>
              <a:off x="9586194" y="1792932"/>
              <a:ext cx="178275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dirty="0"/>
                <a:t>Control Interno</a:t>
              </a:r>
              <a:endParaRPr sz="1050" dirty="0"/>
            </a:p>
          </p:txBody>
        </p:sp>
      </p:grpSp>
      <p:sp>
        <p:nvSpPr>
          <p:cNvPr id="15" name="Subtítulo 2">
            <a:extLst>
              <a:ext uri="{FF2B5EF4-FFF2-40B4-BE49-F238E27FC236}">
                <a16:creationId xmlns:a16="http://schemas.microsoft.com/office/drawing/2014/main" id="{4984FFF0-51D5-5735-53C4-108529B59152}"/>
              </a:ext>
            </a:extLst>
          </p:cNvPr>
          <p:cNvSpPr txBox="1">
            <a:spLocks/>
          </p:cNvSpPr>
          <p:nvPr/>
        </p:nvSpPr>
        <p:spPr>
          <a:xfrm>
            <a:off x="8082932" y="4927882"/>
            <a:ext cx="3740758" cy="1261872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dirty="0">
                <a:solidFill>
                  <a:schemeClr val="tx1"/>
                </a:solidFill>
              </a:rPr>
              <a:t>Dar y recibir- Crear y accionar</a:t>
            </a:r>
          </a:p>
          <a:p>
            <a:r>
              <a:rPr lang="es-AR" dirty="0">
                <a:solidFill>
                  <a:schemeClr val="tx1"/>
                </a:solidFill>
              </a:rPr>
              <a:t>Abrir y cerrar – Comunicar y cuidar</a:t>
            </a:r>
          </a:p>
          <a:p>
            <a:r>
              <a:rPr lang="es-AR" dirty="0">
                <a:solidFill>
                  <a:schemeClr val="tx1"/>
                </a:solidFill>
              </a:rPr>
              <a:t>Mover y sostener -  Orientar y unir</a:t>
            </a: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11A60E5C-FDAF-0CCD-2F51-292493690742}"/>
              </a:ext>
            </a:extLst>
          </p:cNvPr>
          <p:cNvSpPr txBox="1">
            <a:spLocks/>
          </p:cNvSpPr>
          <p:nvPr/>
        </p:nvSpPr>
        <p:spPr>
          <a:xfrm>
            <a:off x="1926511" y="318717"/>
            <a:ext cx="7777889" cy="9653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2800" b="1" dirty="0">
                <a:solidFill>
                  <a:schemeClr val="tx1"/>
                </a:solidFill>
              </a:rPr>
              <a:t>¡El cinco está en nuestras manos!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03D040B-1A48-5DC7-A159-0B04A47DB1A0}"/>
              </a:ext>
            </a:extLst>
          </p:cNvPr>
          <p:cNvCxnSpPr/>
          <p:nvPr/>
        </p:nvCxnSpPr>
        <p:spPr>
          <a:xfrm>
            <a:off x="3620720" y="2497471"/>
            <a:ext cx="3918978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3C34377B-0ACD-90DD-9913-0A261BB72679}"/>
              </a:ext>
            </a:extLst>
          </p:cNvPr>
          <p:cNvCxnSpPr/>
          <p:nvPr/>
        </p:nvCxnSpPr>
        <p:spPr>
          <a:xfrm>
            <a:off x="3639280" y="2791171"/>
            <a:ext cx="3918978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1CAA00-AB44-CAE4-F351-BCDB68F1ADDB}"/>
              </a:ext>
            </a:extLst>
          </p:cNvPr>
          <p:cNvSpPr txBox="1"/>
          <p:nvPr/>
        </p:nvSpPr>
        <p:spPr>
          <a:xfrm>
            <a:off x="6293750" y="2807750"/>
            <a:ext cx="20133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/>
              <a:t>Información y Comunicación</a:t>
            </a:r>
            <a:endParaRPr sz="105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C6FC691-CDA6-DC62-8B62-54C6C0021448}"/>
              </a:ext>
            </a:extLst>
          </p:cNvPr>
          <p:cNvSpPr txBox="1"/>
          <p:nvPr/>
        </p:nvSpPr>
        <p:spPr>
          <a:xfrm>
            <a:off x="6196707" y="2521344"/>
            <a:ext cx="17827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/>
              <a:t>Gestión del Conocimiento</a:t>
            </a:r>
            <a:endParaRPr sz="105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E7D2080-3119-2339-EFE4-17A34CC4EAB7}"/>
              </a:ext>
            </a:extLst>
          </p:cNvPr>
          <p:cNvSpPr txBox="1"/>
          <p:nvPr/>
        </p:nvSpPr>
        <p:spPr>
          <a:xfrm>
            <a:off x="6300174" y="3088394"/>
            <a:ext cx="17827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/>
              <a:t>Evaluación de Resultados</a:t>
            </a:r>
            <a:endParaRPr sz="1050" dirty="0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518AB7D7-D37A-9F7F-0555-46104FEFCAF1}"/>
              </a:ext>
            </a:extLst>
          </p:cNvPr>
          <p:cNvCxnSpPr/>
          <p:nvPr/>
        </p:nvCxnSpPr>
        <p:spPr>
          <a:xfrm>
            <a:off x="3736384" y="3061666"/>
            <a:ext cx="3918978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04070792-6057-210E-C85B-98E8B9AB3635}"/>
              </a:ext>
            </a:extLst>
          </p:cNvPr>
          <p:cNvCxnSpPr/>
          <p:nvPr/>
        </p:nvCxnSpPr>
        <p:spPr>
          <a:xfrm>
            <a:off x="3736384" y="3387932"/>
            <a:ext cx="3918978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08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2372244" y="654084"/>
            <a:ext cx="8290559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</a:pPr>
            <a:r>
              <a:rPr lang="es-CO" sz="7200" b="1" dirty="0">
                <a:solidFill>
                  <a:srgbClr val="32694D"/>
                </a:solidFill>
                <a:latin typeface="Verdana"/>
                <a:ea typeface="Verdana"/>
                <a:cs typeface="Verdana"/>
                <a:sym typeface="Verdana"/>
              </a:rPr>
              <a:t>BIENVENIDOS</a:t>
            </a:r>
            <a:endParaRPr lang="es-CO" sz="7200" b="1" i="0" u="none" strike="noStrike" cap="none" dirty="0">
              <a:solidFill>
                <a:srgbClr val="3269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</a:pP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52890C8-2B17-851C-97DA-89A831BF0FDE}"/>
              </a:ext>
            </a:extLst>
          </p:cNvPr>
          <p:cNvSpPr txBox="1"/>
          <p:nvPr/>
        </p:nvSpPr>
        <p:spPr>
          <a:xfrm>
            <a:off x="-505867" y="1563457"/>
            <a:ext cx="608600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Registra Tu asistencia</a:t>
            </a:r>
          </a:p>
          <a:p>
            <a:pPr algn="ctr"/>
            <a:endParaRPr lang="es-MX" sz="2800" dirty="0"/>
          </a:p>
          <a:p>
            <a:pPr algn="ctr"/>
            <a:endParaRPr lang="es-MX" sz="2800" dirty="0"/>
          </a:p>
          <a:p>
            <a:pPr algn="ctr"/>
            <a:endParaRPr lang="es-MX" sz="2800" dirty="0"/>
          </a:p>
          <a:p>
            <a:pPr algn="ctr"/>
            <a:endParaRPr lang="es-MX" sz="2800" dirty="0"/>
          </a:p>
          <a:p>
            <a:pPr algn="ctr"/>
            <a:endParaRPr lang="es-MX" sz="2800" dirty="0"/>
          </a:p>
          <a:p>
            <a:pPr algn="ctr"/>
            <a:endParaRPr lang="es-MX" sz="2800" dirty="0"/>
          </a:p>
          <a:p>
            <a:pPr algn="ctr"/>
            <a:endParaRPr lang="es-MX" sz="2800" dirty="0"/>
          </a:p>
          <a:p>
            <a:pPr algn="ctr"/>
            <a:endParaRPr lang="es-MX" sz="3600" b="1" dirty="0"/>
          </a:p>
          <a:p>
            <a:pPr algn="ctr"/>
            <a:endParaRPr lang="es-MX" sz="2800" dirty="0"/>
          </a:p>
          <a:p>
            <a:pPr algn="ctr"/>
            <a:endParaRPr lang="es-CO" sz="2800" dirty="0"/>
          </a:p>
        </p:txBody>
      </p:sp>
      <p:pic>
        <p:nvPicPr>
          <p:cNvPr id="3" name="Google Shape;97;p3" descr="Un dibujo de una cara con ojos y boca&#10;&#10;Descripción generada automáticamente con confianza media">
            <a:extLst>
              <a:ext uri="{FF2B5EF4-FFF2-40B4-BE49-F238E27FC236}">
                <a16:creationId xmlns:a16="http://schemas.microsoft.com/office/drawing/2014/main" id="{BD9FDFEC-FD7E-79F9-D621-769AC90001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116" y="2779775"/>
            <a:ext cx="2540183" cy="25225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0CDBF4-D897-43DD-1CAE-6130A003A420}"/>
              </a:ext>
            </a:extLst>
          </p:cNvPr>
          <p:cNvSpPr txBox="1"/>
          <p:nvPr/>
        </p:nvSpPr>
        <p:spPr>
          <a:xfrm>
            <a:off x="5645298" y="1381288"/>
            <a:ext cx="57961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OBJETIVO</a:t>
            </a:r>
          </a:p>
          <a:p>
            <a:endParaRPr lang="es-MX" sz="1600" dirty="0">
              <a:latin typeface="Helvetica Neue"/>
            </a:endParaRPr>
          </a:p>
          <a:p>
            <a:r>
              <a:rPr lang="es-MX" sz="1600" dirty="0">
                <a:latin typeface="Helvetica Neue"/>
              </a:rPr>
              <a:t>Dar a conocer los beneficios e importancia del MIPG a los servidores públicos y contratistas del Ministerio, </a:t>
            </a:r>
            <a:r>
              <a:rPr lang="es-MX" sz="1600" b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sobre los objetivos clave,  los principales fundamentos y aspectos de las dimensiones 1 y 2 del modelo y la implementación en el Ministerio.</a:t>
            </a:r>
            <a:endParaRPr lang="es-CO" sz="1600" dirty="0">
              <a:latin typeface="Helvetica Neue"/>
            </a:endParaRPr>
          </a:p>
        </p:txBody>
      </p:sp>
      <p:sp>
        <p:nvSpPr>
          <p:cNvPr id="5" name="Rectángulo: esquinas diagonales redondeadas 4">
            <a:extLst>
              <a:ext uri="{FF2B5EF4-FFF2-40B4-BE49-F238E27FC236}">
                <a16:creationId xmlns:a16="http://schemas.microsoft.com/office/drawing/2014/main" id="{DD846E67-DA2C-9B89-4F7B-5B6D9DFCFE7C}"/>
              </a:ext>
            </a:extLst>
          </p:cNvPr>
          <p:cNvSpPr/>
          <p:nvPr/>
        </p:nvSpPr>
        <p:spPr>
          <a:xfrm>
            <a:off x="5874258" y="3660831"/>
            <a:ext cx="4653021" cy="2192991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8D851A7-2F26-C23F-9506-F416E13D6401}"/>
              </a:ext>
            </a:extLst>
          </p:cNvPr>
          <p:cNvSpPr txBox="1"/>
          <p:nvPr/>
        </p:nvSpPr>
        <p:spPr>
          <a:xfrm>
            <a:off x="5897331" y="3849385"/>
            <a:ext cx="49240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¿Con que te vas a ir?</a:t>
            </a:r>
          </a:p>
          <a:p>
            <a:endParaRPr lang="es-MX" sz="1400" dirty="0">
              <a:latin typeface="Helvetica Neue"/>
            </a:endParaRPr>
          </a:p>
          <a:p>
            <a:r>
              <a:rPr lang="es-MX" sz="1400" b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1, </a:t>
            </a:r>
            <a:r>
              <a:rPr lang="es-MX" sz="1400" dirty="0">
                <a:latin typeface="Helvetica Neue"/>
              </a:rPr>
              <a:t>Alineación del Objetivo Estratégico</a:t>
            </a:r>
          </a:p>
          <a:p>
            <a:endParaRPr lang="es-MX" sz="1400" dirty="0">
              <a:latin typeface="Helvetica Neue"/>
            </a:endParaRPr>
          </a:p>
          <a:p>
            <a:r>
              <a:rPr lang="es-MX" sz="1400" b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2. </a:t>
            </a:r>
            <a:r>
              <a:rPr lang="es-MX" sz="1400" dirty="0">
                <a:latin typeface="Helvetica Neue"/>
              </a:rPr>
              <a:t>Elementos clave del Modelo (Instancias – Operación – Medición)</a:t>
            </a:r>
          </a:p>
          <a:p>
            <a:endParaRPr lang="es-MX" sz="1400" dirty="0">
              <a:latin typeface="Helvetica Neue"/>
            </a:endParaRPr>
          </a:p>
          <a:p>
            <a:r>
              <a:rPr lang="es-MX" sz="1400" b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3. </a:t>
            </a:r>
            <a:r>
              <a:rPr lang="es-MX" dirty="0">
                <a:latin typeface="Helvetica Neue"/>
              </a:rPr>
              <a:t>Principales elementos de las Dimensiones 1 y 2</a:t>
            </a:r>
            <a:endParaRPr lang="es-CO" dirty="0">
              <a:latin typeface="Helvetica Neue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FF5DB4-0778-8643-6EA3-6078453A47DA}"/>
              </a:ext>
            </a:extLst>
          </p:cNvPr>
          <p:cNvSpPr txBox="1"/>
          <p:nvPr/>
        </p:nvSpPr>
        <p:spPr>
          <a:xfrm>
            <a:off x="1370602" y="5372879"/>
            <a:ext cx="163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W2695</a:t>
            </a:r>
            <a:endParaRPr lang="es-CO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d3ddaca01a_0_20"/>
          <p:cNvSpPr txBox="1"/>
          <p:nvPr/>
        </p:nvSpPr>
        <p:spPr>
          <a:xfrm>
            <a:off x="946950" y="151800"/>
            <a:ext cx="102981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</a:pPr>
            <a:r>
              <a:rPr lang="es-CO" sz="4400" b="1" i="0" u="none" strike="noStrike" cap="none" dirty="0">
                <a:solidFill>
                  <a:srgbClr val="32694D"/>
                </a:solidFill>
                <a:latin typeface="Helvetica Neue" panose="020B0604020202020204" charset="0"/>
                <a:ea typeface="Verdana"/>
                <a:sym typeface="Verdana"/>
              </a:rPr>
              <a:t>Contenido</a:t>
            </a:r>
            <a:endParaRPr sz="2800" b="0" i="0" u="none" strike="noStrike" cap="none" dirty="0">
              <a:solidFill>
                <a:srgbClr val="000000"/>
              </a:solidFill>
              <a:latin typeface="Helvetica Neue" panose="020B0604020202020204" charset="0"/>
              <a:sym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911AF3-ECC6-589F-452B-D872ED4154D0}"/>
              </a:ext>
            </a:extLst>
          </p:cNvPr>
          <p:cNvSpPr txBox="1"/>
          <p:nvPr/>
        </p:nvSpPr>
        <p:spPr>
          <a:xfrm>
            <a:off x="644577" y="4122295"/>
            <a:ext cx="479685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b="1" dirty="0"/>
              <a:t>1</a:t>
            </a:r>
            <a:endParaRPr lang="es-CO" sz="36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1C679A-AF05-59EF-A2AB-985DDE2F17E3}"/>
              </a:ext>
            </a:extLst>
          </p:cNvPr>
          <p:cNvSpPr txBox="1"/>
          <p:nvPr/>
        </p:nvSpPr>
        <p:spPr>
          <a:xfrm>
            <a:off x="1406746" y="4227226"/>
            <a:ext cx="244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Iniciación</a:t>
            </a:r>
            <a:endParaRPr lang="es-CO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FF5A43-1F22-4448-45ED-0726D0ED0ACD}"/>
              </a:ext>
            </a:extLst>
          </p:cNvPr>
          <p:cNvSpPr txBox="1"/>
          <p:nvPr/>
        </p:nvSpPr>
        <p:spPr>
          <a:xfrm>
            <a:off x="4484557" y="4104115"/>
            <a:ext cx="479685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b="1" dirty="0"/>
              <a:t>2</a:t>
            </a:r>
            <a:endParaRPr lang="es-CO" sz="36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448622-6462-2D7E-89A9-7941DD257402}"/>
              </a:ext>
            </a:extLst>
          </p:cNvPr>
          <p:cNvSpPr txBox="1"/>
          <p:nvPr/>
        </p:nvSpPr>
        <p:spPr>
          <a:xfrm>
            <a:off x="5328846" y="3968406"/>
            <a:ext cx="2825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Marco conceptual y antecedentes</a:t>
            </a:r>
            <a:endParaRPr lang="es-CO" sz="28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4B1926C-BA2C-053C-A8C2-0337D24F3E7B}"/>
              </a:ext>
            </a:extLst>
          </p:cNvPr>
          <p:cNvSpPr txBox="1"/>
          <p:nvPr/>
        </p:nvSpPr>
        <p:spPr>
          <a:xfrm>
            <a:off x="8324537" y="4104114"/>
            <a:ext cx="479685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b="1" dirty="0"/>
              <a:t>3</a:t>
            </a:r>
            <a:endParaRPr lang="es-CO" sz="36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87F0181-1907-3302-6950-3B5D65D81137}"/>
              </a:ext>
            </a:extLst>
          </p:cNvPr>
          <p:cNvSpPr txBox="1"/>
          <p:nvPr/>
        </p:nvSpPr>
        <p:spPr>
          <a:xfrm>
            <a:off x="9366197" y="4165669"/>
            <a:ext cx="282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Implementación</a:t>
            </a:r>
            <a:endParaRPr lang="es-CO" sz="2800" dirty="0"/>
          </a:p>
        </p:txBody>
      </p:sp>
      <p:pic>
        <p:nvPicPr>
          <p:cNvPr id="2052" name="Picture 4" descr="mano icono">
            <a:extLst>
              <a:ext uri="{FF2B5EF4-FFF2-40B4-BE49-F238E27FC236}">
                <a16:creationId xmlns:a16="http://schemas.microsoft.com/office/drawing/2014/main" id="{7312FEF6-64B5-09BA-7402-A582D0424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09" y="2531936"/>
            <a:ext cx="1068000" cy="10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forme seo icono">
            <a:extLst>
              <a:ext uri="{FF2B5EF4-FFF2-40B4-BE49-F238E27FC236}">
                <a16:creationId xmlns:a16="http://schemas.microsoft.com/office/drawing/2014/main" id="{C838FA2A-36D4-E0C1-010F-35F78063E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46" y="2531936"/>
            <a:ext cx="1048264" cy="10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dministración icono">
            <a:extLst>
              <a:ext uri="{FF2B5EF4-FFF2-40B4-BE49-F238E27FC236}">
                <a16:creationId xmlns:a16="http://schemas.microsoft.com/office/drawing/2014/main" id="{298A88C2-0205-F09C-E4BC-CD6C40D03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528" y="2545330"/>
            <a:ext cx="915570" cy="91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7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2412918" y="298977"/>
            <a:ext cx="713631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</a:pPr>
            <a:r>
              <a:rPr lang="es-CO" sz="2800" b="1" dirty="0">
                <a:solidFill>
                  <a:srgbClr val="32694D"/>
                </a:solidFill>
                <a:latin typeface="Verdana"/>
                <a:ea typeface="Verdana"/>
                <a:cs typeface="Verdana"/>
                <a:sym typeface="Verdana"/>
              </a:rPr>
              <a:t>¿</a:t>
            </a:r>
            <a:r>
              <a:rPr lang="es-CO" sz="2800" b="1" i="0" u="none" strike="noStrike" cap="none" dirty="0">
                <a:solidFill>
                  <a:srgbClr val="32694D"/>
                </a:solidFill>
                <a:latin typeface="Verdana"/>
                <a:ea typeface="Verdana"/>
                <a:cs typeface="Verdana"/>
                <a:sym typeface="Verdana"/>
              </a:rPr>
              <a:t>Para ustedes que son las manos?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n 7" descr="Man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0850EFA-43EE-FFFA-A9A7-A0AA9A19AF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97" t="17474" r="17770"/>
          <a:stretch/>
        </p:blipFill>
        <p:spPr>
          <a:xfrm>
            <a:off x="2412918" y="1216598"/>
            <a:ext cx="7450111" cy="530166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FC3BCD8-D47F-F5A7-85F8-965CE1C6F3BE}"/>
              </a:ext>
            </a:extLst>
          </p:cNvPr>
          <p:cNvSpPr txBox="1"/>
          <p:nvPr/>
        </p:nvSpPr>
        <p:spPr>
          <a:xfrm rot="15758578">
            <a:off x="5341748" y="2841884"/>
            <a:ext cx="2023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</a:rPr>
              <a:t>Modelo Integrado de Planeación y Gestión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DABCE-6F02-AA9B-4936-9F52E11961AD}"/>
              </a:ext>
            </a:extLst>
          </p:cNvPr>
          <p:cNvSpPr txBox="1"/>
          <p:nvPr/>
        </p:nvSpPr>
        <p:spPr>
          <a:xfrm rot="15715961">
            <a:off x="5639296" y="2333979"/>
            <a:ext cx="223765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chemeClr val="bg1"/>
                </a:solidFill>
              </a:rPr>
              <a:t>Formulario Único de reporte</a:t>
            </a:r>
          </a:p>
          <a:p>
            <a:r>
              <a:rPr lang="es-ES" sz="1050" b="1" dirty="0">
                <a:solidFill>
                  <a:schemeClr val="bg1"/>
                </a:solidFill>
              </a:rPr>
              <a:t> de Avance de la Gestión FURAG</a:t>
            </a:r>
            <a:endParaRPr sz="1050" b="1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C49A792-8A00-1F8E-88CA-CEB4AD0C0E0A}"/>
              </a:ext>
            </a:extLst>
          </p:cNvPr>
          <p:cNvSpPr txBox="1"/>
          <p:nvPr/>
        </p:nvSpPr>
        <p:spPr>
          <a:xfrm rot="16200000">
            <a:off x="6360725" y="2078277"/>
            <a:ext cx="19790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chemeClr val="bg1"/>
                </a:solidFill>
              </a:rPr>
              <a:t>Índice de Desempeño Institucional - IDI</a:t>
            </a:r>
            <a:endParaRPr sz="1050" b="1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85B75D1-F6C2-57F6-962C-EE9BFB7097D1}"/>
              </a:ext>
            </a:extLst>
          </p:cNvPr>
          <p:cNvSpPr txBox="1"/>
          <p:nvPr/>
        </p:nvSpPr>
        <p:spPr>
          <a:xfrm rot="13003829">
            <a:off x="2745121" y="3971705"/>
            <a:ext cx="97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Talento Humano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A3E561C-FFDE-680E-F2C2-AD72BF9CD24B}"/>
              </a:ext>
            </a:extLst>
          </p:cNvPr>
          <p:cNvSpPr txBox="1"/>
          <p:nvPr/>
        </p:nvSpPr>
        <p:spPr>
          <a:xfrm rot="15376389" flipH="1">
            <a:off x="3171982" y="2286826"/>
            <a:ext cx="19735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chemeClr val="bg1"/>
                </a:solidFill>
              </a:rPr>
              <a:t>Direccionamiento Estratégico Planeación </a:t>
            </a:r>
            <a:endParaRPr sz="1050" b="1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019FBEE-94AF-3671-9EBE-6B8C0FEB30C4}"/>
              </a:ext>
            </a:extLst>
          </p:cNvPr>
          <p:cNvSpPr txBox="1"/>
          <p:nvPr/>
        </p:nvSpPr>
        <p:spPr>
          <a:xfrm rot="16200000" flipH="1">
            <a:off x="3689203" y="2050176"/>
            <a:ext cx="24322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</a:rPr>
              <a:t>Gestión con valores para resultados</a:t>
            </a:r>
            <a:endParaRPr sz="1100" b="1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5CF26BD-4E16-E167-7F37-5326B1A7822A}"/>
              </a:ext>
            </a:extLst>
          </p:cNvPr>
          <p:cNvSpPr txBox="1"/>
          <p:nvPr/>
        </p:nvSpPr>
        <p:spPr>
          <a:xfrm rot="16200000" flipH="1">
            <a:off x="4735770" y="2254149"/>
            <a:ext cx="133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</a:rPr>
              <a:t>Evaluación de Resultados</a:t>
            </a:r>
            <a:endParaRPr sz="1100" b="1" dirty="0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ED1D0F4-DF9B-500C-050C-D3FE4C16B6DC}"/>
              </a:ext>
            </a:extLst>
          </p:cNvPr>
          <p:cNvSpPr txBox="1"/>
          <p:nvPr/>
        </p:nvSpPr>
        <p:spPr>
          <a:xfrm rot="16200000" flipH="1">
            <a:off x="5243735" y="2723134"/>
            <a:ext cx="1345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>
                <a:solidFill>
                  <a:schemeClr val="bg1"/>
                </a:solidFill>
              </a:rPr>
              <a:t>Información y Comunicación</a:t>
            </a:r>
            <a:endParaRPr sz="1050" b="1" dirty="0">
              <a:solidFill>
                <a:schemeClr val="bg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FDDE783-96F3-0E0B-ED6B-7A1F14ECEF8B}"/>
              </a:ext>
            </a:extLst>
          </p:cNvPr>
          <p:cNvSpPr txBox="1"/>
          <p:nvPr/>
        </p:nvSpPr>
        <p:spPr>
          <a:xfrm rot="19397950" flipH="1">
            <a:off x="7697510" y="4328992"/>
            <a:ext cx="163074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>
                <a:solidFill>
                  <a:schemeClr val="bg1"/>
                </a:solidFill>
              </a:rPr>
              <a:t>Gestión del Conocimiento </a:t>
            </a:r>
          </a:p>
          <a:p>
            <a:pPr algn="ctr"/>
            <a:r>
              <a:rPr lang="es-ES" sz="1050" b="1" dirty="0">
                <a:solidFill>
                  <a:schemeClr val="bg1"/>
                </a:solidFill>
              </a:rPr>
              <a:t>y la innovación</a:t>
            </a:r>
            <a:endParaRPr sz="1050" b="1" dirty="0">
              <a:solidFill>
                <a:schemeClr val="bg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347F4AB-7638-6D7D-6F3C-2D61E85D2345}"/>
              </a:ext>
            </a:extLst>
          </p:cNvPr>
          <p:cNvSpPr txBox="1"/>
          <p:nvPr/>
        </p:nvSpPr>
        <p:spPr>
          <a:xfrm rot="16359832" flipH="1">
            <a:off x="7384325" y="2716794"/>
            <a:ext cx="1088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Control Interno</a:t>
            </a:r>
            <a:endParaRPr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D9532-58E2-D20B-183E-78D59CE8E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53DE9EDE-0F95-45E0-E84B-60597FF9CEA5}"/>
              </a:ext>
            </a:extLst>
          </p:cNvPr>
          <p:cNvGrpSpPr/>
          <p:nvPr/>
        </p:nvGrpSpPr>
        <p:grpSpPr>
          <a:xfrm>
            <a:off x="-153432" y="1604711"/>
            <a:ext cx="8502354" cy="3767296"/>
            <a:chOff x="1318424" y="1400869"/>
            <a:chExt cx="8502354" cy="3767296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B391F0F6-4A24-9B64-BBB3-0A40E28022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1370" y="3241914"/>
              <a:ext cx="324559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77E900DD-8E4E-73E9-C912-65CBCB436806}"/>
                </a:ext>
              </a:extLst>
            </p:cNvPr>
            <p:cNvGrpSpPr/>
            <p:nvPr/>
          </p:nvGrpSpPr>
          <p:grpSpPr>
            <a:xfrm>
              <a:off x="1318424" y="1400869"/>
              <a:ext cx="8502354" cy="3767296"/>
              <a:chOff x="-5556869" y="1763950"/>
              <a:chExt cx="10327682" cy="4117379"/>
            </a:xfrm>
          </p:grpSpPr>
          <p:sp>
            <p:nvSpPr>
              <p:cNvPr id="4" name="Rectángulo redondeado 3">
                <a:extLst>
                  <a:ext uri="{FF2B5EF4-FFF2-40B4-BE49-F238E27FC236}">
                    <a16:creationId xmlns:a16="http://schemas.microsoft.com/office/drawing/2014/main" id="{F86AC573-9848-0218-8EB0-9131CA865A2A}"/>
                  </a:ext>
                </a:extLst>
              </p:cNvPr>
              <p:cNvSpPr/>
              <p:nvPr/>
            </p:nvSpPr>
            <p:spPr>
              <a:xfrm rot="17545485">
                <a:off x="686126" y="1796642"/>
                <a:ext cx="4117379" cy="4051995"/>
              </a:xfrm>
              <a:prstGeom prst="roundRect">
                <a:avLst>
                  <a:gd name="adj" fmla="val 1709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" name="object 8">
                <a:extLst>
                  <a:ext uri="{FF2B5EF4-FFF2-40B4-BE49-F238E27FC236}">
                    <a16:creationId xmlns:a16="http://schemas.microsoft.com/office/drawing/2014/main" id="{B4674526-131F-3CD3-1C94-C8E38165D7A0}"/>
                  </a:ext>
                </a:extLst>
              </p:cNvPr>
              <p:cNvSpPr txBox="1"/>
              <p:nvPr/>
            </p:nvSpPr>
            <p:spPr>
              <a:xfrm>
                <a:off x="-5556869" y="2976160"/>
                <a:ext cx="5279388" cy="552920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CO" sz="3200" b="1" kern="1200" dirty="0">
                    <a:solidFill>
                      <a:srgbClr val="2D6236"/>
                    </a:solidFill>
                    <a:latin typeface="Segoe UI"/>
                    <a:ea typeface="+mn-ea"/>
                    <a:cs typeface="Segoe UI"/>
                  </a:rPr>
                  <a:t>2</a:t>
                </a:r>
                <a:r>
                  <a:rPr kumimoji="0" lang="es-CO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D6236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rPr>
                  <a:t>. ANTECENDENTES</a:t>
                </a:r>
                <a:endParaRPr kumimoji="0" lang="es-CO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D6236"/>
                  </a:solidFill>
                  <a:effectLst/>
                  <a:uLnTx/>
                  <a:uFillTx/>
                  <a:latin typeface="Segoe UI"/>
                  <a:ea typeface="+mn-ea"/>
                  <a:cs typeface="Segoe UI"/>
                </a:endParaRPr>
              </a:p>
            </p:txBody>
          </p:sp>
        </p:grpSp>
      </p:grpSp>
      <p:pic>
        <p:nvPicPr>
          <p:cNvPr id="15" name="Picture 6" descr="informe seo icono">
            <a:extLst>
              <a:ext uri="{FF2B5EF4-FFF2-40B4-BE49-F238E27FC236}">
                <a16:creationId xmlns:a16="http://schemas.microsoft.com/office/drawing/2014/main" id="{2DD330A9-709D-3FF9-DAEC-467DE9EAC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64" y="2564926"/>
            <a:ext cx="1761660" cy="176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20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C8D61F-56CB-0141-DA0F-09FAC1275D52}"/>
              </a:ext>
            </a:extLst>
          </p:cNvPr>
          <p:cNvSpPr txBox="1"/>
          <p:nvPr/>
        </p:nvSpPr>
        <p:spPr>
          <a:xfrm>
            <a:off x="956798" y="4961747"/>
            <a:ext cx="92682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1991</a:t>
            </a:r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44584-6DDD-AC89-76F1-64C9BC2C4D73}"/>
              </a:ext>
            </a:extLst>
          </p:cNvPr>
          <p:cNvSpPr/>
          <p:nvPr/>
        </p:nvSpPr>
        <p:spPr>
          <a:xfrm>
            <a:off x="839448" y="4961747"/>
            <a:ext cx="8994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3612FF-DF68-80E5-684D-2457C7736898}"/>
              </a:ext>
            </a:extLst>
          </p:cNvPr>
          <p:cNvSpPr txBox="1"/>
          <p:nvPr/>
        </p:nvSpPr>
        <p:spPr>
          <a:xfrm>
            <a:off x="2173571" y="4839031"/>
            <a:ext cx="598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Principios de la Función Pública Administrativa y Mecanismos de Control: Constitución Política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97DC6F-A6CF-2ADC-DC72-ED1FD2A3FEB1}"/>
              </a:ext>
            </a:extLst>
          </p:cNvPr>
          <p:cNvSpPr txBox="1"/>
          <p:nvPr/>
        </p:nvSpPr>
        <p:spPr>
          <a:xfrm>
            <a:off x="2173571" y="4258906"/>
            <a:ext cx="5981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Sistema de Control Interno: Ley 87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265C52-D7A1-D85B-62E5-1ED35B98A99D}"/>
              </a:ext>
            </a:extLst>
          </p:cNvPr>
          <p:cNvSpPr txBox="1"/>
          <p:nvPr/>
        </p:nvSpPr>
        <p:spPr>
          <a:xfrm>
            <a:off x="2173571" y="3678781"/>
            <a:ext cx="5981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Sistema de Desarrollo Administrativo: Ley 489</a:t>
            </a:r>
            <a:endParaRPr lang="es-CO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70795D-439B-6EE0-FEE0-3330C605318D}"/>
              </a:ext>
            </a:extLst>
          </p:cNvPr>
          <p:cNvSpPr txBox="1"/>
          <p:nvPr/>
        </p:nvSpPr>
        <p:spPr>
          <a:xfrm>
            <a:off x="2173571" y="3106662"/>
            <a:ext cx="5981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Estatuto Ley Anticorrupción: Ley 1474</a:t>
            </a:r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B79EE-F1F8-8EFB-55E3-AE749D20E077}"/>
              </a:ext>
            </a:extLst>
          </p:cNvPr>
          <p:cNvSpPr txBox="1"/>
          <p:nvPr/>
        </p:nvSpPr>
        <p:spPr>
          <a:xfrm>
            <a:off x="2173571" y="2534543"/>
            <a:ext cx="598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Modelo Integrado de Planeación y Gestión – Sector Función Pública: Decreto 1083</a:t>
            </a:r>
            <a:endParaRPr lang="es-CO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071E129-4E26-642B-4CC9-71FF651B08B1}"/>
              </a:ext>
            </a:extLst>
          </p:cNvPr>
          <p:cNvSpPr txBox="1"/>
          <p:nvPr/>
        </p:nvSpPr>
        <p:spPr>
          <a:xfrm>
            <a:off x="2173571" y="1831615"/>
            <a:ext cx="5981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Modelo Integrado de Planeación y Gestión: Decreto 1499</a:t>
            </a:r>
            <a:endParaRPr lang="es-CO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5FEE137-526E-B055-A5DE-EFEA2A104874}"/>
              </a:ext>
            </a:extLst>
          </p:cNvPr>
          <p:cNvSpPr txBox="1"/>
          <p:nvPr/>
        </p:nvSpPr>
        <p:spPr>
          <a:xfrm>
            <a:off x="956798" y="4258906"/>
            <a:ext cx="92682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1993</a:t>
            </a:r>
            <a:endParaRPr lang="es-CO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C514F59-DDC6-13CE-31FC-EC6E528C08DA}"/>
              </a:ext>
            </a:extLst>
          </p:cNvPr>
          <p:cNvSpPr/>
          <p:nvPr/>
        </p:nvSpPr>
        <p:spPr>
          <a:xfrm>
            <a:off x="839448" y="4258906"/>
            <a:ext cx="8994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8084EEA-6444-D809-FA77-AFEEF233572A}"/>
              </a:ext>
            </a:extLst>
          </p:cNvPr>
          <p:cNvSpPr txBox="1"/>
          <p:nvPr/>
        </p:nvSpPr>
        <p:spPr>
          <a:xfrm>
            <a:off x="956798" y="3678781"/>
            <a:ext cx="92682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1998</a:t>
            </a:r>
            <a:endParaRPr lang="es-CO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7987F65-136C-5321-C4DB-FD7F36140C09}"/>
              </a:ext>
            </a:extLst>
          </p:cNvPr>
          <p:cNvSpPr/>
          <p:nvPr/>
        </p:nvSpPr>
        <p:spPr>
          <a:xfrm>
            <a:off x="839448" y="3678781"/>
            <a:ext cx="8994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1BA44C2-A0B8-C38B-7399-AD258A6207B7}"/>
              </a:ext>
            </a:extLst>
          </p:cNvPr>
          <p:cNvSpPr txBox="1"/>
          <p:nvPr/>
        </p:nvSpPr>
        <p:spPr>
          <a:xfrm>
            <a:off x="956798" y="3129828"/>
            <a:ext cx="92682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2011</a:t>
            </a:r>
            <a:endParaRPr lang="es-CO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047A0ED-C71E-787E-9758-D7E304725B16}"/>
              </a:ext>
            </a:extLst>
          </p:cNvPr>
          <p:cNvSpPr/>
          <p:nvPr/>
        </p:nvSpPr>
        <p:spPr>
          <a:xfrm>
            <a:off x="839448" y="3129828"/>
            <a:ext cx="8994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512EB40-61BA-AA72-8951-A6CFC69822F7}"/>
              </a:ext>
            </a:extLst>
          </p:cNvPr>
          <p:cNvSpPr txBox="1"/>
          <p:nvPr/>
        </p:nvSpPr>
        <p:spPr>
          <a:xfrm>
            <a:off x="959368" y="2569148"/>
            <a:ext cx="92682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2015</a:t>
            </a:r>
            <a:endParaRPr lang="es-CO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D5A0280-7808-D673-C7F3-C713DC8EA98F}"/>
              </a:ext>
            </a:extLst>
          </p:cNvPr>
          <p:cNvSpPr/>
          <p:nvPr/>
        </p:nvSpPr>
        <p:spPr>
          <a:xfrm>
            <a:off x="842018" y="2569148"/>
            <a:ext cx="8994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2687279-0309-6423-728F-9F2ACE6DE827}"/>
              </a:ext>
            </a:extLst>
          </p:cNvPr>
          <p:cNvSpPr txBox="1"/>
          <p:nvPr/>
        </p:nvSpPr>
        <p:spPr>
          <a:xfrm>
            <a:off x="956798" y="1924453"/>
            <a:ext cx="92682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2017</a:t>
            </a:r>
            <a:endParaRPr lang="es-CO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AC5690C-6A49-F933-6446-0C4E252683B9}"/>
              </a:ext>
            </a:extLst>
          </p:cNvPr>
          <p:cNvSpPr/>
          <p:nvPr/>
        </p:nvSpPr>
        <p:spPr>
          <a:xfrm>
            <a:off x="839448" y="1924453"/>
            <a:ext cx="89941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98CE6DF4-94A7-2A16-B5A6-0C61868B2BB4}"/>
              </a:ext>
            </a:extLst>
          </p:cNvPr>
          <p:cNvCxnSpPr/>
          <p:nvPr/>
        </p:nvCxnSpPr>
        <p:spPr>
          <a:xfrm flipV="1">
            <a:off x="464695" y="1831615"/>
            <a:ext cx="0" cy="34379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8FA4551-DD05-7B1E-C789-8FC6EC4E51F0}"/>
              </a:ext>
            </a:extLst>
          </p:cNvPr>
          <p:cNvSpPr txBox="1"/>
          <p:nvPr/>
        </p:nvSpPr>
        <p:spPr>
          <a:xfrm>
            <a:off x="8706712" y="2257544"/>
            <a:ext cx="25259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Helvetica Neue" panose="020B0604020202020204" charset="0"/>
              </a:rPr>
              <a:t>Camino que Colombia ha recorrido en el diseño e implementación de </a:t>
            </a:r>
            <a:r>
              <a:rPr lang="es-MX" sz="1600" b="1" dirty="0">
                <a:solidFill>
                  <a:schemeClr val="accent6">
                    <a:lumMod val="50000"/>
                  </a:schemeClr>
                </a:solidFill>
                <a:latin typeface="Helvetica Neue" panose="020B0604020202020204" charset="0"/>
              </a:rPr>
              <a:t>modelos de gestión y control</a:t>
            </a:r>
            <a:r>
              <a:rPr lang="es-MX" sz="1600" dirty="0">
                <a:latin typeface="Helvetica Neue" panose="020B0604020202020204" charset="0"/>
              </a:rPr>
              <a:t>, que han apoyado a las entidades en esta tarea</a:t>
            </a:r>
            <a:endParaRPr lang="es-CO" sz="1600" dirty="0">
              <a:latin typeface="Helvetica Neue" panose="020B0604020202020204" charset="0"/>
            </a:endParaRPr>
          </a:p>
        </p:txBody>
      </p:sp>
      <p:sp>
        <p:nvSpPr>
          <p:cNvPr id="2" name="Rectángulo: esquinas redondeadas 5">
            <a:extLst>
              <a:ext uri="{FF2B5EF4-FFF2-40B4-BE49-F238E27FC236}">
                <a16:creationId xmlns:a16="http://schemas.microsoft.com/office/drawing/2014/main" id="{9CAF5322-2335-6A4A-52AB-82DD445C9DA7}"/>
              </a:ext>
            </a:extLst>
          </p:cNvPr>
          <p:cNvSpPr/>
          <p:nvPr/>
        </p:nvSpPr>
        <p:spPr>
          <a:xfrm>
            <a:off x="-181869" y="302986"/>
            <a:ext cx="6651171" cy="478971"/>
          </a:xfrm>
          <a:prstGeom prst="roundRect">
            <a:avLst/>
          </a:prstGeom>
          <a:solidFill>
            <a:srgbClr val="2F6437"/>
          </a:solidFill>
          <a:ln>
            <a:solidFill>
              <a:srgbClr val="3D64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Antecedentes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6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205ABDC-3083-FA59-A785-416E39C12E93}"/>
              </a:ext>
            </a:extLst>
          </p:cNvPr>
          <p:cNvSpPr txBox="1"/>
          <p:nvPr/>
        </p:nvSpPr>
        <p:spPr>
          <a:xfrm>
            <a:off x="524656" y="968390"/>
            <a:ext cx="10942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Helvetica Neue" panose="020B0604020202020204" charset="0"/>
              </a:rPr>
              <a:t>Con la expedición del Decreto 1499 de 2017 se generan los siguientes cambios </a:t>
            </a:r>
            <a:r>
              <a:rPr lang="es-MX" sz="1600" b="1" dirty="0">
                <a:solidFill>
                  <a:schemeClr val="accent6">
                    <a:lumMod val="50000"/>
                  </a:schemeClr>
                </a:solidFill>
                <a:latin typeface="Helvetica Neue" panose="020B0604020202020204" charset="0"/>
              </a:rPr>
              <a:t>“Un único Sistema de Gestión”</a:t>
            </a:r>
            <a:endParaRPr lang="es-CO" sz="1600" b="1" dirty="0">
              <a:solidFill>
                <a:schemeClr val="accent6">
                  <a:lumMod val="50000"/>
                </a:schemeClr>
              </a:solidFill>
              <a:latin typeface="Helvetica Neue" panose="020B0604020202020204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F4FAD0A-55C2-A077-547B-9BF68FE8F313}"/>
              </a:ext>
            </a:extLst>
          </p:cNvPr>
          <p:cNvSpPr/>
          <p:nvPr/>
        </p:nvSpPr>
        <p:spPr>
          <a:xfrm>
            <a:off x="1603948" y="2413416"/>
            <a:ext cx="1843790" cy="12291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Sistema de Desarrollo Administrativo</a:t>
            </a:r>
            <a:endParaRPr lang="es-CO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F1D10AC-C761-9F7F-37C1-426B53531218}"/>
              </a:ext>
            </a:extLst>
          </p:cNvPr>
          <p:cNvSpPr/>
          <p:nvPr/>
        </p:nvSpPr>
        <p:spPr>
          <a:xfrm>
            <a:off x="1603948" y="4904281"/>
            <a:ext cx="1843790" cy="12291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Sistema de Gestión de Calidad</a:t>
            </a:r>
            <a:endParaRPr lang="es-CO" dirty="0"/>
          </a:p>
        </p:txBody>
      </p:sp>
      <p:sp>
        <p:nvSpPr>
          <p:cNvPr id="8" name="Signo más 7">
            <a:extLst>
              <a:ext uri="{FF2B5EF4-FFF2-40B4-BE49-F238E27FC236}">
                <a16:creationId xmlns:a16="http://schemas.microsoft.com/office/drawing/2014/main" id="{489BADE0-D385-C1A6-87C7-937116442396}"/>
              </a:ext>
            </a:extLst>
          </p:cNvPr>
          <p:cNvSpPr/>
          <p:nvPr/>
        </p:nvSpPr>
        <p:spPr>
          <a:xfrm>
            <a:off x="2233534" y="3957403"/>
            <a:ext cx="584617" cy="545458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37C986-A247-9DE1-1570-15D1A47E7937}"/>
              </a:ext>
            </a:extLst>
          </p:cNvPr>
          <p:cNvSpPr txBox="1"/>
          <p:nvPr/>
        </p:nvSpPr>
        <p:spPr>
          <a:xfrm>
            <a:off x="1828800" y="1776421"/>
            <a:ext cx="283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latin typeface="Helvetica Neue" panose="020B0604020202020204" charset="0"/>
              </a:rPr>
              <a:t>Antes 2 Sistemas</a:t>
            </a:r>
            <a:endParaRPr lang="es-CO" sz="1800" b="1" dirty="0">
              <a:latin typeface="Helvetica Neue" panose="020B060402020202020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B830492-560F-8A5B-3066-73BE65D50073}"/>
              </a:ext>
            </a:extLst>
          </p:cNvPr>
          <p:cNvSpPr/>
          <p:nvPr/>
        </p:nvSpPr>
        <p:spPr>
          <a:xfrm>
            <a:off x="6865494" y="2788170"/>
            <a:ext cx="3092971" cy="269055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/>
              <a:t>Sistema de Gestión</a:t>
            </a:r>
            <a:endParaRPr lang="es-CO" sz="400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177A6CBB-D71A-4BDC-DDC7-693914157785}"/>
              </a:ext>
            </a:extLst>
          </p:cNvPr>
          <p:cNvSpPr/>
          <p:nvPr/>
        </p:nvSpPr>
        <p:spPr>
          <a:xfrm>
            <a:off x="5216576" y="5841087"/>
            <a:ext cx="5981075" cy="5847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Simplifica e integra los Sistemas de Gestión</a:t>
            </a:r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1B7BF9D-6000-69B3-93DF-3BC09CD313F3}"/>
              </a:ext>
            </a:extLst>
          </p:cNvPr>
          <p:cNvSpPr txBox="1"/>
          <p:nvPr/>
        </p:nvSpPr>
        <p:spPr>
          <a:xfrm>
            <a:off x="6553198" y="1809431"/>
            <a:ext cx="3717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latin typeface="Helvetica Neue" panose="020B0604020202020204" charset="0"/>
              </a:rPr>
              <a:t>Ahora  1 Único Sistema de Gestión</a:t>
            </a:r>
            <a:endParaRPr lang="es-CO" sz="1800" b="1" dirty="0">
              <a:latin typeface="Helvetica Neue" panose="020B0604020202020204" charset="0"/>
            </a:endParaRPr>
          </a:p>
        </p:txBody>
      </p:sp>
      <p:sp>
        <p:nvSpPr>
          <p:cNvPr id="13" name="Flecha: cheurón 12">
            <a:extLst>
              <a:ext uri="{FF2B5EF4-FFF2-40B4-BE49-F238E27FC236}">
                <a16:creationId xmlns:a16="http://schemas.microsoft.com/office/drawing/2014/main" id="{BF44EC01-D008-75DF-E9D8-871C70B57A73}"/>
              </a:ext>
            </a:extLst>
          </p:cNvPr>
          <p:cNvSpPr/>
          <p:nvPr/>
        </p:nvSpPr>
        <p:spPr>
          <a:xfrm>
            <a:off x="4197246" y="3429000"/>
            <a:ext cx="464695" cy="107386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" name="Rectángulo: esquinas redondeadas 5">
            <a:extLst>
              <a:ext uri="{FF2B5EF4-FFF2-40B4-BE49-F238E27FC236}">
                <a16:creationId xmlns:a16="http://schemas.microsoft.com/office/drawing/2014/main" id="{700E8C68-55C4-7A8B-062C-CE5A8DE75470}"/>
              </a:ext>
            </a:extLst>
          </p:cNvPr>
          <p:cNvSpPr/>
          <p:nvPr/>
        </p:nvSpPr>
        <p:spPr>
          <a:xfrm>
            <a:off x="-655106" y="221756"/>
            <a:ext cx="6651171" cy="478971"/>
          </a:xfrm>
          <a:prstGeom prst="roundRect">
            <a:avLst/>
          </a:prstGeom>
          <a:solidFill>
            <a:srgbClr val="2F6437"/>
          </a:solidFill>
          <a:ln>
            <a:solidFill>
              <a:srgbClr val="3D64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Antecedentes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9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3FCBDECA-B6AE-6E09-B613-6C3B006F59E9}"/>
              </a:ext>
            </a:extLst>
          </p:cNvPr>
          <p:cNvSpPr/>
          <p:nvPr/>
        </p:nvSpPr>
        <p:spPr>
          <a:xfrm>
            <a:off x="4829156" y="1732048"/>
            <a:ext cx="2334526" cy="4690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Google Shape;145;g2d3ddaca01a_0_20">
            <a:extLst>
              <a:ext uri="{FF2B5EF4-FFF2-40B4-BE49-F238E27FC236}">
                <a16:creationId xmlns:a16="http://schemas.microsoft.com/office/drawing/2014/main" id="{88AFAB0A-5A88-7674-4D98-5AD4352A3D4F}"/>
              </a:ext>
            </a:extLst>
          </p:cNvPr>
          <p:cNvSpPr txBox="1"/>
          <p:nvPr/>
        </p:nvSpPr>
        <p:spPr>
          <a:xfrm>
            <a:off x="693295" y="-133013"/>
            <a:ext cx="102981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</a:pPr>
            <a:r>
              <a:rPr lang="es-MX" sz="4000" b="1" i="0" u="none" strike="noStrike" cap="none" dirty="0">
                <a:solidFill>
                  <a:srgbClr val="32694D"/>
                </a:solidFill>
                <a:latin typeface="Helvetica Neue" panose="020B0604020202020204" charset="0"/>
                <a:ea typeface="Verdana"/>
                <a:sym typeface="Verdana"/>
              </a:rPr>
              <a:t>¿Qué es el MIPG?</a:t>
            </a:r>
            <a:endParaRPr sz="2400" b="0" i="0" u="none" strike="noStrike" cap="none" dirty="0">
              <a:solidFill>
                <a:srgbClr val="000000"/>
              </a:solidFill>
              <a:latin typeface="Helvetica Neue" panose="020B0604020202020204" charset="0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E994F5-0C5E-5542-CB5F-02DBB069BB41}"/>
              </a:ext>
            </a:extLst>
          </p:cNvPr>
          <p:cNvSpPr txBox="1"/>
          <p:nvPr/>
        </p:nvSpPr>
        <p:spPr>
          <a:xfrm>
            <a:off x="477739" y="934987"/>
            <a:ext cx="110209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Helvetica Neue" panose="020B0604020202020204" charset="0"/>
              </a:rPr>
              <a:t>Es un marco de referencia para </a:t>
            </a:r>
            <a:r>
              <a:rPr lang="es-MX" sz="1600" b="1" dirty="0">
                <a:solidFill>
                  <a:schemeClr val="accent6">
                    <a:lumMod val="50000"/>
                  </a:schemeClr>
                </a:solidFill>
                <a:latin typeface="Helvetica Neue" panose="020B0604020202020204" charset="0"/>
              </a:rPr>
              <a:t>dirigir, planear, ejecutar, hacer seguimiento, evaluar y controlar la gestión de las entidades</a:t>
            </a:r>
            <a:r>
              <a:rPr lang="es-MX" sz="1600" dirty="0">
                <a:latin typeface="Helvetica Neue" panose="020B0604020202020204" charset="0"/>
              </a:rPr>
              <a:t> y organismos públicos, con el fin de generar resultados que atiendan los planes de desarrollo y resuelvan las necesidades y problemas de los ciudadanos, con integridad y calidad en el servicio.</a:t>
            </a:r>
            <a:endParaRPr lang="es-CO" sz="1600" dirty="0">
              <a:latin typeface="Helvetica Neue" panose="020B060402020202020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D670999-AA0C-DBAD-CC9D-C1D6AF47C1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59" r="2733" b="4580"/>
          <a:stretch/>
        </p:blipFill>
        <p:spPr>
          <a:xfrm>
            <a:off x="1684097" y="2207745"/>
            <a:ext cx="614597" cy="83099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ABC305A-59D0-A0CB-B4CD-0E1614DDCA9F}"/>
              </a:ext>
            </a:extLst>
          </p:cNvPr>
          <p:cNvSpPr txBox="1"/>
          <p:nvPr/>
        </p:nvSpPr>
        <p:spPr>
          <a:xfrm>
            <a:off x="1528996" y="3301103"/>
            <a:ext cx="130414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dirty="0">
                <a:latin typeface="Helvetica Neue" panose="020B0604020202020204" charset="0"/>
              </a:rPr>
              <a:t>Entidades</a:t>
            </a:r>
            <a:endParaRPr lang="es-CO" sz="1600" dirty="0">
              <a:latin typeface="Helvetica Neue" panose="020B060402020202020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EB15C1D-149F-8A61-64BC-B3F509909C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95" t="12207" r="-1" b="4374"/>
          <a:stretch/>
        </p:blipFill>
        <p:spPr>
          <a:xfrm>
            <a:off x="3835257" y="2228469"/>
            <a:ext cx="677788" cy="83099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523356D-0D7A-F1B0-0140-35D9325BEAD1}"/>
              </a:ext>
            </a:extLst>
          </p:cNvPr>
          <p:cNvSpPr txBox="1"/>
          <p:nvPr/>
        </p:nvSpPr>
        <p:spPr>
          <a:xfrm>
            <a:off x="3660098" y="3300625"/>
            <a:ext cx="130414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dirty="0">
                <a:latin typeface="Helvetica Neue" panose="020B0604020202020204" charset="0"/>
              </a:rPr>
              <a:t>Políticas</a:t>
            </a:r>
            <a:endParaRPr lang="es-CO" sz="1600" dirty="0">
              <a:latin typeface="Helvetica Neue" panose="020B060402020202020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D23A714-431B-E884-EFB3-3089729A3A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45" r="13925" b="6436"/>
          <a:stretch/>
        </p:blipFill>
        <p:spPr>
          <a:xfrm>
            <a:off x="5765219" y="2228469"/>
            <a:ext cx="623714" cy="81027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05D340C-2831-CF0B-D749-3632B0BC8D87}"/>
              </a:ext>
            </a:extLst>
          </p:cNvPr>
          <p:cNvSpPr txBox="1"/>
          <p:nvPr/>
        </p:nvSpPr>
        <p:spPr>
          <a:xfrm>
            <a:off x="5440378" y="3300625"/>
            <a:ext cx="130414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dirty="0">
                <a:latin typeface="Helvetica Neue" panose="020B0604020202020204" charset="0"/>
              </a:rPr>
              <a:t>Normas</a:t>
            </a:r>
            <a:endParaRPr lang="es-CO" sz="1600" dirty="0">
              <a:latin typeface="Helvetica Neue" panose="020B060402020202020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B1B479E-59D1-9E2A-2F7B-253392CC2C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98" t="10502"/>
          <a:stretch/>
        </p:blipFill>
        <p:spPr>
          <a:xfrm>
            <a:off x="7765874" y="2259469"/>
            <a:ext cx="717049" cy="83099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C0C7BF4-F216-4EAE-8263-4011557DA46F}"/>
              </a:ext>
            </a:extLst>
          </p:cNvPr>
          <p:cNvSpPr txBox="1"/>
          <p:nvPr/>
        </p:nvSpPr>
        <p:spPr>
          <a:xfrm>
            <a:off x="7521123" y="3275413"/>
            <a:ext cx="130414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dirty="0">
                <a:latin typeface="Helvetica Neue" panose="020B0604020202020204" charset="0"/>
              </a:rPr>
              <a:t>Recursos</a:t>
            </a:r>
            <a:endParaRPr lang="es-CO" sz="1600" dirty="0">
              <a:latin typeface="Helvetica Neue" panose="020B060402020202020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0E84545-02F1-4C37-3A78-DAE2DA6381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04" t="11635" b="7926"/>
          <a:stretch/>
        </p:blipFill>
        <p:spPr>
          <a:xfrm>
            <a:off x="10097649" y="2259469"/>
            <a:ext cx="820508" cy="705916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D7D1B14-5C31-A961-2F7D-446223ED8E6A}"/>
              </a:ext>
            </a:extLst>
          </p:cNvPr>
          <p:cNvSpPr txBox="1"/>
          <p:nvPr/>
        </p:nvSpPr>
        <p:spPr>
          <a:xfrm>
            <a:off x="9752208" y="3266417"/>
            <a:ext cx="130414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dirty="0">
                <a:latin typeface="Helvetica Neue" panose="020B0604020202020204" charset="0"/>
              </a:rPr>
              <a:t>Información</a:t>
            </a:r>
            <a:endParaRPr lang="es-CO" sz="1600" dirty="0">
              <a:latin typeface="Helvetica Neue" panose="020B060402020202020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AD227F0-84C9-A7F1-9BFF-50A4EE47E02F}"/>
              </a:ext>
            </a:extLst>
          </p:cNvPr>
          <p:cNvSpPr txBox="1"/>
          <p:nvPr/>
        </p:nvSpPr>
        <p:spPr>
          <a:xfrm>
            <a:off x="4198110" y="3901061"/>
            <a:ext cx="378867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800" b="1" dirty="0"/>
              <a:t>Mejor Desempeño   + Resultados</a:t>
            </a:r>
            <a:endParaRPr lang="es-CO" sz="1800" b="1" dirty="0"/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F93F63B0-D19E-55C7-CD95-0C2F6B609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16319"/>
              </p:ext>
            </p:extLst>
          </p:nvPr>
        </p:nvGraphicFramePr>
        <p:xfrm>
          <a:off x="5113969" y="3916094"/>
          <a:ext cx="2178334" cy="318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4" name="CuadroTexto 23">
            <a:extLst>
              <a:ext uri="{FF2B5EF4-FFF2-40B4-BE49-F238E27FC236}">
                <a16:creationId xmlns:a16="http://schemas.microsoft.com/office/drawing/2014/main" id="{D18406AA-3193-AFBC-CFF8-B84F452715B4}"/>
              </a:ext>
            </a:extLst>
          </p:cNvPr>
          <p:cNvSpPr txBox="1"/>
          <p:nvPr/>
        </p:nvSpPr>
        <p:spPr>
          <a:xfrm>
            <a:off x="4892838" y="1791196"/>
            <a:ext cx="2873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Sistema de Gestión</a:t>
            </a:r>
            <a:endParaRPr lang="es-CO" sz="1600" b="1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6F1AE2DE-47E5-8FB1-91EE-083499B373F3}"/>
              </a:ext>
            </a:extLst>
          </p:cNvPr>
          <p:cNvSpPr/>
          <p:nvPr/>
        </p:nvSpPr>
        <p:spPr>
          <a:xfrm>
            <a:off x="1684097" y="4841823"/>
            <a:ext cx="1149044" cy="108119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Valor Público</a:t>
            </a:r>
            <a:endParaRPr lang="es-CO" dirty="0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787348DD-C687-EF63-379D-A67DDD4C27ED}"/>
              </a:ext>
            </a:extLst>
          </p:cNvPr>
          <p:cNvSpPr/>
          <p:nvPr/>
        </p:nvSpPr>
        <p:spPr>
          <a:xfrm>
            <a:off x="8574894" y="4289002"/>
            <a:ext cx="2637749" cy="196634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Bienestar y satisfacción de los ciudadanos a través de las respuestas y atención que les brindan las entidades con integridad y calidad del servicio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05208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1651</Words>
  <Application>Microsoft Office PowerPoint</Application>
  <PresentationFormat>Panorámica</PresentationFormat>
  <Paragraphs>356</Paragraphs>
  <Slides>25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9" baseType="lpstr">
      <vt:lpstr>ＭＳ Ｐゴシック</vt:lpstr>
      <vt:lpstr>ADLaM Display</vt:lpstr>
      <vt:lpstr>Aptos</vt:lpstr>
      <vt:lpstr>Arial</vt:lpstr>
      <vt:lpstr>Arial Narrow</vt:lpstr>
      <vt:lpstr>Fira Sans Black</vt:lpstr>
      <vt:lpstr>Fira Sans Extra Condensed Medium</vt:lpstr>
      <vt:lpstr>Fira Sans Extra Condensed SemiBold</vt:lpstr>
      <vt:lpstr>Helvetica Neue</vt:lpstr>
      <vt:lpstr>Nunito Sans</vt:lpstr>
      <vt:lpstr>Roboto</vt:lpstr>
      <vt:lpstr>Segoe UI</vt:lpstr>
      <vt:lpstr>Verdana</vt:lpstr>
      <vt:lpstr>Tema de Office</vt:lpstr>
      <vt:lpstr>Presentación de PowerPoint</vt:lpstr>
      <vt:lpstr>Modelo Integrado de Planeación y Gestión – MIPG Dimensión I y 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Yuri Andrea López Mora</dc:creator>
  <cp:lastModifiedBy>Erika Julieth Barragan Cabezas</cp:lastModifiedBy>
  <cp:revision>18</cp:revision>
  <dcterms:created xsi:type="dcterms:W3CDTF">2024-08-21T13:34:59Z</dcterms:created>
  <dcterms:modified xsi:type="dcterms:W3CDTF">2025-03-19T13:59:09Z</dcterms:modified>
</cp:coreProperties>
</file>