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76" r:id="rId3"/>
  </p:sldMasterIdLst>
  <p:notesMasterIdLst>
    <p:notesMasterId r:id="rId31"/>
  </p:notesMasterIdLst>
  <p:sldIdLst>
    <p:sldId id="256" r:id="rId4"/>
    <p:sldId id="285" r:id="rId5"/>
    <p:sldId id="286" r:id="rId6"/>
    <p:sldId id="287" r:id="rId7"/>
    <p:sldId id="288" r:id="rId8"/>
    <p:sldId id="261" r:id="rId9"/>
    <p:sldId id="262" r:id="rId10"/>
    <p:sldId id="280" r:id="rId11"/>
    <p:sldId id="281" r:id="rId12"/>
    <p:sldId id="282" r:id="rId13"/>
    <p:sldId id="267" r:id="rId14"/>
    <p:sldId id="284" r:id="rId15"/>
    <p:sldId id="283" r:id="rId16"/>
    <p:sldId id="264" r:id="rId17"/>
    <p:sldId id="289" r:id="rId18"/>
    <p:sldId id="266" r:id="rId19"/>
    <p:sldId id="268" r:id="rId20"/>
    <p:sldId id="271" r:id="rId21"/>
    <p:sldId id="290" r:id="rId22"/>
    <p:sldId id="276" r:id="rId23"/>
    <p:sldId id="277" r:id="rId24"/>
    <p:sldId id="291" r:id="rId25"/>
    <p:sldId id="278" r:id="rId26"/>
    <p:sldId id="292" r:id="rId27"/>
    <p:sldId id="273" r:id="rId28"/>
    <p:sldId id="274" r:id="rId29"/>
    <p:sldId id="279" r:id="rId30"/>
  </p:sldIdLst>
  <p:sldSz cx="12192000" cy="6858000"/>
  <p:notesSz cx="6858000" cy="9144000"/>
  <p:embeddedFontLst>
    <p:embeddedFont>
      <p:font typeface="Fira Sans Extra Condensed" panose="020B0503050000020004" pitchFamily="34" charset="0"/>
      <p:regular r:id="rId32"/>
      <p:bold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Montserrat Medium" panose="00000600000000000000" pitchFamily="2" charset="0"/>
      <p:regular r:id="rId38"/>
      <p:italic r:id="rId39"/>
    </p:embeddedFont>
    <p:embeddedFont>
      <p:font typeface="Montserrat SemiBold" panose="00000700000000000000" pitchFamily="2" charset="0"/>
      <p:bold r:id="rId40"/>
      <p:boldItalic r:id="rId41"/>
    </p:embeddedFont>
    <p:embeddedFont>
      <p:font typeface="Open Sans Light" panose="020B0306030504020204" pitchFamily="34" charset="0"/>
      <p:regular r:id="rId42"/>
    </p:embeddedFont>
    <p:embeddedFont>
      <p:font typeface="Open Sans Semibold" panose="020B0706030804020204" pitchFamily="34" charset="0"/>
      <p:bold r:id="rId43"/>
    </p:embeddedFont>
    <p:embeddedFont>
      <p:font typeface="Play" panose="020B0604020202020204" charset="0"/>
      <p:regular r:id="rId44"/>
      <p:bold r:id="rId45"/>
    </p:embeddedFont>
    <p:embeddedFont>
      <p:font typeface="Poppins" panose="00000500000000000000" pitchFamily="2" charset="0"/>
      <p:regular r:id="rId46"/>
      <p:bold r:id="rId47"/>
    </p:embeddedFont>
    <p:embeddedFont>
      <p:font typeface="Poppins SemiBold" panose="00000700000000000000" pitchFamily="2" charset="0"/>
      <p:bold r:id="rId48"/>
    </p:embeddedFont>
    <p:embeddedFont>
      <p:font typeface="Quattrocento Sans" panose="020B0502050000020003" pitchFamily="34" charset="0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jROVhVpR7usJ59RHMOHndUULfB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2.xml"/><Relationship Id="rId61" Type="http://customschemas.google.com/relationships/presentationmetadata" Target="meta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48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794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017197A7-6974-03C0-4DB1-6272AB46E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>
            <a:extLst>
              <a:ext uri="{FF2B5EF4-FFF2-40B4-BE49-F238E27FC236}">
                <a16:creationId xmlns:a16="http://schemas.microsoft.com/office/drawing/2014/main" id="{8A5B827B-3001-E9C8-0FDD-561CA3C70A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>
            <a:extLst>
              <a:ext uri="{FF2B5EF4-FFF2-40B4-BE49-F238E27FC236}">
                <a16:creationId xmlns:a16="http://schemas.microsoft.com/office/drawing/2014/main" id="{AC479CA6-A4C4-DF90-6397-C77EACDA2A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82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>
          <a:extLst>
            <a:ext uri="{FF2B5EF4-FFF2-40B4-BE49-F238E27FC236}">
              <a16:creationId xmlns:a16="http://schemas.microsoft.com/office/drawing/2014/main" id="{03317F4D-918E-AE79-A3AA-9D4037C4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:notes">
            <a:extLst>
              <a:ext uri="{FF2B5EF4-FFF2-40B4-BE49-F238E27FC236}">
                <a16:creationId xmlns:a16="http://schemas.microsoft.com/office/drawing/2014/main" id="{C088706C-058E-BD7F-572E-9CC66E48FB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3:notes">
            <a:extLst>
              <a:ext uri="{FF2B5EF4-FFF2-40B4-BE49-F238E27FC236}">
                <a16:creationId xmlns:a16="http://schemas.microsoft.com/office/drawing/2014/main" id="{D370DAE3-B948-EFFC-B0E1-8C751FA738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396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84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12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960"/>
            <a:ext cx="12169048" cy="687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86828-65C5-F403-FA3B-51DCDE1BD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4502BE-13A6-9F88-2172-D2DAC601F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F50B8-1D08-E16A-B592-C9D2FC26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AB04F-6F7F-83A3-97B8-4174E408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86652-CCF2-5588-934D-E0F59C13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61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910EB-CC04-62B6-ABA0-C71408DF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425CE5-F672-4AE4-A679-084590CDC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A182D-FDDB-4CFE-CEB8-0477200E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A6075-4D97-F317-4E9C-FA3B9627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D1F1A-012B-7844-6D1B-1AF9FDF3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20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7FB55-20CD-6D79-9A2F-621530B8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245C2-2FD2-0B8D-935E-B2C58DC4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8F55A-5844-34A5-C972-3F998060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7FB28F-1A08-68EA-203C-2290A2CC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07386-3B25-47F0-4004-1DB30E9C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09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2C670-2C40-7D04-266C-1DD92E7B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E27B6-25CD-680D-801C-9242A053E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FD8695-3D32-8C51-CBFA-476656E73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2EF628-D712-2D84-13FD-7E5C4F69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44F27F-72B3-AE15-13F2-A91A59BA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61ADC5-B752-C9F9-A49D-90A3E30F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43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82D02-EB71-54EB-1FB8-61110322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96DF9A-6C71-7A53-A691-D12E6A2D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FE621B-71AC-9A75-8A6E-FD7443A63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F9409C-B4B2-816C-AA23-4BF7B70F5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AC8987-FCBB-930F-1E0B-C82A9F956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B3143F-5B15-070B-1837-0AF0F629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FB1E4-7C87-8319-957F-F499296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5D991E-B9F3-10A9-CB7D-E44813A5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75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98BFF-CC2E-107B-A3EA-ECE8FC02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1322C1-CC8D-B9DF-1033-141849DF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28253C-A1B2-A4C2-7175-3A4B9F47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2706F7-5840-4549-0B43-CF7A959F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51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959"/>
            <a:ext cx="12169048" cy="687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12B31-3C8D-09DC-D6AE-E9C7DC12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6D5D8E-B4BB-06D0-35E4-735102F3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97ADA4-5D98-A324-B450-A1E33683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993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628CA-C02D-070F-45D1-42004EBE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2DAC9-D9EC-6F2F-C5E1-1AC98FA4E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5187E1-983A-8737-E362-CC7C025A9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66D12D-EADB-5538-3AC3-F0E09EAC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6877BB-F792-7935-80E8-09FCCE33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7E1529-BAE4-3FFF-AF49-9A1E34A0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88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13A0-AF41-0A43-BF56-A8CFE2F4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29B519-949F-F19A-36C7-4C945A070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853D21-AAEE-3E7B-5CB5-BC9DA6D64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A4DC82-5BC3-92FC-79C1-E625F5AB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16986D-F523-C37D-E53A-D093F881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D2458C-6450-09B3-C362-102B013D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442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4376F-3082-0569-4A76-5E718378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61B46C-7632-03BA-1A49-75BD21807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91D283-9983-F39E-FB36-240B12E7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6CC50-8376-EA37-A96D-9F5AC87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34A76-22C5-8F03-06B9-6526B484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754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608B4A-5622-50E9-E9BC-CFC3FCA5F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1FEC46-D19A-29CB-1454-F101E2D76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670B48-9991-BBB5-82EF-62D592EC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75DF0D-BE22-7FCD-EA59-68749B1F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7B5F3-1790-1145-E2F3-D1761E99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120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8CBF29E-4839-B5F9-AA3A-E696FD7E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1FAE2F-9281-EDB2-E8DD-118C6D96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E1FD-9693-8D4E-AA49-9000ED008696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76165-067E-F8E0-E152-7C0EEF02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3719CE-6D36-F595-1E39-ECEDEB00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D4D-8311-094B-B3A4-FD4F0043023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FD8D5D-1A6E-60CA-00B9-674AEA57A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960"/>
            <a:ext cx="12169048" cy="68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0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98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360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5413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50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340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7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334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2604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505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307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5292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856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8CBF29E-4839-B5F9-AA3A-E696FD7E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1FAE2F-9281-EDB2-E8DD-118C6D96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E1FD-9693-8D4E-AA49-9000ED008696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76165-067E-F8E0-E152-7C0EEF02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3719CE-6D36-F595-1E39-ECEDEB00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D4D-8311-094B-B3A4-FD4F0043023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FD8D5D-1A6E-60CA-00B9-674AEA57A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960"/>
            <a:ext cx="12169048" cy="68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31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C744C3-2B60-A1BB-A9E2-331F77858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959"/>
            <a:ext cx="12169048" cy="68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39B2D-BA9F-287B-E038-B5AA8059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359D99-DBE8-0C98-FF6A-5C6DE86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4D54D-F552-3319-1270-D9D418C6C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D9B67-C303-564A-A4F1-385EA9135A34}" type="datetimeFigureOut">
              <a:rPr lang="es-CO" smtClean="0"/>
              <a:t>12/03/2025</a:t>
            </a:fld>
            <a:endParaRPr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12B5C-9F8E-B2EE-C812-ABD701001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230EAF-050C-839B-B2A5-D22BB1E46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9D1A4-BB9C-BB4D-8CEB-5FC63FA898ED}" type="slidenum">
              <a:rPr lang="es-CO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0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D9B67-C303-564A-A4F1-385EA9135A34}" type="datetimeFigureOut">
              <a:rPr lang="es-CO" smtClean="0"/>
              <a:t>12/03/2025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9D1A4-BB9C-BB4D-8CEB-5FC63FA898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781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fonht2A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/>
          <p:nvPr/>
        </p:nvSpPr>
        <p:spPr>
          <a:xfrm>
            <a:off x="8815387" y="2681737"/>
            <a:ext cx="2516188" cy="2006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87" name="Google Shape;187;p1"/>
          <p:cNvSpPr txBox="1"/>
          <p:nvPr/>
        </p:nvSpPr>
        <p:spPr>
          <a:xfrm>
            <a:off x="1273494" y="1741205"/>
            <a:ext cx="396957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 DE TRANSPARENCIA Y ÉTICA PÚBLICA 2022-2026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;p7">
            <a:extLst>
              <a:ext uri="{FF2B5EF4-FFF2-40B4-BE49-F238E27FC236}">
                <a16:creationId xmlns:a16="http://schemas.microsoft.com/office/drawing/2014/main" id="{90C3752C-D9AB-602B-DCA8-78C0CA311476}"/>
              </a:ext>
            </a:extLst>
          </p:cNvPr>
          <p:cNvSpPr/>
          <p:nvPr/>
        </p:nvSpPr>
        <p:spPr>
          <a:xfrm>
            <a:off x="-146080" y="-18697"/>
            <a:ext cx="8245051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del PTEP- Transversal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1C0D4C-B3DD-CA91-FED6-17B68039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3" y="1268292"/>
            <a:ext cx="9294871" cy="55428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BA6A20-B5B5-3022-FCDC-B23D73B2B78F}"/>
              </a:ext>
            </a:extLst>
          </p:cNvPr>
          <p:cNvSpPr txBox="1"/>
          <p:nvPr/>
        </p:nvSpPr>
        <p:spPr>
          <a:xfrm>
            <a:off x="3831772" y="638935"/>
            <a:ext cx="417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Planeación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411183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/>
          <p:nvPr/>
        </p:nvSpPr>
        <p:spPr>
          <a:xfrm>
            <a:off x="820765" y="3391775"/>
            <a:ext cx="5675537" cy="216309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1083311" y="3644889"/>
            <a:ext cx="5082072" cy="16568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12"/>
          <p:cNvGrpSpPr/>
          <p:nvPr/>
        </p:nvGrpSpPr>
        <p:grpSpPr>
          <a:xfrm>
            <a:off x="1217333" y="1390412"/>
            <a:ext cx="4851825" cy="3645396"/>
            <a:chOff x="1186801" y="1536953"/>
            <a:chExt cx="6534787" cy="4760734"/>
          </a:xfrm>
        </p:grpSpPr>
        <p:sp>
          <p:nvSpPr>
            <p:cNvPr id="349" name="Google Shape;349;p12"/>
            <p:cNvSpPr txBox="1"/>
            <p:nvPr/>
          </p:nvSpPr>
          <p:spPr>
            <a:xfrm>
              <a:off x="1793747" y="4673167"/>
              <a:ext cx="5010785" cy="1624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1. Líneas de defensa</a:t>
              </a:r>
            </a:p>
            <a:p>
              <a:pPr marL="12700" marR="508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CO" sz="16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12700" marR="508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2. Informes de seguimiento cuatrimestral</a:t>
              </a:r>
            </a:p>
            <a:p>
              <a:pPr marL="12700" marR="508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CO" sz="16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12700" marR="508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3. Publicación en página web</a:t>
              </a:r>
              <a:endParaRPr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3225543" y="1536953"/>
              <a:ext cx="61578" cy="2088246"/>
            </a:xfrm>
            <a:custGeom>
              <a:avLst/>
              <a:gdLst/>
              <a:ahLst/>
              <a:cxnLst/>
              <a:rect l="l" t="t" r="r" b="b"/>
              <a:pathLst>
                <a:path w="120000" h="1579245" extrusionOk="0">
                  <a:moveTo>
                    <a:pt x="0" y="0"/>
                  </a:moveTo>
                  <a:lnTo>
                    <a:pt x="0" y="1578864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5727952" y="1536953"/>
              <a:ext cx="61578" cy="2127341"/>
            </a:xfrm>
            <a:custGeom>
              <a:avLst/>
              <a:gdLst/>
              <a:ahLst/>
              <a:cxnLst/>
              <a:rect l="l" t="t" r="r" b="b"/>
              <a:pathLst>
                <a:path w="120000" h="1579245" extrusionOk="0">
                  <a:moveTo>
                    <a:pt x="0" y="0"/>
                  </a:moveTo>
                  <a:lnTo>
                    <a:pt x="0" y="1578864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1186801" y="3065666"/>
              <a:ext cx="1486951" cy="338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8415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</a:t>
              </a:r>
              <a:r>
                <a:rPr lang="es-CO" sz="1600" dirty="0" err="1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onitoreo</a:t>
              </a:r>
              <a:endParaRPr sz="1600" dirty="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" name="Google Shape;355;p12"/>
            <p:cNvSpPr txBox="1"/>
            <p:nvPr/>
          </p:nvSpPr>
          <p:spPr>
            <a:xfrm>
              <a:off x="3431535" y="3092929"/>
              <a:ext cx="2086503" cy="338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Administración</a:t>
              </a:r>
              <a:endParaRPr sz="1600" dirty="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5877455" y="3065666"/>
              <a:ext cx="1844133" cy="338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116839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Supervisión</a:t>
              </a:r>
              <a:endParaRPr sz="1600" dirty="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D48C5AF-74E9-0D5B-0CDA-63F70378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96" y="1609231"/>
            <a:ext cx="872824" cy="771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D19EFC-D98F-9CE7-8664-512F6FF73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13" y="1556246"/>
            <a:ext cx="841793" cy="7758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E8FC53-3936-FD10-A820-E76FEDED3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696" y="1609231"/>
            <a:ext cx="770032" cy="703073"/>
          </a:xfrm>
          <a:prstGeom prst="rect">
            <a:avLst/>
          </a:prstGeom>
        </p:spPr>
      </p:pic>
      <p:sp>
        <p:nvSpPr>
          <p:cNvPr id="10" name="Google Shape;229;p7">
            <a:extLst>
              <a:ext uri="{FF2B5EF4-FFF2-40B4-BE49-F238E27FC236}">
                <a16:creationId xmlns:a16="http://schemas.microsoft.com/office/drawing/2014/main" id="{F4B0B3AD-DF00-C6D4-47A7-734250FB3DE2}"/>
              </a:ext>
            </a:extLst>
          </p:cNvPr>
          <p:cNvSpPr/>
          <p:nvPr/>
        </p:nvSpPr>
        <p:spPr>
          <a:xfrm>
            <a:off x="-146080" y="-18697"/>
            <a:ext cx="8245051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del PTEP- Transversal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048;p55">
            <a:extLst>
              <a:ext uri="{FF2B5EF4-FFF2-40B4-BE49-F238E27FC236}">
                <a16:creationId xmlns:a16="http://schemas.microsoft.com/office/drawing/2014/main" id="{C983CDD9-9113-C020-8A3D-8C9E4B5389C1}"/>
              </a:ext>
            </a:extLst>
          </p:cNvPr>
          <p:cNvGrpSpPr/>
          <p:nvPr/>
        </p:nvGrpSpPr>
        <p:grpSpPr>
          <a:xfrm>
            <a:off x="8098970" y="1839686"/>
            <a:ext cx="3272265" cy="3341913"/>
            <a:chOff x="457200" y="1135200"/>
            <a:chExt cx="1857354" cy="1786685"/>
          </a:xfrm>
        </p:grpSpPr>
        <p:sp>
          <p:nvSpPr>
            <p:cNvPr id="12" name="Google Shape;2049;p55">
              <a:extLst>
                <a:ext uri="{FF2B5EF4-FFF2-40B4-BE49-F238E27FC236}">
                  <a16:creationId xmlns:a16="http://schemas.microsoft.com/office/drawing/2014/main" id="{AC010DFF-A6B9-D972-7306-7937ABF88F80}"/>
                </a:ext>
              </a:extLst>
            </p:cNvPr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50;p55">
              <a:extLst>
                <a:ext uri="{FF2B5EF4-FFF2-40B4-BE49-F238E27FC236}">
                  <a16:creationId xmlns:a16="http://schemas.microsoft.com/office/drawing/2014/main" id="{186F8788-8B0B-E2D3-B466-6F1B13E31445}"/>
                </a:ext>
              </a:extLst>
            </p:cNvPr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051;p55">
            <a:extLst>
              <a:ext uri="{FF2B5EF4-FFF2-40B4-BE49-F238E27FC236}">
                <a16:creationId xmlns:a16="http://schemas.microsoft.com/office/drawing/2014/main" id="{86C07F5C-73B3-788C-7464-42171995BFE3}"/>
              </a:ext>
            </a:extLst>
          </p:cNvPr>
          <p:cNvGrpSpPr/>
          <p:nvPr/>
        </p:nvGrpSpPr>
        <p:grpSpPr>
          <a:xfrm>
            <a:off x="9946877" y="1423070"/>
            <a:ext cx="473640" cy="598763"/>
            <a:chOff x="2981275" y="3472450"/>
            <a:chExt cx="146125" cy="15625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Google Shape;2052;p55">
              <a:extLst>
                <a:ext uri="{FF2B5EF4-FFF2-40B4-BE49-F238E27FC236}">
                  <a16:creationId xmlns:a16="http://schemas.microsoft.com/office/drawing/2014/main" id="{1C8D88FE-C052-C75B-4474-880F08A1706A}"/>
                </a:ext>
              </a:extLst>
            </p:cNvPr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53;p55">
              <a:extLst>
                <a:ext uri="{FF2B5EF4-FFF2-40B4-BE49-F238E27FC236}">
                  <a16:creationId xmlns:a16="http://schemas.microsoft.com/office/drawing/2014/main" id="{875C8A8C-4BA0-D526-1817-328366DA6DB7}"/>
                </a:ext>
              </a:extLst>
            </p:cNvPr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2D7FC5C-7E18-5927-24C3-20B592B2AEA5}"/>
              </a:ext>
            </a:extLst>
          </p:cNvPr>
          <p:cNvSpPr txBox="1"/>
          <p:nvPr/>
        </p:nvSpPr>
        <p:spPr>
          <a:xfrm>
            <a:off x="8406625" y="2111093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% de riesgos con monitoreo efectivo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% estrategias con evidencias de participación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% cumplimiento ITA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% escenarios alternativos de relacionamiento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;p7">
            <a:extLst>
              <a:ext uri="{FF2B5EF4-FFF2-40B4-BE49-F238E27FC236}">
                <a16:creationId xmlns:a16="http://schemas.microsoft.com/office/drawing/2014/main" id="{90C3752C-D9AB-602B-DCA8-78C0CA311476}"/>
              </a:ext>
            </a:extLst>
          </p:cNvPr>
          <p:cNvSpPr/>
          <p:nvPr/>
        </p:nvSpPr>
        <p:spPr>
          <a:xfrm>
            <a:off x="-146080" y="-18697"/>
            <a:ext cx="8245051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del PTEP- Transversal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44;p14">
            <a:extLst>
              <a:ext uri="{FF2B5EF4-FFF2-40B4-BE49-F238E27FC236}">
                <a16:creationId xmlns:a16="http://schemas.microsoft.com/office/drawing/2014/main" id="{19E0BD8A-B334-4BAB-6037-AC21B96C1764}"/>
              </a:ext>
            </a:extLst>
          </p:cNvPr>
          <p:cNvSpPr/>
          <p:nvPr/>
        </p:nvSpPr>
        <p:spPr>
          <a:xfrm>
            <a:off x="4443524" y="2332678"/>
            <a:ext cx="2434091" cy="3587166"/>
          </a:xfrm>
          <a:prstGeom prst="roundRect">
            <a:avLst>
              <a:gd name="adj" fmla="val 8462"/>
            </a:avLst>
          </a:prstGeom>
          <a:solidFill>
            <a:srgbClr val="FDF3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1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Estrategia construida en la mesa de Transparencia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6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/>
                <a:ea typeface="Montserrat Medium"/>
                <a:cs typeface="Montserrat Medium"/>
                <a:sym typeface="Montserrat Medium"/>
              </a:rPr>
              <a:t>Uso de herramientas institucionale e innovadoras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600" dirty="0">
                <a:latin typeface="Montserrat Medium"/>
                <a:ea typeface="Montserrat Medium"/>
                <a:cs typeface="Montserrat Medium"/>
                <a:sym typeface="Montserrat Medium"/>
              </a:rPr>
              <a:t>Evaluación</a:t>
            </a:r>
          </a:p>
        </p:txBody>
      </p:sp>
      <p:sp>
        <p:nvSpPr>
          <p:cNvPr id="9" name="Google Shape;441;p14">
            <a:extLst>
              <a:ext uri="{FF2B5EF4-FFF2-40B4-BE49-F238E27FC236}">
                <a16:creationId xmlns:a16="http://schemas.microsoft.com/office/drawing/2014/main" id="{0FD2E8CD-6A1A-3540-1A48-1E16720187F3}"/>
              </a:ext>
            </a:extLst>
          </p:cNvPr>
          <p:cNvSpPr/>
          <p:nvPr/>
        </p:nvSpPr>
        <p:spPr>
          <a:xfrm>
            <a:off x="4750479" y="1645043"/>
            <a:ext cx="2020433" cy="519000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dirty="0">
                <a:latin typeface="Montserrat Medium"/>
                <a:ea typeface="Montserrat Medium"/>
                <a:cs typeface="Montserrat Medium"/>
                <a:sym typeface="Montserrat Medium"/>
              </a:rPr>
              <a:t>Comunicación</a:t>
            </a:r>
            <a:endParaRPr sz="14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" name="Google Shape;441;p14">
            <a:extLst>
              <a:ext uri="{FF2B5EF4-FFF2-40B4-BE49-F238E27FC236}">
                <a16:creationId xmlns:a16="http://schemas.microsoft.com/office/drawing/2014/main" id="{0A390031-F362-F773-CE2C-968463E6E8E0}"/>
              </a:ext>
            </a:extLst>
          </p:cNvPr>
          <p:cNvSpPr/>
          <p:nvPr/>
        </p:nvSpPr>
        <p:spPr>
          <a:xfrm>
            <a:off x="7732088" y="1645043"/>
            <a:ext cx="2020433" cy="5190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dirty="0">
                <a:latin typeface="Montserrat Medium"/>
                <a:ea typeface="Montserrat Medium"/>
                <a:cs typeface="Montserrat Medium"/>
                <a:sym typeface="Montserrat Medium"/>
              </a:rPr>
              <a:t>Auditoria y mejora</a:t>
            </a:r>
            <a:endParaRPr sz="14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Google Shape;444;p14">
            <a:extLst>
              <a:ext uri="{FF2B5EF4-FFF2-40B4-BE49-F238E27FC236}">
                <a16:creationId xmlns:a16="http://schemas.microsoft.com/office/drawing/2014/main" id="{915D7DB5-3646-BCB8-E28B-242A73A59C03}"/>
              </a:ext>
            </a:extLst>
          </p:cNvPr>
          <p:cNvSpPr/>
          <p:nvPr/>
        </p:nvSpPr>
        <p:spPr>
          <a:xfrm>
            <a:off x="7458868" y="2332678"/>
            <a:ext cx="2566875" cy="3587166"/>
          </a:xfrm>
          <a:prstGeom prst="roundRect">
            <a:avLst>
              <a:gd name="adj" fmla="val 8462"/>
            </a:avLst>
          </a:prstGeom>
          <a:solidFill>
            <a:srgbClr val="FDF3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Oficina de Control Interno, como Tercera Línea de Defensa, incluye anualmente en su Plan de Auditorías y Seguimientos, la evaluación de cuatrimestral del PTEP</a:t>
            </a:r>
            <a:endParaRPr lang="es-MX" sz="12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Google Shape;444;p14">
            <a:extLst>
              <a:ext uri="{FF2B5EF4-FFF2-40B4-BE49-F238E27FC236}">
                <a16:creationId xmlns:a16="http://schemas.microsoft.com/office/drawing/2014/main" id="{3EC640B7-6976-3F3D-FD5D-C59E43FD7CAB}"/>
              </a:ext>
            </a:extLst>
          </p:cNvPr>
          <p:cNvSpPr/>
          <p:nvPr/>
        </p:nvSpPr>
        <p:spPr>
          <a:xfrm>
            <a:off x="1616401" y="2332678"/>
            <a:ext cx="2434091" cy="3587166"/>
          </a:xfrm>
          <a:prstGeom prst="roundRect">
            <a:avLst>
              <a:gd name="adj" fmla="val 8462"/>
            </a:avLst>
          </a:prstGeom>
          <a:solidFill>
            <a:srgbClr val="FDF3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/>
                <a:ea typeface="Montserrat Medium"/>
                <a:cs typeface="Montserrat Medium"/>
                <a:sym typeface="Montserrat Medium"/>
              </a:rPr>
              <a:t>Actividades de formación en el marco del PIC</a:t>
            </a:r>
            <a:endParaRPr lang="es-MX" sz="16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6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/>
                <a:ea typeface="Montserrat Medium"/>
                <a:cs typeface="Montserrat Medium"/>
                <a:sym typeface="Montserrat Medium"/>
              </a:rPr>
              <a:t>Encuentros de desarrollo de capacidades organizacionales (conexión, simplificación y absorción)</a:t>
            </a:r>
          </a:p>
        </p:txBody>
      </p:sp>
      <p:sp>
        <p:nvSpPr>
          <p:cNvPr id="4" name="Google Shape;441;p14">
            <a:extLst>
              <a:ext uri="{FF2B5EF4-FFF2-40B4-BE49-F238E27FC236}">
                <a16:creationId xmlns:a16="http://schemas.microsoft.com/office/drawing/2014/main" id="{52FFD88A-EC82-8DC0-6CEA-48A28787A235}"/>
              </a:ext>
            </a:extLst>
          </p:cNvPr>
          <p:cNvSpPr/>
          <p:nvPr/>
        </p:nvSpPr>
        <p:spPr>
          <a:xfrm>
            <a:off x="1956012" y="1645043"/>
            <a:ext cx="2020433" cy="5190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Formación</a:t>
            </a:r>
            <a:endParaRPr sz="14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4916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;p7">
            <a:extLst>
              <a:ext uri="{FF2B5EF4-FFF2-40B4-BE49-F238E27FC236}">
                <a16:creationId xmlns:a16="http://schemas.microsoft.com/office/drawing/2014/main" id="{90C3752C-D9AB-602B-DCA8-78C0CA311476}"/>
              </a:ext>
            </a:extLst>
          </p:cNvPr>
          <p:cNvSpPr/>
          <p:nvPr/>
        </p:nvSpPr>
        <p:spPr>
          <a:xfrm>
            <a:off x="-146080" y="-18697"/>
            <a:ext cx="8245051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del PTEP- Programático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48E8EE-03DE-5771-ABBE-7D12B011FCD2}"/>
              </a:ext>
            </a:extLst>
          </p:cNvPr>
          <p:cNvSpPr txBox="1"/>
          <p:nvPr/>
        </p:nvSpPr>
        <p:spPr>
          <a:xfrm>
            <a:off x="3854755" y="780260"/>
            <a:ext cx="691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Estrategia Institucional</a:t>
            </a:r>
            <a:endParaRPr lang="es-CO" sz="28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0EF9F97-1072-299C-2A10-A8FA3B815303}"/>
              </a:ext>
            </a:extLst>
          </p:cNvPr>
          <p:cNvGrpSpPr/>
          <p:nvPr/>
        </p:nvGrpSpPr>
        <p:grpSpPr>
          <a:xfrm>
            <a:off x="694912" y="1926773"/>
            <a:ext cx="2324700" cy="3429291"/>
            <a:chOff x="2009590" y="1567544"/>
            <a:chExt cx="2324700" cy="3429291"/>
          </a:xfrm>
        </p:grpSpPr>
        <p:graphicFrame>
          <p:nvGraphicFramePr>
            <p:cNvPr id="12" name="Google Shape;113;p3">
              <a:extLst>
                <a:ext uri="{FF2B5EF4-FFF2-40B4-BE49-F238E27FC236}">
                  <a16:creationId xmlns:a16="http://schemas.microsoft.com/office/drawing/2014/main" id="{6198093C-141E-82C1-BE06-372E7CBE21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49100327"/>
                </p:ext>
              </p:extLst>
            </p:nvPr>
          </p:nvGraphicFramePr>
          <p:xfrm>
            <a:off x="2009590" y="2503715"/>
            <a:ext cx="2324700" cy="2493120"/>
          </p:xfrm>
          <a:graphic>
            <a:graphicData uri="http://schemas.openxmlformats.org/drawingml/2006/table">
              <a:tbl>
                <a:tblPr>
                  <a:tableStyleId>{16D9F66E-5EB9-4882-86FB-DCBF35E3C3E4}</a:tableStyleId>
                </a:tblPr>
                <a:tblGrid>
                  <a:gridCol w="4791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455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1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Reiesgo para la Integridad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2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Canales de denuncia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1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Riesgo de LAFT-FPADM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2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Debida diligencia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u="none" strike="noStrike" cap="none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63639E70-ED2D-2F5A-AB9D-56F8964CF12D}"/>
                </a:ext>
              </a:extLst>
            </p:cNvPr>
            <p:cNvGrpSpPr/>
            <p:nvPr/>
          </p:nvGrpSpPr>
          <p:grpSpPr>
            <a:xfrm>
              <a:off x="2316166" y="1567544"/>
              <a:ext cx="1711548" cy="687180"/>
              <a:chOff x="2316166" y="1567544"/>
              <a:chExt cx="1711548" cy="687180"/>
            </a:xfrm>
          </p:grpSpPr>
          <p:sp>
            <p:nvSpPr>
              <p:cNvPr id="15" name="Google Shape;104;p3">
                <a:extLst>
                  <a:ext uri="{FF2B5EF4-FFF2-40B4-BE49-F238E27FC236}">
                    <a16:creationId xmlns:a16="http://schemas.microsoft.com/office/drawing/2014/main" id="{76A40A19-7225-E902-FE87-95454A121198}"/>
                  </a:ext>
                </a:extLst>
              </p:cNvPr>
              <p:cNvSpPr/>
              <p:nvPr/>
            </p:nvSpPr>
            <p:spPr>
              <a:xfrm>
                <a:off x="2316166" y="1567544"/>
                <a:ext cx="1711548" cy="687180"/>
              </a:xfrm>
              <a:custGeom>
                <a:avLst/>
                <a:gdLst/>
                <a:ahLst/>
                <a:cxnLst/>
                <a:rect l="l" t="t" r="r" b="b"/>
                <a:pathLst>
                  <a:path w="2382502" h="813957" extrusionOk="0">
                    <a:moveTo>
                      <a:pt x="2293657" y="652130"/>
                    </a:moveTo>
                    <a:lnTo>
                      <a:pt x="1314553" y="804389"/>
                    </a:lnTo>
                    <a:cubicBezTo>
                      <a:pt x="1232501" y="817148"/>
                      <a:pt x="1148957" y="817148"/>
                      <a:pt x="1066906" y="804389"/>
                    </a:cubicBezTo>
                    <a:lnTo>
                      <a:pt x="88276" y="652130"/>
                    </a:lnTo>
                    <a:cubicBezTo>
                      <a:pt x="37451" y="644214"/>
                      <a:pt x="-10" y="600618"/>
                      <a:pt x="0" y="549396"/>
                    </a:cubicBezTo>
                    <a:lnTo>
                      <a:pt x="0" y="103963"/>
                    </a:lnTo>
                    <a:cubicBezTo>
                      <a:pt x="0" y="46546"/>
                      <a:pt x="46747" y="0"/>
                      <a:pt x="104412" y="0"/>
                    </a:cubicBezTo>
                    <a:lnTo>
                      <a:pt x="2278090" y="0"/>
                    </a:lnTo>
                    <a:cubicBezTo>
                      <a:pt x="2335756" y="0"/>
                      <a:pt x="2382503" y="46546"/>
                      <a:pt x="2382503" y="103963"/>
                    </a:cubicBezTo>
                    <a:lnTo>
                      <a:pt x="2382503" y="549396"/>
                    </a:lnTo>
                    <a:cubicBezTo>
                      <a:pt x="2382470" y="600802"/>
                      <a:pt x="2344709" y="644466"/>
                      <a:pt x="2293657" y="6521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5;p3">
                <a:extLst>
                  <a:ext uri="{FF2B5EF4-FFF2-40B4-BE49-F238E27FC236}">
                    <a16:creationId xmlns:a16="http://schemas.microsoft.com/office/drawing/2014/main" id="{A18B7832-452A-1FFF-0D29-92B939B34584}"/>
                  </a:ext>
                </a:extLst>
              </p:cNvPr>
              <p:cNvSpPr txBox="1"/>
              <p:nvPr/>
            </p:nvSpPr>
            <p:spPr>
              <a:xfrm>
                <a:off x="2413924" y="1660385"/>
                <a:ext cx="1516032" cy="501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dirty="0">
                    <a:solidFill>
                      <a:schemeClr val="bg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Gestión del Riesgo</a:t>
                </a:r>
                <a:endParaRPr sz="1600" b="0" i="0" u="none" strike="noStrike" cap="none" dirty="0">
                  <a:solidFill>
                    <a:schemeClr val="bg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B6FA89C-6FDE-8333-E42F-EDA873FA8FC5}"/>
              </a:ext>
            </a:extLst>
          </p:cNvPr>
          <p:cNvGrpSpPr/>
          <p:nvPr/>
        </p:nvGrpSpPr>
        <p:grpSpPr>
          <a:xfrm>
            <a:off x="3548179" y="1926773"/>
            <a:ext cx="2324700" cy="2332071"/>
            <a:chOff x="2009590" y="1567544"/>
            <a:chExt cx="2324700" cy="2332071"/>
          </a:xfrm>
        </p:grpSpPr>
        <p:graphicFrame>
          <p:nvGraphicFramePr>
            <p:cNvPr id="19" name="Google Shape;113;p3">
              <a:extLst>
                <a:ext uri="{FF2B5EF4-FFF2-40B4-BE49-F238E27FC236}">
                  <a16:creationId xmlns:a16="http://schemas.microsoft.com/office/drawing/2014/main" id="{6247E240-A37C-03DF-B78D-1BB8A22517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79931151"/>
                </p:ext>
              </p:extLst>
            </p:nvPr>
          </p:nvGraphicFramePr>
          <p:xfrm>
            <a:off x="2009590" y="2503715"/>
            <a:ext cx="2324700" cy="1395900"/>
          </p:xfrm>
          <a:graphic>
            <a:graphicData uri="http://schemas.openxmlformats.org/drawingml/2006/table">
              <a:tbl>
                <a:tblPr>
                  <a:tableStyleId>{16D9F66E-5EB9-4882-86FB-DCBF35E3C3E4}</a:tableStyleId>
                </a:tblPr>
                <a:tblGrid>
                  <a:gridCol w="4791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455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3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Redes Internas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4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Redes externas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1BD5DA49-5100-63BC-2248-BF0AD3F7008E}"/>
                </a:ext>
              </a:extLst>
            </p:cNvPr>
            <p:cNvGrpSpPr/>
            <p:nvPr/>
          </p:nvGrpSpPr>
          <p:grpSpPr>
            <a:xfrm>
              <a:off x="2316166" y="1567544"/>
              <a:ext cx="1711548" cy="687180"/>
              <a:chOff x="2316166" y="1567544"/>
              <a:chExt cx="1711548" cy="687180"/>
            </a:xfrm>
          </p:grpSpPr>
          <p:sp>
            <p:nvSpPr>
              <p:cNvPr id="21" name="Google Shape;104;p3">
                <a:extLst>
                  <a:ext uri="{FF2B5EF4-FFF2-40B4-BE49-F238E27FC236}">
                    <a16:creationId xmlns:a16="http://schemas.microsoft.com/office/drawing/2014/main" id="{3EA0AA42-F8BC-8239-1B58-633984BDDA66}"/>
                  </a:ext>
                </a:extLst>
              </p:cNvPr>
              <p:cNvSpPr/>
              <p:nvPr/>
            </p:nvSpPr>
            <p:spPr>
              <a:xfrm>
                <a:off x="2316166" y="1567544"/>
                <a:ext cx="1711548" cy="687180"/>
              </a:xfrm>
              <a:custGeom>
                <a:avLst/>
                <a:gdLst/>
                <a:ahLst/>
                <a:cxnLst/>
                <a:rect l="l" t="t" r="r" b="b"/>
                <a:pathLst>
                  <a:path w="2382502" h="813957" extrusionOk="0">
                    <a:moveTo>
                      <a:pt x="2293657" y="652130"/>
                    </a:moveTo>
                    <a:lnTo>
                      <a:pt x="1314553" y="804389"/>
                    </a:lnTo>
                    <a:cubicBezTo>
                      <a:pt x="1232501" y="817148"/>
                      <a:pt x="1148957" y="817148"/>
                      <a:pt x="1066906" y="804389"/>
                    </a:cubicBezTo>
                    <a:lnTo>
                      <a:pt x="88276" y="652130"/>
                    </a:lnTo>
                    <a:cubicBezTo>
                      <a:pt x="37451" y="644214"/>
                      <a:pt x="-10" y="600618"/>
                      <a:pt x="0" y="549396"/>
                    </a:cubicBezTo>
                    <a:lnTo>
                      <a:pt x="0" y="103963"/>
                    </a:lnTo>
                    <a:cubicBezTo>
                      <a:pt x="0" y="46546"/>
                      <a:pt x="46747" y="0"/>
                      <a:pt x="104412" y="0"/>
                    </a:cubicBezTo>
                    <a:lnTo>
                      <a:pt x="2278090" y="0"/>
                    </a:lnTo>
                    <a:cubicBezTo>
                      <a:pt x="2335756" y="0"/>
                      <a:pt x="2382503" y="46546"/>
                      <a:pt x="2382503" y="103963"/>
                    </a:cubicBezTo>
                    <a:lnTo>
                      <a:pt x="2382503" y="549396"/>
                    </a:lnTo>
                    <a:cubicBezTo>
                      <a:pt x="2382470" y="600802"/>
                      <a:pt x="2344709" y="644466"/>
                      <a:pt x="2293657" y="6521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5;p3">
                <a:extLst>
                  <a:ext uri="{FF2B5EF4-FFF2-40B4-BE49-F238E27FC236}">
                    <a16:creationId xmlns:a16="http://schemas.microsoft.com/office/drawing/2014/main" id="{FEBB0EFF-354E-82C9-1C32-9B6B44F25621}"/>
                  </a:ext>
                </a:extLst>
              </p:cNvPr>
              <p:cNvSpPr txBox="1"/>
              <p:nvPr/>
            </p:nvSpPr>
            <p:spPr>
              <a:xfrm>
                <a:off x="2413924" y="1660385"/>
                <a:ext cx="1516032" cy="501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 dirty="0">
                    <a:solidFill>
                      <a:schemeClr val="bg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Rede</a:t>
                </a:r>
                <a:r>
                  <a:rPr lang="en" sz="1600" dirty="0">
                    <a:solidFill>
                      <a:schemeClr val="bg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s y Articulación</a:t>
                </a:r>
                <a:endParaRPr sz="1600" b="0" i="0" u="none" strike="noStrike" cap="none" dirty="0">
                  <a:solidFill>
                    <a:schemeClr val="bg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A50DDFE-A98B-B72B-DE0B-A63C62497BFF}"/>
              </a:ext>
            </a:extLst>
          </p:cNvPr>
          <p:cNvGrpSpPr/>
          <p:nvPr/>
        </p:nvGrpSpPr>
        <p:grpSpPr>
          <a:xfrm>
            <a:off x="6347369" y="1926773"/>
            <a:ext cx="2324700" cy="3413062"/>
            <a:chOff x="2009590" y="1567543"/>
            <a:chExt cx="2324700" cy="3413062"/>
          </a:xfrm>
        </p:grpSpPr>
        <p:graphicFrame>
          <p:nvGraphicFramePr>
            <p:cNvPr id="24" name="Google Shape;113;p3">
              <a:extLst>
                <a:ext uri="{FF2B5EF4-FFF2-40B4-BE49-F238E27FC236}">
                  <a16:creationId xmlns:a16="http://schemas.microsoft.com/office/drawing/2014/main" id="{1CB8D384-0B9B-9C7B-0D1D-F4A0AE198E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27689877"/>
                </p:ext>
              </p:extLst>
            </p:nvPr>
          </p:nvGraphicFramePr>
          <p:xfrm>
            <a:off x="2009590" y="2503715"/>
            <a:ext cx="2324700" cy="2476890"/>
          </p:xfrm>
          <a:graphic>
            <a:graphicData uri="http://schemas.openxmlformats.org/drawingml/2006/table">
              <a:tbl>
                <a:tblPr>
                  <a:tableStyleId>{16D9F66E-5EB9-4882-86FB-DCBF35E3C3E4}</a:tableStyleId>
                </a:tblPr>
                <a:tblGrid>
                  <a:gridCol w="4791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455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10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Acceso a la información pública y transparencia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1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Participación ciudadana y rendición de cuentas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4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s-CO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I</a:t>
                        </a: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ntegridad en el servicio Público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u="none" strike="noStrike" cap="none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B8A493D-4BB5-D531-9A68-46B93CEF34A5}"/>
                </a:ext>
              </a:extLst>
            </p:cNvPr>
            <p:cNvGrpSpPr/>
            <p:nvPr/>
          </p:nvGrpSpPr>
          <p:grpSpPr>
            <a:xfrm>
              <a:off x="2316166" y="1567543"/>
              <a:ext cx="1711548" cy="788143"/>
              <a:chOff x="2316166" y="1567543"/>
              <a:chExt cx="1711548" cy="788143"/>
            </a:xfrm>
          </p:grpSpPr>
          <p:sp>
            <p:nvSpPr>
              <p:cNvPr id="26" name="Google Shape;104;p3">
                <a:extLst>
                  <a:ext uri="{FF2B5EF4-FFF2-40B4-BE49-F238E27FC236}">
                    <a16:creationId xmlns:a16="http://schemas.microsoft.com/office/drawing/2014/main" id="{F7F81A2B-9028-B1D2-CB37-B5194203E620}"/>
                  </a:ext>
                </a:extLst>
              </p:cNvPr>
              <p:cNvSpPr/>
              <p:nvPr/>
            </p:nvSpPr>
            <p:spPr>
              <a:xfrm>
                <a:off x="2316166" y="1567543"/>
                <a:ext cx="1711548" cy="788143"/>
              </a:xfrm>
              <a:custGeom>
                <a:avLst/>
                <a:gdLst/>
                <a:ahLst/>
                <a:cxnLst/>
                <a:rect l="l" t="t" r="r" b="b"/>
                <a:pathLst>
                  <a:path w="2382502" h="813957" extrusionOk="0">
                    <a:moveTo>
                      <a:pt x="2293657" y="652130"/>
                    </a:moveTo>
                    <a:lnTo>
                      <a:pt x="1314553" y="804389"/>
                    </a:lnTo>
                    <a:cubicBezTo>
                      <a:pt x="1232501" y="817148"/>
                      <a:pt x="1148957" y="817148"/>
                      <a:pt x="1066906" y="804389"/>
                    </a:cubicBezTo>
                    <a:lnTo>
                      <a:pt x="88276" y="652130"/>
                    </a:lnTo>
                    <a:cubicBezTo>
                      <a:pt x="37451" y="644214"/>
                      <a:pt x="-10" y="600618"/>
                      <a:pt x="0" y="549396"/>
                    </a:cubicBezTo>
                    <a:lnTo>
                      <a:pt x="0" y="103963"/>
                    </a:lnTo>
                    <a:cubicBezTo>
                      <a:pt x="0" y="46546"/>
                      <a:pt x="46747" y="0"/>
                      <a:pt x="104412" y="0"/>
                    </a:cubicBezTo>
                    <a:lnTo>
                      <a:pt x="2278090" y="0"/>
                    </a:lnTo>
                    <a:cubicBezTo>
                      <a:pt x="2335756" y="0"/>
                      <a:pt x="2382503" y="46546"/>
                      <a:pt x="2382503" y="103963"/>
                    </a:cubicBezTo>
                    <a:lnTo>
                      <a:pt x="2382503" y="549396"/>
                    </a:lnTo>
                    <a:cubicBezTo>
                      <a:pt x="2382470" y="600802"/>
                      <a:pt x="2344709" y="644466"/>
                      <a:pt x="2293657" y="6521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5;p3">
                <a:extLst>
                  <a:ext uri="{FF2B5EF4-FFF2-40B4-BE49-F238E27FC236}">
                    <a16:creationId xmlns:a16="http://schemas.microsoft.com/office/drawing/2014/main" id="{4A601D83-872F-0C11-3A4C-CFCD4B376893}"/>
                  </a:ext>
                </a:extLst>
              </p:cNvPr>
              <p:cNvSpPr txBox="1"/>
              <p:nvPr/>
            </p:nvSpPr>
            <p:spPr>
              <a:xfrm>
                <a:off x="2316166" y="1660385"/>
                <a:ext cx="1613790" cy="48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 dirty="0">
                    <a:solidFill>
                      <a:schemeClr val="bg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Leg</a:t>
                </a:r>
                <a:r>
                  <a:rPr lang="en" sz="1600" dirty="0">
                    <a:solidFill>
                      <a:schemeClr val="bg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alidad y estado abierto</a:t>
                </a:r>
                <a:endParaRPr sz="1600" b="0" i="0" u="none" strike="noStrike" cap="none" dirty="0">
                  <a:solidFill>
                    <a:schemeClr val="bg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9B3BC33-1368-FE09-32FE-0749BD5A18A6}"/>
              </a:ext>
            </a:extLst>
          </p:cNvPr>
          <p:cNvGrpSpPr/>
          <p:nvPr/>
        </p:nvGrpSpPr>
        <p:grpSpPr>
          <a:xfrm>
            <a:off x="9200636" y="1910544"/>
            <a:ext cx="2324700" cy="1866771"/>
            <a:chOff x="2009590" y="1567544"/>
            <a:chExt cx="2324700" cy="1866771"/>
          </a:xfrm>
        </p:grpSpPr>
        <p:graphicFrame>
          <p:nvGraphicFramePr>
            <p:cNvPr id="29" name="Google Shape;113;p3">
              <a:extLst>
                <a:ext uri="{FF2B5EF4-FFF2-40B4-BE49-F238E27FC236}">
                  <a16:creationId xmlns:a16="http://schemas.microsoft.com/office/drawing/2014/main" id="{DB269810-3974-3162-B170-F1CE197D94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8239899"/>
                </p:ext>
              </p:extLst>
            </p:nvPr>
          </p:nvGraphicFramePr>
          <p:xfrm>
            <a:off x="2009590" y="2503715"/>
            <a:ext cx="2324700" cy="930600"/>
          </p:xfrm>
          <a:graphic>
            <a:graphicData uri="http://schemas.openxmlformats.org/drawingml/2006/table">
              <a:tbl>
                <a:tblPr>
                  <a:tableStyleId>{16D9F66E-5EB9-4882-86FB-DCBF35E3C3E4}</a:tableStyleId>
                </a:tblPr>
                <a:tblGrid>
                  <a:gridCol w="4791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455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s-MX" sz="1400" u="none" strike="noStrike" cap="none" dirty="0"/>
                          <a:t>5</a:t>
                        </a: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200" u="none" strike="noStrike" cap="none" dirty="0">
                            <a:solidFill>
                              <a:schemeClr val="accent4"/>
                            </a:solidFill>
                            <a:latin typeface="Montserrat Medium"/>
                            <a:ea typeface="Montserrat Medium"/>
                            <a:cs typeface="Montserrat Medium"/>
                            <a:sym typeface="Montserrat Medium"/>
                          </a:rPr>
                          <a:t>Trámites y Servicios</a:t>
                        </a: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653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u="none" strike="noStrike" cap="none"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endParaRPr sz="1200" u="none" strike="noStrike" cap="none" dirty="0">
                          <a:solidFill>
                            <a:schemeClr val="accent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endParaRPr>
                      </a:p>
                    </a:txBody>
                    <a:tcPr marL="91425" marR="91425" marT="91425" marB="91425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7F257F49-EFAB-15CF-23EE-DDE3F810C523}"/>
                </a:ext>
              </a:extLst>
            </p:cNvPr>
            <p:cNvGrpSpPr/>
            <p:nvPr/>
          </p:nvGrpSpPr>
          <p:grpSpPr>
            <a:xfrm>
              <a:off x="2316166" y="1567544"/>
              <a:ext cx="1711548" cy="687180"/>
              <a:chOff x="2316166" y="1567544"/>
              <a:chExt cx="1711548" cy="687180"/>
            </a:xfrm>
          </p:grpSpPr>
          <p:sp>
            <p:nvSpPr>
              <p:cNvPr id="31" name="Google Shape;104;p3">
                <a:extLst>
                  <a:ext uri="{FF2B5EF4-FFF2-40B4-BE49-F238E27FC236}">
                    <a16:creationId xmlns:a16="http://schemas.microsoft.com/office/drawing/2014/main" id="{B1835D23-BB53-DBD8-2CD8-638C7F3EB40E}"/>
                  </a:ext>
                </a:extLst>
              </p:cNvPr>
              <p:cNvSpPr/>
              <p:nvPr/>
            </p:nvSpPr>
            <p:spPr>
              <a:xfrm>
                <a:off x="2316166" y="1567544"/>
                <a:ext cx="1711548" cy="687180"/>
              </a:xfrm>
              <a:custGeom>
                <a:avLst/>
                <a:gdLst/>
                <a:ahLst/>
                <a:cxnLst/>
                <a:rect l="l" t="t" r="r" b="b"/>
                <a:pathLst>
                  <a:path w="2382502" h="813957" extrusionOk="0">
                    <a:moveTo>
                      <a:pt x="2293657" y="652130"/>
                    </a:moveTo>
                    <a:lnTo>
                      <a:pt x="1314553" y="804389"/>
                    </a:lnTo>
                    <a:cubicBezTo>
                      <a:pt x="1232501" y="817148"/>
                      <a:pt x="1148957" y="817148"/>
                      <a:pt x="1066906" y="804389"/>
                    </a:cubicBezTo>
                    <a:lnTo>
                      <a:pt x="88276" y="652130"/>
                    </a:lnTo>
                    <a:cubicBezTo>
                      <a:pt x="37451" y="644214"/>
                      <a:pt x="-10" y="600618"/>
                      <a:pt x="0" y="549396"/>
                    </a:cubicBezTo>
                    <a:lnTo>
                      <a:pt x="0" y="103963"/>
                    </a:lnTo>
                    <a:cubicBezTo>
                      <a:pt x="0" y="46546"/>
                      <a:pt x="46747" y="0"/>
                      <a:pt x="104412" y="0"/>
                    </a:cubicBezTo>
                    <a:lnTo>
                      <a:pt x="2278090" y="0"/>
                    </a:lnTo>
                    <a:cubicBezTo>
                      <a:pt x="2335756" y="0"/>
                      <a:pt x="2382503" y="46546"/>
                      <a:pt x="2382503" y="103963"/>
                    </a:cubicBezTo>
                    <a:lnTo>
                      <a:pt x="2382503" y="549396"/>
                    </a:lnTo>
                    <a:cubicBezTo>
                      <a:pt x="2382470" y="600802"/>
                      <a:pt x="2344709" y="644466"/>
                      <a:pt x="2293657" y="6521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05;p3">
                <a:extLst>
                  <a:ext uri="{FF2B5EF4-FFF2-40B4-BE49-F238E27FC236}">
                    <a16:creationId xmlns:a16="http://schemas.microsoft.com/office/drawing/2014/main" id="{87D6DE41-06EA-D81F-4497-2A68DA7D22A8}"/>
                  </a:ext>
                </a:extLst>
              </p:cNvPr>
              <p:cNvSpPr txBox="1"/>
              <p:nvPr/>
            </p:nvSpPr>
            <p:spPr>
              <a:xfrm>
                <a:off x="2413924" y="1660385"/>
                <a:ext cx="1516032" cy="501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dirty="0">
                    <a:solidFill>
                      <a:schemeClr val="bg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Iniciativas adicionales</a:t>
                </a:r>
                <a:endParaRPr sz="1600" b="0" i="0" u="none" strike="noStrike" cap="none" dirty="0">
                  <a:solidFill>
                    <a:schemeClr val="bg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17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9"/>
          <p:cNvGrpSpPr/>
          <p:nvPr/>
        </p:nvGrpSpPr>
        <p:grpSpPr>
          <a:xfrm>
            <a:off x="1436390" y="1502749"/>
            <a:ext cx="8453755" cy="3852503"/>
            <a:chOff x="-5478721" y="1670825"/>
            <a:chExt cx="10268649" cy="4210504"/>
          </a:xfrm>
        </p:grpSpPr>
        <p:sp>
          <p:nvSpPr>
            <p:cNvPr id="311" name="Google Shape;311;p9"/>
            <p:cNvSpPr/>
            <p:nvPr/>
          </p:nvSpPr>
          <p:spPr>
            <a:xfrm rot="-4054515">
              <a:off x="686126" y="1796642"/>
              <a:ext cx="4117379" cy="4051995"/>
            </a:xfrm>
            <a:prstGeom prst="roundRect">
              <a:avLst>
                <a:gd name="adj" fmla="val 1709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 rot="-2707495">
              <a:off x="792414" y="1656263"/>
              <a:ext cx="3982951" cy="4012076"/>
            </a:xfrm>
            <a:prstGeom prst="roundRect">
              <a:avLst>
                <a:gd name="adj" fmla="val 1709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-5478721" y="3177221"/>
              <a:ext cx="5279388" cy="1091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3200" b="1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3. RESPONSABILIDADES EQUIPOS MISIONALES</a:t>
              </a:r>
              <a:endParaRPr sz="2000" dirty="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314" name="Google Shape;314;p9"/>
          <p:cNvCxnSpPr/>
          <p:nvPr/>
        </p:nvCxnSpPr>
        <p:spPr>
          <a:xfrm rot="10800000">
            <a:off x="2065468" y="3947090"/>
            <a:ext cx="371722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6E813301-0232-6BCD-F666-57353E9945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5152" y="2547257"/>
            <a:ext cx="1526091" cy="15260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950A72E4-EFB3-24DF-9398-442782C3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>
            <a:extLst>
              <a:ext uri="{FF2B5EF4-FFF2-40B4-BE49-F238E27FC236}">
                <a16:creationId xmlns:a16="http://schemas.microsoft.com/office/drawing/2014/main" id="{CA590CAB-F433-4910-9CC2-91A0B8F85A3B}"/>
              </a:ext>
            </a:extLst>
          </p:cNvPr>
          <p:cNvSpPr/>
          <p:nvPr/>
        </p:nvSpPr>
        <p:spPr>
          <a:xfrm>
            <a:off x="-311944" y="148347"/>
            <a:ext cx="9254221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Las áreas misionales deben deben…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58E3670A-9B7F-7DC3-7191-6CA0E57B1606}"/>
              </a:ext>
            </a:extLst>
          </p:cNvPr>
          <p:cNvGrpSpPr/>
          <p:nvPr/>
        </p:nvGrpSpPr>
        <p:grpSpPr>
          <a:xfrm>
            <a:off x="695446" y="1123371"/>
            <a:ext cx="3612929" cy="868418"/>
            <a:chOff x="405886" y="1123371"/>
            <a:chExt cx="3612929" cy="868418"/>
          </a:xfrm>
        </p:grpSpPr>
        <p:sp>
          <p:nvSpPr>
            <p:cNvPr id="3" name="Shape 1">
              <a:extLst>
                <a:ext uri="{FF2B5EF4-FFF2-40B4-BE49-F238E27FC236}">
                  <a16:creationId xmlns:a16="http://schemas.microsoft.com/office/drawing/2014/main" id="{29E9C0CE-A52F-8728-B7B9-FD29811B42D5}"/>
                </a:ext>
              </a:extLst>
            </p:cNvPr>
            <p:cNvSpPr/>
            <p:nvPr/>
          </p:nvSpPr>
          <p:spPr>
            <a:xfrm>
              <a:off x="405886" y="1123371"/>
              <a:ext cx="410399" cy="396573"/>
            </a:xfrm>
            <a:prstGeom prst="roundRect">
              <a:avLst>
                <a:gd name="adj" fmla="val 6667"/>
              </a:avLst>
            </a:prstGeom>
            <a:solidFill>
              <a:srgbClr val="FFC000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Text 2">
              <a:extLst>
                <a:ext uri="{FF2B5EF4-FFF2-40B4-BE49-F238E27FC236}">
                  <a16:creationId xmlns:a16="http://schemas.microsoft.com/office/drawing/2014/main" id="{B536E5EE-4470-12A2-88B7-FBAA434CA4FB}"/>
                </a:ext>
              </a:extLst>
            </p:cNvPr>
            <p:cNvSpPr/>
            <p:nvPr/>
          </p:nvSpPr>
          <p:spPr>
            <a:xfrm>
              <a:off x="474303" y="1156450"/>
              <a:ext cx="273566" cy="3304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2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2635C497-DEA4-CAD4-99E2-C69D1D849292}"/>
                </a:ext>
              </a:extLst>
            </p:cNvPr>
            <p:cNvSpPr/>
            <p:nvPr/>
          </p:nvSpPr>
          <p:spPr>
            <a:xfrm>
              <a:off x="998662" y="1123371"/>
              <a:ext cx="2280119" cy="275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GESTIÓN DE RIESGOS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EE5E91B7-4DBD-DCD8-23D9-1425729CCCE8}"/>
                </a:ext>
              </a:extLst>
            </p:cNvPr>
            <p:cNvSpPr/>
            <p:nvPr/>
          </p:nvSpPr>
          <p:spPr>
            <a:xfrm>
              <a:off x="1040755" y="1427921"/>
              <a:ext cx="2978060" cy="5638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Identificar y controlar los </a:t>
              </a:r>
              <a:r>
                <a:rPr kumimoji="0" 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riesgos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 para la </a:t>
              </a:r>
              <a:r>
                <a:rPr kumimoji="0" 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integridad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 </a:t>
              </a:r>
              <a:r>
                <a:rPr kumimoji="0" 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pública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2B89569-882F-B29C-DF38-1B87A930A715}"/>
              </a:ext>
            </a:extLst>
          </p:cNvPr>
          <p:cNvGrpSpPr/>
          <p:nvPr/>
        </p:nvGrpSpPr>
        <p:grpSpPr>
          <a:xfrm>
            <a:off x="4448660" y="1123371"/>
            <a:ext cx="3582613" cy="828478"/>
            <a:chOff x="4159100" y="1123371"/>
            <a:chExt cx="3582613" cy="828478"/>
          </a:xfrm>
        </p:grpSpPr>
        <p:sp>
          <p:nvSpPr>
            <p:cNvPr id="7" name="Shape 5">
              <a:extLst>
                <a:ext uri="{FF2B5EF4-FFF2-40B4-BE49-F238E27FC236}">
                  <a16:creationId xmlns:a16="http://schemas.microsoft.com/office/drawing/2014/main" id="{CD794038-6D4B-4BF2-3531-8826A9C9AA66}"/>
                </a:ext>
              </a:extLst>
            </p:cNvPr>
            <p:cNvSpPr/>
            <p:nvPr/>
          </p:nvSpPr>
          <p:spPr>
            <a:xfrm>
              <a:off x="4159100" y="1123371"/>
              <a:ext cx="410399" cy="396573"/>
            </a:xfrm>
            <a:prstGeom prst="roundRect">
              <a:avLst>
                <a:gd name="adj" fmla="val 6667"/>
              </a:avLst>
            </a:prstGeom>
            <a:solidFill>
              <a:srgbClr val="FFC000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5F23A2CB-AB86-E36A-6941-516AFD211D68}"/>
                </a:ext>
              </a:extLst>
            </p:cNvPr>
            <p:cNvSpPr/>
            <p:nvPr/>
          </p:nvSpPr>
          <p:spPr>
            <a:xfrm>
              <a:off x="4227517" y="1156450"/>
              <a:ext cx="273566" cy="3304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2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7EC61581-2FAB-74FA-F71A-771261C0C34D}"/>
                </a:ext>
              </a:extLst>
            </p:cNvPr>
            <p:cNvSpPr/>
            <p:nvPr/>
          </p:nvSpPr>
          <p:spPr>
            <a:xfrm>
              <a:off x="4751877" y="1123371"/>
              <a:ext cx="2280119" cy="275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DM Sans Semi Bold" pitchFamily="34" charset="0"/>
                  <a:ea typeface="+mn-ea"/>
                  <a:cs typeface="+mn-cs"/>
                </a:rPr>
                <a:t>TRANSPARENCIA</a:t>
              </a: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DB6A6937-0586-8575-29BA-9E1905CA61F6}"/>
                </a:ext>
              </a:extLst>
            </p:cNvPr>
            <p:cNvSpPr/>
            <p:nvPr/>
          </p:nvSpPr>
          <p:spPr>
            <a:xfrm>
              <a:off x="4763653" y="1387981"/>
              <a:ext cx="2978060" cy="5638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Reportar conflictos de interés reales, aparentes o potenciales.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06A1555C-6A5F-D283-5305-CAA75D3A37D9}"/>
              </a:ext>
            </a:extLst>
          </p:cNvPr>
          <p:cNvGrpSpPr/>
          <p:nvPr/>
        </p:nvGrpSpPr>
        <p:grpSpPr>
          <a:xfrm>
            <a:off x="8201874" y="1123371"/>
            <a:ext cx="3557594" cy="1081833"/>
            <a:chOff x="7912314" y="1123371"/>
            <a:chExt cx="3557594" cy="1081833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27D1AF0A-0F6A-3C4F-1C21-517BD0416A23}"/>
                </a:ext>
              </a:extLst>
            </p:cNvPr>
            <p:cNvGrpSpPr/>
            <p:nvPr/>
          </p:nvGrpSpPr>
          <p:grpSpPr>
            <a:xfrm>
              <a:off x="7912314" y="1123371"/>
              <a:ext cx="410399" cy="396573"/>
              <a:chOff x="7912314" y="1123371"/>
              <a:chExt cx="410399" cy="396573"/>
            </a:xfrm>
          </p:grpSpPr>
          <p:sp>
            <p:nvSpPr>
              <p:cNvPr id="11" name="Shape 9">
                <a:extLst>
                  <a:ext uri="{FF2B5EF4-FFF2-40B4-BE49-F238E27FC236}">
                    <a16:creationId xmlns:a16="http://schemas.microsoft.com/office/drawing/2014/main" id="{1D6A293E-FD21-7EA4-F6E8-19F067ECD97D}"/>
                  </a:ext>
                </a:extLst>
              </p:cNvPr>
              <p:cNvSpPr/>
              <p:nvPr/>
            </p:nvSpPr>
            <p:spPr>
              <a:xfrm>
                <a:off x="7912314" y="1123371"/>
                <a:ext cx="410399" cy="396573"/>
              </a:xfrm>
              <a:prstGeom prst="roundRect">
                <a:avLst>
                  <a:gd name="adj" fmla="val 6667"/>
                </a:avLst>
              </a:prstGeom>
              <a:solidFill>
                <a:srgbClr val="FFC000"/>
              </a:solidFill>
              <a:ln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Text 10">
                <a:extLst>
                  <a:ext uri="{FF2B5EF4-FFF2-40B4-BE49-F238E27FC236}">
                    <a16:creationId xmlns:a16="http://schemas.microsoft.com/office/drawing/2014/main" id="{BDD8C19D-BDD3-225A-57D4-2E88B2130C99}"/>
                  </a:ext>
                </a:extLst>
              </p:cNvPr>
              <p:cNvSpPr/>
              <p:nvPr/>
            </p:nvSpPr>
            <p:spPr>
              <a:xfrm>
                <a:off x="7980731" y="1156450"/>
                <a:ext cx="273566" cy="330413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txBody>
              <a:bodyPr wrap="none"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25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DM Sans Semi Bold" pitchFamily="34" charset="0"/>
                    <a:ea typeface="DM Sans Semi Bold" pitchFamily="34" charset="-122"/>
                    <a:cs typeface="DM Sans Semi Bold" pitchFamily="34" charset="-120"/>
                  </a:rPr>
                  <a:t>3</a:t>
                </a:r>
                <a:endParaRPr kumimoji="0" lang="en-US" sz="2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8F40A25F-5753-2C64-6666-AEE77D114605}"/>
                </a:ext>
              </a:extLst>
            </p:cNvPr>
            <p:cNvSpPr/>
            <p:nvPr/>
          </p:nvSpPr>
          <p:spPr>
            <a:xfrm>
              <a:off x="8505091" y="1123371"/>
              <a:ext cx="2280119" cy="275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PARTICIPACIÓN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E2F32471-19E1-53B0-D12F-D10BD9FBF7F8}"/>
                </a:ext>
              </a:extLst>
            </p:cNvPr>
            <p:cNvSpPr/>
            <p:nvPr/>
          </p:nvSpPr>
          <p:spPr>
            <a:xfrm>
              <a:off x="8491848" y="1359402"/>
              <a:ext cx="2978060" cy="8458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Programar y reportar los resultados de los espacios de participación.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D6B73F5D-FEF7-D658-EC5B-1F4135D2C16C}"/>
              </a:ext>
            </a:extLst>
          </p:cNvPr>
          <p:cNvGrpSpPr/>
          <p:nvPr/>
        </p:nvGrpSpPr>
        <p:grpSpPr>
          <a:xfrm>
            <a:off x="682203" y="2621520"/>
            <a:ext cx="3570836" cy="944993"/>
            <a:chOff x="392643" y="2621520"/>
            <a:chExt cx="3570836" cy="944993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7C3CD8DE-3343-E902-592C-EEF84BD23070}"/>
                </a:ext>
              </a:extLst>
            </p:cNvPr>
            <p:cNvGrpSpPr/>
            <p:nvPr/>
          </p:nvGrpSpPr>
          <p:grpSpPr>
            <a:xfrm>
              <a:off x="392643" y="2621520"/>
              <a:ext cx="410399" cy="396573"/>
              <a:chOff x="392643" y="2621520"/>
              <a:chExt cx="410399" cy="396573"/>
            </a:xfrm>
          </p:grpSpPr>
          <p:sp>
            <p:nvSpPr>
              <p:cNvPr id="15" name="Shape 13">
                <a:extLst>
                  <a:ext uri="{FF2B5EF4-FFF2-40B4-BE49-F238E27FC236}">
                    <a16:creationId xmlns:a16="http://schemas.microsoft.com/office/drawing/2014/main" id="{0FCED9EA-A2EA-9A15-4B24-40EB3F8CAC95}"/>
                  </a:ext>
                </a:extLst>
              </p:cNvPr>
              <p:cNvSpPr/>
              <p:nvPr/>
            </p:nvSpPr>
            <p:spPr>
              <a:xfrm>
                <a:off x="392643" y="2621520"/>
                <a:ext cx="410399" cy="396573"/>
              </a:xfrm>
              <a:prstGeom prst="roundRect">
                <a:avLst>
                  <a:gd name="adj" fmla="val 6667"/>
                </a:avLst>
              </a:prstGeom>
              <a:solidFill>
                <a:srgbClr val="FFC000"/>
              </a:solidFill>
              <a:ln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Text 14">
                <a:extLst>
                  <a:ext uri="{FF2B5EF4-FFF2-40B4-BE49-F238E27FC236}">
                    <a16:creationId xmlns:a16="http://schemas.microsoft.com/office/drawing/2014/main" id="{17F24F17-B588-4BE8-FE76-44887FB7E449}"/>
                  </a:ext>
                </a:extLst>
              </p:cNvPr>
              <p:cNvSpPr/>
              <p:nvPr/>
            </p:nvSpPr>
            <p:spPr>
              <a:xfrm>
                <a:off x="461060" y="2654600"/>
                <a:ext cx="273566" cy="33041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25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DM Sans Semi Bold" pitchFamily="34" charset="0"/>
                    <a:ea typeface="DM Sans Semi Bold" pitchFamily="34" charset="-122"/>
                    <a:cs typeface="DM Sans Semi Bold" pitchFamily="34" charset="-120"/>
                  </a:rPr>
                  <a:t>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7A129112-BBA7-8DA8-C512-E79519328C22}"/>
                </a:ext>
              </a:extLst>
            </p:cNvPr>
            <p:cNvSpPr/>
            <p:nvPr/>
          </p:nvSpPr>
          <p:spPr>
            <a:xfrm>
              <a:off x="985419" y="2621520"/>
              <a:ext cx="2280119" cy="275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SIMPLIFICACIÓN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BD230FF9-4EE1-0C34-9587-E9013602761E}"/>
                </a:ext>
              </a:extLst>
            </p:cNvPr>
            <p:cNvSpPr/>
            <p:nvPr/>
          </p:nvSpPr>
          <p:spPr>
            <a:xfrm>
              <a:off x="985419" y="3002645"/>
              <a:ext cx="2978060" cy="5638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Participar en la racionalización de los trámites.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94" name="Grupo 193">
            <a:extLst>
              <a:ext uri="{FF2B5EF4-FFF2-40B4-BE49-F238E27FC236}">
                <a16:creationId xmlns:a16="http://schemas.microsoft.com/office/drawing/2014/main" id="{26493DC6-C09C-D10C-6F84-2BFDF8197C94}"/>
              </a:ext>
            </a:extLst>
          </p:cNvPr>
          <p:cNvGrpSpPr/>
          <p:nvPr/>
        </p:nvGrpSpPr>
        <p:grpSpPr>
          <a:xfrm>
            <a:off x="4435417" y="2621520"/>
            <a:ext cx="3570837" cy="944993"/>
            <a:chOff x="4145857" y="2621520"/>
            <a:chExt cx="3570837" cy="944993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7EAE1B40-67F3-247B-E681-2C01F018313F}"/>
                </a:ext>
              </a:extLst>
            </p:cNvPr>
            <p:cNvGrpSpPr/>
            <p:nvPr/>
          </p:nvGrpSpPr>
          <p:grpSpPr>
            <a:xfrm>
              <a:off x="4145857" y="2621520"/>
              <a:ext cx="410399" cy="396573"/>
              <a:chOff x="4145857" y="2621520"/>
              <a:chExt cx="410399" cy="396573"/>
            </a:xfrm>
          </p:grpSpPr>
          <p:sp>
            <p:nvSpPr>
              <p:cNvPr id="19" name="Shape 17">
                <a:extLst>
                  <a:ext uri="{FF2B5EF4-FFF2-40B4-BE49-F238E27FC236}">
                    <a16:creationId xmlns:a16="http://schemas.microsoft.com/office/drawing/2014/main" id="{8F8369A7-4D32-8AE2-52DB-F93ECF50B1A7}"/>
                  </a:ext>
                </a:extLst>
              </p:cNvPr>
              <p:cNvSpPr/>
              <p:nvPr/>
            </p:nvSpPr>
            <p:spPr>
              <a:xfrm>
                <a:off x="4145857" y="2621520"/>
                <a:ext cx="410399" cy="396573"/>
              </a:xfrm>
              <a:prstGeom prst="roundRect">
                <a:avLst>
                  <a:gd name="adj" fmla="val 6667"/>
                </a:avLst>
              </a:prstGeom>
              <a:solidFill>
                <a:srgbClr val="FFC000"/>
              </a:solidFill>
              <a:ln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Text 18">
                <a:extLst>
                  <a:ext uri="{FF2B5EF4-FFF2-40B4-BE49-F238E27FC236}">
                    <a16:creationId xmlns:a16="http://schemas.microsoft.com/office/drawing/2014/main" id="{F99B8B47-4B46-65B7-CE2D-F5E7F980DCE3}"/>
                  </a:ext>
                </a:extLst>
              </p:cNvPr>
              <p:cNvSpPr/>
              <p:nvPr/>
            </p:nvSpPr>
            <p:spPr>
              <a:xfrm>
                <a:off x="4214274" y="2654600"/>
                <a:ext cx="273566" cy="33041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25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DM Sans Semi Bold" pitchFamily="34" charset="0"/>
                    <a:ea typeface="DM Sans Semi Bold" pitchFamily="34" charset="-122"/>
                    <a:cs typeface="DM Sans Semi Bold" pitchFamily="34" charset="-120"/>
                  </a:rPr>
                  <a:t>5</a:t>
                </a:r>
                <a:endParaRPr kumimoji="0" lang="en-US" sz="2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A6E65FBF-4ECB-9687-7D73-02B61A1316C2}"/>
                </a:ext>
              </a:extLst>
            </p:cNvPr>
            <p:cNvSpPr/>
            <p:nvPr/>
          </p:nvSpPr>
          <p:spPr>
            <a:xfrm>
              <a:off x="4738634" y="2621520"/>
              <a:ext cx="2342855" cy="275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CULTURA DE INTEGRIDAD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Text 20">
              <a:extLst>
                <a:ext uri="{FF2B5EF4-FFF2-40B4-BE49-F238E27FC236}">
                  <a16:creationId xmlns:a16="http://schemas.microsoft.com/office/drawing/2014/main" id="{1DA343E8-CCD7-2961-9AED-4B793842150F}"/>
                </a:ext>
              </a:extLst>
            </p:cNvPr>
            <p:cNvSpPr/>
            <p:nvPr/>
          </p:nvSpPr>
          <p:spPr>
            <a:xfrm>
              <a:off x="4738634" y="3002645"/>
              <a:ext cx="2978060" cy="5638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Aportar al uso y apropiación del código de integridad.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95" name="Grupo 194">
            <a:extLst>
              <a:ext uri="{FF2B5EF4-FFF2-40B4-BE49-F238E27FC236}">
                <a16:creationId xmlns:a16="http://schemas.microsoft.com/office/drawing/2014/main" id="{ACD42500-2040-0717-57E8-A6CDF1E08718}"/>
              </a:ext>
            </a:extLst>
          </p:cNvPr>
          <p:cNvGrpSpPr/>
          <p:nvPr/>
        </p:nvGrpSpPr>
        <p:grpSpPr>
          <a:xfrm>
            <a:off x="8188631" y="2621520"/>
            <a:ext cx="3570837" cy="944993"/>
            <a:chOff x="7899071" y="2621520"/>
            <a:chExt cx="3570837" cy="944993"/>
          </a:xfrm>
        </p:grpSpPr>
        <p:grpSp>
          <p:nvGrpSpPr>
            <p:cNvPr id="192" name="Grupo 191">
              <a:extLst>
                <a:ext uri="{FF2B5EF4-FFF2-40B4-BE49-F238E27FC236}">
                  <a16:creationId xmlns:a16="http://schemas.microsoft.com/office/drawing/2014/main" id="{FAEEEECD-3B2C-9C38-6E28-56F5CF6156B2}"/>
                </a:ext>
              </a:extLst>
            </p:cNvPr>
            <p:cNvGrpSpPr/>
            <p:nvPr/>
          </p:nvGrpSpPr>
          <p:grpSpPr>
            <a:xfrm>
              <a:off x="7899071" y="2621520"/>
              <a:ext cx="410399" cy="396573"/>
              <a:chOff x="7899071" y="2621520"/>
              <a:chExt cx="410399" cy="396573"/>
            </a:xfrm>
          </p:grpSpPr>
          <p:sp>
            <p:nvSpPr>
              <p:cNvPr id="23" name="Shape 21">
                <a:extLst>
                  <a:ext uri="{FF2B5EF4-FFF2-40B4-BE49-F238E27FC236}">
                    <a16:creationId xmlns:a16="http://schemas.microsoft.com/office/drawing/2014/main" id="{433D21CD-4AB2-EA8C-EBFF-2321C9AC7393}"/>
                  </a:ext>
                </a:extLst>
              </p:cNvPr>
              <p:cNvSpPr/>
              <p:nvPr/>
            </p:nvSpPr>
            <p:spPr>
              <a:xfrm>
                <a:off x="7899071" y="2621520"/>
                <a:ext cx="410399" cy="396573"/>
              </a:xfrm>
              <a:prstGeom prst="roundRect">
                <a:avLst>
                  <a:gd name="adj" fmla="val 6667"/>
                </a:avLst>
              </a:prstGeom>
              <a:solidFill>
                <a:srgbClr val="FFC000"/>
              </a:solidFill>
              <a:ln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" name="Text 22">
                <a:extLst>
                  <a:ext uri="{FF2B5EF4-FFF2-40B4-BE49-F238E27FC236}">
                    <a16:creationId xmlns:a16="http://schemas.microsoft.com/office/drawing/2014/main" id="{67F659CE-9C13-70DF-9FBA-D77D38DA7CBB}"/>
                  </a:ext>
                </a:extLst>
              </p:cNvPr>
              <p:cNvSpPr/>
              <p:nvPr/>
            </p:nvSpPr>
            <p:spPr>
              <a:xfrm>
                <a:off x="7967488" y="2654600"/>
                <a:ext cx="273566" cy="33041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25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DM Sans Semi Bold" pitchFamily="34" charset="0"/>
                    <a:ea typeface="DM Sans Semi Bold" pitchFamily="34" charset="-122"/>
                    <a:cs typeface="DM Sans Semi Bold" pitchFamily="34" charset="-120"/>
                  </a:rPr>
                  <a:t>6</a:t>
                </a:r>
                <a:endParaRPr kumimoji="0" lang="en-US" sz="2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 23">
              <a:extLst>
                <a:ext uri="{FF2B5EF4-FFF2-40B4-BE49-F238E27FC236}">
                  <a16:creationId xmlns:a16="http://schemas.microsoft.com/office/drawing/2014/main" id="{09D19CE6-EDAB-A3C2-7F74-56C047964157}"/>
                </a:ext>
              </a:extLst>
            </p:cNvPr>
            <p:cNvSpPr/>
            <p:nvPr/>
          </p:nvSpPr>
          <p:spPr>
            <a:xfrm>
              <a:off x="8491848" y="2621520"/>
              <a:ext cx="2530461" cy="275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COMUNICACIÓN EFECTIVA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Text 24">
              <a:extLst>
                <a:ext uri="{FF2B5EF4-FFF2-40B4-BE49-F238E27FC236}">
                  <a16:creationId xmlns:a16="http://schemas.microsoft.com/office/drawing/2014/main" id="{79DCCDFF-2FC8-6E65-9B68-131F6B5285AE}"/>
                </a:ext>
              </a:extLst>
            </p:cNvPr>
            <p:cNvSpPr/>
            <p:nvPr/>
          </p:nvSpPr>
          <p:spPr>
            <a:xfrm>
              <a:off x="8491848" y="3002645"/>
              <a:ext cx="2978060" cy="5638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Implementar lineamientos de lenguaje claro.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97" name="Grupo 196">
            <a:extLst>
              <a:ext uri="{FF2B5EF4-FFF2-40B4-BE49-F238E27FC236}">
                <a16:creationId xmlns:a16="http://schemas.microsoft.com/office/drawing/2014/main" id="{2E3C2355-7890-FF88-2AF6-7C500D57C502}"/>
              </a:ext>
            </a:extLst>
          </p:cNvPr>
          <p:cNvGrpSpPr/>
          <p:nvPr/>
        </p:nvGrpSpPr>
        <p:grpSpPr>
          <a:xfrm>
            <a:off x="783096" y="4286964"/>
            <a:ext cx="3753215" cy="1113591"/>
            <a:chOff x="493536" y="4286964"/>
            <a:chExt cx="3753215" cy="1113591"/>
          </a:xfrm>
        </p:grpSpPr>
        <p:grpSp>
          <p:nvGrpSpPr>
            <p:cNvPr id="196" name="Grupo 195">
              <a:extLst>
                <a:ext uri="{FF2B5EF4-FFF2-40B4-BE49-F238E27FC236}">
                  <a16:creationId xmlns:a16="http://schemas.microsoft.com/office/drawing/2014/main" id="{5A8EF09D-2ACF-F30E-728E-93B269A539BB}"/>
                </a:ext>
              </a:extLst>
            </p:cNvPr>
            <p:cNvGrpSpPr/>
            <p:nvPr/>
          </p:nvGrpSpPr>
          <p:grpSpPr>
            <a:xfrm>
              <a:off x="493536" y="4286964"/>
              <a:ext cx="410399" cy="396573"/>
              <a:chOff x="493536" y="4286964"/>
              <a:chExt cx="410399" cy="396573"/>
            </a:xfrm>
          </p:grpSpPr>
          <p:sp>
            <p:nvSpPr>
              <p:cNvPr id="27" name="Shape 25">
                <a:extLst>
                  <a:ext uri="{FF2B5EF4-FFF2-40B4-BE49-F238E27FC236}">
                    <a16:creationId xmlns:a16="http://schemas.microsoft.com/office/drawing/2014/main" id="{B1429C2E-A397-A58C-F3E3-D9C712D97C59}"/>
                  </a:ext>
                </a:extLst>
              </p:cNvPr>
              <p:cNvSpPr/>
              <p:nvPr/>
            </p:nvSpPr>
            <p:spPr>
              <a:xfrm>
                <a:off x="493536" y="4286964"/>
                <a:ext cx="410399" cy="396573"/>
              </a:xfrm>
              <a:prstGeom prst="roundRect">
                <a:avLst>
                  <a:gd name="adj" fmla="val 6667"/>
                </a:avLst>
              </a:prstGeom>
              <a:solidFill>
                <a:srgbClr val="FFC000"/>
              </a:solidFill>
              <a:ln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8" name="Text 26">
                <a:extLst>
                  <a:ext uri="{FF2B5EF4-FFF2-40B4-BE49-F238E27FC236}">
                    <a16:creationId xmlns:a16="http://schemas.microsoft.com/office/drawing/2014/main" id="{10019E41-C931-41F0-B8BD-104AAC5B187E}"/>
                  </a:ext>
                </a:extLst>
              </p:cNvPr>
              <p:cNvSpPr/>
              <p:nvPr/>
            </p:nvSpPr>
            <p:spPr>
              <a:xfrm>
                <a:off x="561953" y="4320044"/>
                <a:ext cx="273566" cy="33041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25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DM Sans Semi Bold" pitchFamily="34" charset="0"/>
                    <a:ea typeface="DM Sans Semi Bold" pitchFamily="34" charset="-122"/>
                    <a:cs typeface="DM Sans Semi Bold" pitchFamily="34" charset="-120"/>
                  </a:rPr>
                  <a:t>7</a:t>
                </a:r>
                <a:endParaRPr kumimoji="0" lang="en-US" sz="2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 27">
              <a:extLst>
                <a:ext uri="{FF2B5EF4-FFF2-40B4-BE49-F238E27FC236}">
                  <a16:creationId xmlns:a16="http://schemas.microsoft.com/office/drawing/2014/main" id="{91F22666-6E7C-7ACB-E7A0-8A520E4A0745}"/>
                </a:ext>
              </a:extLst>
            </p:cNvPr>
            <p:cNvSpPr/>
            <p:nvPr/>
          </p:nvSpPr>
          <p:spPr>
            <a:xfrm>
              <a:off x="1086312" y="4286964"/>
              <a:ext cx="2280119" cy="275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DM Sans Semi Bold" pitchFamily="34" charset="0"/>
                  <a:ea typeface="DM Sans Semi Bold" pitchFamily="34" charset="-122"/>
                  <a:cs typeface="DM Sans Semi Bold" pitchFamily="34" charset="-120"/>
                </a:rPr>
                <a:t>ACTUALIZACIÓN WEB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Text 28">
              <a:extLst>
                <a:ext uri="{FF2B5EF4-FFF2-40B4-BE49-F238E27FC236}">
                  <a16:creationId xmlns:a16="http://schemas.microsoft.com/office/drawing/2014/main" id="{E436B330-5A0F-42FE-48C9-72962CF110FB}"/>
                </a:ext>
              </a:extLst>
            </p:cNvPr>
            <p:cNvSpPr/>
            <p:nvPr/>
          </p:nvSpPr>
          <p:spPr>
            <a:xfrm>
              <a:off x="1086313" y="4668089"/>
              <a:ext cx="3160438" cy="73246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Mantener actualizados </a:t>
              </a:r>
              <a:r>
                <a:rPr kumimoji="0" 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los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contenidos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Inter Medium" pitchFamily="34" charset="0"/>
                  <a:ea typeface="Inter Medium" pitchFamily="34" charset="-122"/>
                  <a:cs typeface="Inter Medium" pitchFamily="34" charset="-120"/>
                </a:rPr>
                <a:t> de la página web.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728F05E-49F3-E9AE-6551-B536DD1F0BA5}"/>
              </a:ext>
            </a:extLst>
          </p:cNvPr>
          <p:cNvSpPr txBox="1"/>
          <p:nvPr/>
        </p:nvSpPr>
        <p:spPr>
          <a:xfrm>
            <a:off x="4536311" y="4244812"/>
            <a:ext cx="7239043" cy="1138773"/>
          </a:xfrm>
          <a:custGeom>
            <a:avLst/>
            <a:gdLst>
              <a:gd name="connsiteX0" fmla="*/ 0 w 7239043"/>
              <a:gd name="connsiteY0" fmla="*/ 0 h 1138773"/>
              <a:gd name="connsiteX1" fmla="*/ 585704 w 7239043"/>
              <a:gd name="connsiteY1" fmla="*/ 0 h 1138773"/>
              <a:gd name="connsiteX2" fmla="*/ 1026628 w 7239043"/>
              <a:gd name="connsiteY2" fmla="*/ 0 h 1138773"/>
              <a:gd name="connsiteX3" fmla="*/ 1829504 w 7239043"/>
              <a:gd name="connsiteY3" fmla="*/ 0 h 1138773"/>
              <a:gd name="connsiteX4" fmla="*/ 2415208 w 7239043"/>
              <a:gd name="connsiteY4" fmla="*/ 0 h 1138773"/>
              <a:gd name="connsiteX5" fmla="*/ 3000912 w 7239043"/>
              <a:gd name="connsiteY5" fmla="*/ 0 h 1138773"/>
              <a:gd name="connsiteX6" fmla="*/ 3803788 w 7239043"/>
              <a:gd name="connsiteY6" fmla="*/ 0 h 1138773"/>
              <a:gd name="connsiteX7" fmla="*/ 4317102 w 7239043"/>
              <a:gd name="connsiteY7" fmla="*/ 0 h 1138773"/>
              <a:gd name="connsiteX8" fmla="*/ 5119978 w 7239043"/>
              <a:gd name="connsiteY8" fmla="*/ 0 h 1138773"/>
              <a:gd name="connsiteX9" fmla="*/ 5922853 w 7239043"/>
              <a:gd name="connsiteY9" fmla="*/ 0 h 1138773"/>
              <a:gd name="connsiteX10" fmla="*/ 6580948 w 7239043"/>
              <a:gd name="connsiteY10" fmla="*/ 0 h 1138773"/>
              <a:gd name="connsiteX11" fmla="*/ 7239043 w 7239043"/>
              <a:gd name="connsiteY11" fmla="*/ 0 h 1138773"/>
              <a:gd name="connsiteX12" fmla="*/ 7239043 w 7239043"/>
              <a:gd name="connsiteY12" fmla="*/ 557999 h 1138773"/>
              <a:gd name="connsiteX13" fmla="*/ 7239043 w 7239043"/>
              <a:gd name="connsiteY13" fmla="*/ 1138773 h 1138773"/>
              <a:gd name="connsiteX14" fmla="*/ 6580948 w 7239043"/>
              <a:gd name="connsiteY14" fmla="*/ 1138773 h 1138773"/>
              <a:gd name="connsiteX15" fmla="*/ 6067634 w 7239043"/>
              <a:gd name="connsiteY15" fmla="*/ 1138773 h 1138773"/>
              <a:gd name="connsiteX16" fmla="*/ 5409539 w 7239043"/>
              <a:gd name="connsiteY16" fmla="*/ 1138773 h 1138773"/>
              <a:gd name="connsiteX17" fmla="*/ 4606664 w 7239043"/>
              <a:gd name="connsiteY17" fmla="*/ 1138773 h 1138773"/>
              <a:gd name="connsiteX18" fmla="*/ 3948569 w 7239043"/>
              <a:gd name="connsiteY18" fmla="*/ 1138773 h 1138773"/>
              <a:gd name="connsiteX19" fmla="*/ 3507645 w 7239043"/>
              <a:gd name="connsiteY19" fmla="*/ 1138773 h 1138773"/>
              <a:gd name="connsiteX20" fmla="*/ 2994331 w 7239043"/>
              <a:gd name="connsiteY20" fmla="*/ 1138773 h 1138773"/>
              <a:gd name="connsiteX21" fmla="*/ 2191456 w 7239043"/>
              <a:gd name="connsiteY21" fmla="*/ 1138773 h 1138773"/>
              <a:gd name="connsiteX22" fmla="*/ 1533361 w 7239043"/>
              <a:gd name="connsiteY22" fmla="*/ 1138773 h 1138773"/>
              <a:gd name="connsiteX23" fmla="*/ 1020047 w 7239043"/>
              <a:gd name="connsiteY23" fmla="*/ 1138773 h 1138773"/>
              <a:gd name="connsiteX24" fmla="*/ 0 w 7239043"/>
              <a:gd name="connsiteY24" fmla="*/ 1138773 h 1138773"/>
              <a:gd name="connsiteX25" fmla="*/ 0 w 7239043"/>
              <a:gd name="connsiteY25" fmla="*/ 603550 h 1138773"/>
              <a:gd name="connsiteX26" fmla="*/ 0 w 7239043"/>
              <a:gd name="connsiteY26" fmla="*/ 0 h 11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39043" h="1138773" extrusionOk="0">
                <a:moveTo>
                  <a:pt x="0" y="0"/>
                </a:moveTo>
                <a:cubicBezTo>
                  <a:pt x="133454" y="-4128"/>
                  <a:pt x="329502" y="16769"/>
                  <a:pt x="585704" y="0"/>
                </a:cubicBezTo>
                <a:cubicBezTo>
                  <a:pt x="841906" y="-16769"/>
                  <a:pt x="934104" y="1104"/>
                  <a:pt x="1026628" y="0"/>
                </a:cubicBezTo>
                <a:cubicBezTo>
                  <a:pt x="1119152" y="-1104"/>
                  <a:pt x="1454017" y="39399"/>
                  <a:pt x="1829504" y="0"/>
                </a:cubicBezTo>
                <a:cubicBezTo>
                  <a:pt x="2204991" y="-39399"/>
                  <a:pt x="2236683" y="715"/>
                  <a:pt x="2415208" y="0"/>
                </a:cubicBezTo>
                <a:cubicBezTo>
                  <a:pt x="2593733" y="-715"/>
                  <a:pt x="2846274" y="-5751"/>
                  <a:pt x="3000912" y="0"/>
                </a:cubicBezTo>
                <a:cubicBezTo>
                  <a:pt x="3155550" y="5751"/>
                  <a:pt x="3569507" y="-11712"/>
                  <a:pt x="3803788" y="0"/>
                </a:cubicBezTo>
                <a:cubicBezTo>
                  <a:pt x="4038069" y="11712"/>
                  <a:pt x="4072342" y="-5371"/>
                  <a:pt x="4317102" y="0"/>
                </a:cubicBezTo>
                <a:cubicBezTo>
                  <a:pt x="4561862" y="5371"/>
                  <a:pt x="4849774" y="-15359"/>
                  <a:pt x="5119978" y="0"/>
                </a:cubicBezTo>
                <a:cubicBezTo>
                  <a:pt x="5390182" y="15359"/>
                  <a:pt x="5711387" y="10044"/>
                  <a:pt x="5922853" y="0"/>
                </a:cubicBezTo>
                <a:cubicBezTo>
                  <a:pt x="6134319" y="-10044"/>
                  <a:pt x="6355269" y="10236"/>
                  <a:pt x="6580948" y="0"/>
                </a:cubicBezTo>
                <a:cubicBezTo>
                  <a:pt x="6806628" y="-10236"/>
                  <a:pt x="6917433" y="-4343"/>
                  <a:pt x="7239043" y="0"/>
                </a:cubicBezTo>
                <a:cubicBezTo>
                  <a:pt x="7220779" y="154688"/>
                  <a:pt x="7214008" y="353070"/>
                  <a:pt x="7239043" y="557999"/>
                </a:cubicBezTo>
                <a:cubicBezTo>
                  <a:pt x="7264078" y="762928"/>
                  <a:pt x="7234836" y="979358"/>
                  <a:pt x="7239043" y="1138773"/>
                </a:cubicBezTo>
                <a:cubicBezTo>
                  <a:pt x="6997105" y="1108817"/>
                  <a:pt x="6896006" y="1169252"/>
                  <a:pt x="6580948" y="1138773"/>
                </a:cubicBezTo>
                <a:cubicBezTo>
                  <a:pt x="6265890" y="1108294"/>
                  <a:pt x="6190777" y="1161142"/>
                  <a:pt x="6067634" y="1138773"/>
                </a:cubicBezTo>
                <a:cubicBezTo>
                  <a:pt x="5944491" y="1116404"/>
                  <a:pt x="5700424" y="1117942"/>
                  <a:pt x="5409539" y="1138773"/>
                </a:cubicBezTo>
                <a:cubicBezTo>
                  <a:pt x="5118655" y="1159604"/>
                  <a:pt x="4822773" y="1134759"/>
                  <a:pt x="4606664" y="1138773"/>
                </a:cubicBezTo>
                <a:cubicBezTo>
                  <a:pt x="4390555" y="1142787"/>
                  <a:pt x="4224338" y="1169903"/>
                  <a:pt x="3948569" y="1138773"/>
                </a:cubicBezTo>
                <a:cubicBezTo>
                  <a:pt x="3672801" y="1107643"/>
                  <a:pt x="3637099" y="1118611"/>
                  <a:pt x="3507645" y="1138773"/>
                </a:cubicBezTo>
                <a:cubicBezTo>
                  <a:pt x="3378191" y="1158935"/>
                  <a:pt x="3221717" y="1148326"/>
                  <a:pt x="2994331" y="1138773"/>
                </a:cubicBezTo>
                <a:cubicBezTo>
                  <a:pt x="2766945" y="1129220"/>
                  <a:pt x="2363270" y="1130894"/>
                  <a:pt x="2191456" y="1138773"/>
                </a:cubicBezTo>
                <a:cubicBezTo>
                  <a:pt x="2019642" y="1146652"/>
                  <a:pt x="1816930" y="1127451"/>
                  <a:pt x="1533361" y="1138773"/>
                </a:cubicBezTo>
                <a:cubicBezTo>
                  <a:pt x="1249792" y="1150095"/>
                  <a:pt x="1195442" y="1122427"/>
                  <a:pt x="1020047" y="1138773"/>
                </a:cubicBezTo>
                <a:cubicBezTo>
                  <a:pt x="844652" y="1155119"/>
                  <a:pt x="389735" y="1183386"/>
                  <a:pt x="0" y="1138773"/>
                </a:cubicBezTo>
                <a:cubicBezTo>
                  <a:pt x="14793" y="1017946"/>
                  <a:pt x="-11691" y="857220"/>
                  <a:pt x="0" y="603550"/>
                </a:cubicBezTo>
                <a:cubicBezTo>
                  <a:pt x="11691" y="349880"/>
                  <a:pt x="27070" y="13157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Todos los miembros del equipo deben hacer 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Curso de Integridad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 Departamento Administrativo de la Función Pública y enviar el certificado a la Dirección de Talento Humano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1"/>
          <p:cNvGrpSpPr/>
          <p:nvPr/>
        </p:nvGrpSpPr>
        <p:grpSpPr>
          <a:xfrm>
            <a:off x="1268942" y="1502749"/>
            <a:ext cx="8535478" cy="3852503"/>
            <a:chOff x="-5577989" y="1670825"/>
            <a:chExt cx="10367917" cy="4210504"/>
          </a:xfrm>
        </p:grpSpPr>
        <p:sp>
          <p:nvSpPr>
            <p:cNvPr id="332" name="Google Shape;332;p11"/>
            <p:cNvSpPr/>
            <p:nvPr/>
          </p:nvSpPr>
          <p:spPr>
            <a:xfrm rot="-4054515">
              <a:off x="686126" y="1796642"/>
              <a:ext cx="4117379" cy="4051995"/>
            </a:xfrm>
            <a:prstGeom prst="roundRect">
              <a:avLst>
                <a:gd name="adj" fmla="val 1709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 rot="-2707495">
              <a:off x="792414" y="1656263"/>
              <a:ext cx="3982951" cy="4012076"/>
            </a:xfrm>
            <a:prstGeom prst="roundRect">
              <a:avLst>
                <a:gd name="adj" fmla="val 1709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-5577989" y="3662301"/>
              <a:ext cx="5279388" cy="552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3200" b="1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4. REPORTE</a:t>
              </a:r>
              <a:endParaRPr sz="2000" dirty="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335" name="Google Shape;335;p11"/>
          <p:cNvCxnSpPr/>
          <p:nvPr/>
        </p:nvCxnSpPr>
        <p:spPr>
          <a:xfrm rot="10800000">
            <a:off x="2065468" y="3947090"/>
            <a:ext cx="371722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1" descr="Clipboard Checked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130" y="2036942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"/>
          <p:cNvSpPr/>
          <p:nvPr/>
        </p:nvSpPr>
        <p:spPr>
          <a:xfrm>
            <a:off x="-257175" y="213652"/>
            <a:ext cx="7291675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</a:t>
            </a:r>
            <a:r>
              <a:rPr lang="es-CO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Cómo realizo el reporte?</a:t>
            </a:r>
            <a:endParaRPr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EF9896-33C2-A33D-48F9-ED3552A3C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41" y="910075"/>
            <a:ext cx="2673350" cy="2948305"/>
          </a:xfrm>
          <a:prstGeom prst="rect">
            <a:avLst/>
          </a:prstGeom>
          <a:noFill/>
        </p:spPr>
      </p:pic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F84C5DD-FBEC-32D8-5FFF-F7107BEC1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41" y="3893820"/>
            <a:ext cx="2673350" cy="2468820"/>
          </a:xfrm>
          <a:prstGeom prst="rect">
            <a:avLst/>
          </a:prstGeom>
          <a:noFill/>
        </p:spPr>
      </p:pic>
      <p:graphicFrame>
        <p:nvGraphicFramePr>
          <p:cNvPr id="4" name="Google Shape;1663;p51">
            <a:extLst>
              <a:ext uri="{FF2B5EF4-FFF2-40B4-BE49-F238E27FC236}">
                <a16:creationId xmlns:a16="http://schemas.microsoft.com/office/drawing/2014/main" id="{5CB7BFE9-2848-1FFE-0D45-8989D0E7C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241709"/>
              </p:ext>
            </p:extLst>
          </p:nvPr>
        </p:nvGraphicFramePr>
        <p:xfrm>
          <a:off x="198750" y="2384228"/>
          <a:ext cx="6672464" cy="2468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3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Macroproceso</a:t>
                      </a:r>
                      <a:endParaRPr sz="18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Periodo de ejecución</a:t>
                      </a:r>
                      <a:endParaRPr sz="18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Seguimiento auditoria evaluación</a:t>
                      </a:r>
                      <a:endParaRPr sz="18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Unidad auditable</a:t>
                      </a:r>
                      <a:endParaRPr sz="18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Objetivo</a:t>
                      </a:r>
                      <a:endParaRPr sz="18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Direccionamiento estrategico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 corte a 30 de abril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 de agosto y 31 de diciembre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Seguimiento al programa de Transparencia y ética pública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Oficina Asesora de Planeación Institucional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Realizar verificación a la ejecución de las acciones establecidas en el PTEP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661AA29-B7B9-CECE-42A5-6D52ECF32FE9}"/>
              </a:ext>
            </a:extLst>
          </p:cNvPr>
          <p:cNvSpPr txBox="1"/>
          <p:nvPr/>
        </p:nvSpPr>
        <p:spPr>
          <a:xfrm>
            <a:off x="1635123" y="1636107"/>
            <a:ext cx="691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/>
              <a:t>Programación del Seguimiento</a:t>
            </a:r>
            <a:endParaRPr lang="es-CO" sz="1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BB21B7-8A14-60B8-FD72-74AB6C9C7517}"/>
              </a:ext>
            </a:extLst>
          </p:cNvPr>
          <p:cNvSpPr txBox="1"/>
          <p:nvPr/>
        </p:nvSpPr>
        <p:spPr>
          <a:xfrm>
            <a:off x="8710838" y="481538"/>
            <a:ext cx="21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/>
              <a:t>Herramienta</a:t>
            </a:r>
            <a:endParaRPr lang="es-CO" sz="1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6"/>
          <p:cNvGrpSpPr/>
          <p:nvPr/>
        </p:nvGrpSpPr>
        <p:grpSpPr>
          <a:xfrm>
            <a:off x="1311804" y="1502749"/>
            <a:ext cx="8492616" cy="3852503"/>
            <a:chOff x="-5525925" y="1670825"/>
            <a:chExt cx="10315853" cy="4210504"/>
          </a:xfrm>
        </p:grpSpPr>
        <p:sp>
          <p:nvSpPr>
            <p:cNvPr id="395" name="Google Shape;395;p16"/>
            <p:cNvSpPr/>
            <p:nvPr/>
          </p:nvSpPr>
          <p:spPr>
            <a:xfrm rot="-4054515">
              <a:off x="686126" y="1796642"/>
              <a:ext cx="4117379" cy="4051995"/>
            </a:xfrm>
            <a:prstGeom prst="roundRect">
              <a:avLst>
                <a:gd name="adj" fmla="val 1709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 rot="-2707495">
              <a:off x="792414" y="1656263"/>
              <a:ext cx="3982951" cy="4012076"/>
            </a:xfrm>
            <a:prstGeom prst="roundRect">
              <a:avLst>
                <a:gd name="adj" fmla="val 1709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 txBox="1"/>
            <p:nvPr/>
          </p:nvSpPr>
          <p:spPr>
            <a:xfrm>
              <a:off x="-5525925" y="3662301"/>
              <a:ext cx="5279388" cy="552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3200" b="1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5. </a:t>
              </a:r>
              <a:r>
                <a:rPr lang="es-MX" sz="3200" b="1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MANIFIESTO</a:t>
              </a:r>
              <a:endParaRPr sz="2000" dirty="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398" name="Google Shape;398;p16"/>
          <p:cNvCxnSpPr/>
          <p:nvPr/>
        </p:nvCxnSpPr>
        <p:spPr>
          <a:xfrm rot="10800000">
            <a:off x="2065468" y="3947090"/>
            <a:ext cx="371722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E3E4EF19-B389-6E38-FD5C-92C164BEAC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60404" y="2364895"/>
            <a:ext cx="1920005" cy="19200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2BF8C-6B5B-F9F4-3F88-01CBF9F9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¿Qué es la Ética del cuidado?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F18AF3-3590-51BA-7062-D90D2618E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  <a:latin typeface="Helvetica Neue"/>
              </a:rPr>
              <a:t>D</a:t>
            </a:r>
            <a:r>
              <a:rPr lang="es-CO" dirty="0" err="1">
                <a:solidFill>
                  <a:schemeClr val="tx1"/>
                </a:solidFill>
                <a:latin typeface="Helvetica Neue"/>
              </a:rPr>
              <a:t>efiniciones</a:t>
            </a:r>
            <a:r>
              <a:rPr lang="es-CO" dirty="0">
                <a:solidFill>
                  <a:schemeClr val="tx1"/>
                </a:solidFill>
                <a:latin typeface="Helvetica Neue"/>
              </a:rPr>
              <a:t> y aspectos a tener en cuenta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2C7F1D-6CF9-37C6-ECC6-9B3BCEB6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97" y="209999"/>
            <a:ext cx="722206" cy="5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/>
        </p:nvSpPr>
        <p:spPr>
          <a:xfrm>
            <a:off x="1534886" y="1334689"/>
            <a:ext cx="9229570" cy="442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63000"/>
              <a:buFontTx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Contexto</a:t>
            </a:r>
          </a:p>
          <a:p>
            <a:pPr marL="469900" lvl="4" indent="-457200">
              <a:buClr>
                <a:srgbClr val="FFC000"/>
              </a:buClr>
              <a:buSzPct val="63000"/>
              <a:buFontTx/>
              <a:buAutoNum type="arabicPeriod"/>
            </a:pPr>
            <a:r>
              <a:rPr lang="es-CO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https://youtu.be/2_fonht2AvE?si=Dygy4ArONbNedZ5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96B2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Quattrocento Sans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63000"/>
              <a:buFontTx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Estructura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70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Play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Responsabilidades equipos misionales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42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lay"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Monitoreo de riesgos de corrupción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42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lay"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Racionalización de trámites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42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lay"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Espacios de participación ciudadana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42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lay"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Reporte conflicto de interés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42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lay"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Publicación de información página web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42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lay"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Curso de integridad / Ética del cuidado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96B2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Quattrocento Sans"/>
            </a:endParaRPr>
          </a:p>
          <a:p>
            <a:pPr marL="5270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Play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Cómo reportar ( Periodicidad y herramienta)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70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Play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Quattrocento Sans"/>
              </a:rPr>
              <a:t>Manifiesto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96B2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Quattrocento Sans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-321893" y="294795"/>
            <a:ext cx="3861159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CONTENIDO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1769E-4307-C665-67F6-9D5C22E04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2D5558-055F-4947-5F25-AACDE170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97" y="209999"/>
            <a:ext cx="722206" cy="5758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2727EA-1763-69AA-2524-2D1DE77CC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28" y="2119048"/>
            <a:ext cx="11067144" cy="23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2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210BA-1B71-916B-B81C-D80104D6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DDE66E-67E1-B2D5-8409-1AC10BB6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6" y="469433"/>
            <a:ext cx="3904203" cy="54006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F65919-E2AC-4F39-B907-7F04320597EB}"/>
              </a:ext>
            </a:extLst>
          </p:cNvPr>
          <p:cNvSpPr txBox="1"/>
          <p:nvPr/>
        </p:nvSpPr>
        <p:spPr>
          <a:xfrm>
            <a:off x="6420189" y="1873716"/>
            <a:ext cx="5330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 Equipo de Fortalecimiento Organizacional, de la Oficina Asesora de Planeación e Innovación Institucional, lidera el Programa de Transparencia y Ética de lo Público y articula la ética del cuidado con la mejora continua del desempeño desde la ética del cuidado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CECB5E31-84FC-73D7-2418-2E5CF4F30EED}"/>
              </a:ext>
            </a:extLst>
          </p:cNvPr>
          <p:cNvCxnSpPr>
            <a:cxnSpLocks/>
          </p:cNvCxnSpPr>
          <p:nvPr/>
        </p:nvCxnSpPr>
        <p:spPr>
          <a:xfrm flipV="1">
            <a:off x="4663759" y="3693318"/>
            <a:ext cx="1432241" cy="1243013"/>
          </a:xfrm>
          <a:prstGeom prst="bentConnector3">
            <a:avLst>
              <a:gd name="adj1" fmla="val 5399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DB311A5-49F1-D1F8-8836-FC34CB686881}"/>
              </a:ext>
            </a:extLst>
          </p:cNvPr>
          <p:cNvSpPr txBox="1"/>
          <p:nvPr/>
        </p:nvSpPr>
        <p:spPr>
          <a:xfrm>
            <a:off x="6420188" y="3931116"/>
            <a:ext cx="5330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Los agentes C4 cuidan: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dedicando tiempo y atención, poniendo esmero y asumiendo responsabilidad frente al comportamiento propio, frente a las relaciones con los demás, el 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ambiente y los resultados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como un compromiso ético individual y colectivo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84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7DC365E-CCAF-46B7-4D40-395C6F4CF774}"/>
              </a:ext>
            </a:extLst>
          </p:cNvPr>
          <p:cNvSpPr txBox="1"/>
          <p:nvPr/>
        </p:nvSpPr>
        <p:spPr>
          <a:xfrm>
            <a:off x="5804920" y="1590475"/>
            <a:ext cx="56027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ética del cuidado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es una corriente filosófica que pone énfasis en la importancia de las relaciones humanas, la responsabilidad mutua y la interdependencia, centrándose en valores como la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empatía, la compasión y el compromiso con el bienestar de los demás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Destaca las conexiones personales y las necesidades específicas de las personas, considerando que el cuidado mutuo es fundamental para una sociedad funcional.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61CA30-DD4F-04BA-E388-5A6974FDF68D}"/>
              </a:ext>
            </a:extLst>
          </p:cNvPr>
          <p:cNvSpPr txBox="1"/>
          <p:nvPr/>
        </p:nvSpPr>
        <p:spPr>
          <a:xfrm>
            <a:off x="354571" y="4557815"/>
            <a:ext cx="456912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Interdependencia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Responsabilidad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Contexto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Valores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dibujo de una cara con ojos y boca&#10;&#10;Descripción generada automáticamente con confianza media">
            <a:extLst>
              <a:ext uri="{FF2B5EF4-FFF2-40B4-BE49-F238E27FC236}">
                <a16:creationId xmlns:a16="http://schemas.microsoft.com/office/drawing/2014/main" id="{737A9FF1-1700-7721-87D9-262CAC78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544" y="4557815"/>
            <a:ext cx="1375302" cy="13753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3749C43-D21B-4BE3-071B-187CEFE0A082}"/>
              </a:ext>
            </a:extLst>
          </p:cNvPr>
          <p:cNvSpPr txBox="1"/>
          <p:nvPr/>
        </p:nvSpPr>
        <p:spPr>
          <a:xfrm>
            <a:off x="354570" y="1662606"/>
            <a:ext cx="5088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ética pública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promueve que las decisiones que toman los servidores públicos se orienten hacia el bien común y no hacia intereses privados. Esto refuerza la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confianza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 la ciudadanía en las instituciones y asegura una gestión pública más </a:t>
            </a:r>
            <a:r>
              <a:rPr kumimoji="0" lang="es-CO" sz="1600" b="0" i="0" u="sng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equitativa y eficiente desde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transparencia, la responsabilidad y la integridad en el ejercicio del poder.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53DD41-0A37-C067-A6D2-1ECCC74DE99A}"/>
              </a:ext>
            </a:extLst>
          </p:cNvPr>
          <p:cNvSpPr txBox="1"/>
          <p:nvPr/>
        </p:nvSpPr>
        <p:spPr>
          <a:xfrm>
            <a:off x="354570" y="4056627"/>
            <a:ext cx="228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CONVERGENCIAS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41639F-D628-448E-3E44-BACDCB8F3777}"/>
              </a:ext>
            </a:extLst>
          </p:cNvPr>
          <p:cNvSpPr txBox="1"/>
          <p:nvPr/>
        </p:nvSpPr>
        <p:spPr>
          <a:xfrm>
            <a:off x="7053847" y="4755524"/>
            <a:ext cx="4569122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Cuidar el bien ser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Cuidar el bien-estar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Cuidar el bien-hacer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449E6E-3A58-3C58-93AB-CCE53C49183F}"/>
              </a:ext>
            </a:extLst>
          </p:cNvPr>
          <p:cNvSpPr txBox="1"/>
          <p:nvPr/>
        </p:nvSpPr>
        <p:spPr>
          <a:xfrm>
            <a:off x="7053846" y="4254336"/>
            <a:ext cx="352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RED INTERNA – AGENTES C4 </a:t>
            </a:r>
          </a:p>
        </p:txBody>
      </p:sp>
      <p:sp>
        <p:nvSpPr>
          <p:cNvPr id="3" name="Google Shape;229;p7">
            <a:extLst>
              <a:ext uri="{FF2B5EF4-FFF2-40B4-BE49-F238E27FC236}">
                <a16:creationId xmlns:a16="http://schemas.microsoft.com/office/drawing/2014/main" id="{7B220541-C979-A513-DC58-1A27B66B0B1C}"/>
              </a:ext>
            </a:extLst>
          </p:cNvPr>
          <p:cNvSpPr/>
          <p:nvPr/>
        </p:nvSpPr>
        <p:spPr>
          <a:xfrm>
            <a:off x="-264647" y="455542"/>
            <a:ext cx="9254221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Ética Pública y ética del cuidado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319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;p7">
            <a:extLst>
              <a:ext uri="{FF2B5EF4-FFF2-40B4-BE49-F238E27FC236}">
                <a16:creationId xmlns:a16="http://schemas.microsoft.com/office/drawing/2014/main" id="{DA1A9F3E-FEAE-1DE0-F772-CB3B58FCE0DC}"/>
              </a:ext>
            </a:extLst>
          </p:cNvPr>
          <p:cNvSpPr/>
          <p:nvPr/>
        </p:nvSpPr>
        <p:spPr>
          <a:xfrm>
            <a:off x="6266205" y="-113222"/>
            <a:ext cx="5393360" cy="1325563"/>
          </a:xfrm>
          <a:prstGeom prst="roundRect">
            <a:avLst>
              <a:gd name="adj" fmla="val 16667"/>
            </a:avLst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  <a:sym typeface="Arial"/>
              </a:rPr>
              <a:t>Manifiesto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  <a:sym typeface="Arial"/>
              </a:rPr>
              <a:t>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21646B-9E1C-88EB-2F7E-45E97DF6DE31}"/>
              </a:ext>
            </a:extLst>
          </p:cNvPr>
          <p:cNvSpPr txBox="1"/>
          <p:nvPr/>
        </p:nvSpPr>
        <p:spPr>
          <a:xfrm>
            <a:off x="5186855" y="975526"/>
            <a:ext cx="6860383" cy="2033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declaración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compromiso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 un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grupo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un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específico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Sirve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faro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ancla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Guía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acción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refuerza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identidad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cultura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organizacional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423B08-BEC6-7985-DDEE-C0DA6DE93C82}"/>
              </a:ext>
            </a:extLst>
          </p:cNvPr>
          <p:cNvSpPr txBox="1"/>
          <p:nvPr/>
        </p:nvSpPr>
        <p:spPr>
          <a:xfrm>
            <a:off x="1113793" y="3703897"/>
            <a:ext cx="5581277" cy="243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Características de un manifiesto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Inspirador y motivador</a:t>
            </a: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Claro y accesible</a:t>
            </a: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Específico y aplicable</a:t>
            </a: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Colectivo</a:t>
            </a:r>
          </a:p>
          <a:p>
            <a:pPr marL="498475" marR="0" lvl="0" indent="-363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Dinamizable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B3CCD51-D2F2-7C12-4DD3-DA882B138B8A}"/>
              </a:ext>
            </a:extLst>
          </p:cNvPr>
          <p:cNvGrpSpPr/>
          <p:nvPr/>
        </p:nvGrpSpPr>
        <p:grpSpPr>
          <a:xfrm>
            <a:off x="1872868" y="535865"/>
            <a:ext cx="2853368" cy="2732183"/>
            <a:chOff x="1670309" y="281909"/>
            <a:chExt cx="3232197" cy="3334378"/>
          </a:xfrm>
        </p:grpSpPr>
        <p:pic>
          <p:nvPicPr>
            <p:cNvPr id="5" name="Gráfico 4" descr="Lighthouse scene contorno">
              <a:extLst>
                <a:ext uri="{FF2B5EF4-FFF2-40B4-BE49-F238E27FC236}">
                  <a16:creationId xmlns:a16="http://schemas.microsoft.com/office/drawing/2014/main" id="{DC9D038F-5A53-A284-80E9-BE5DCB876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5116" y="671989"/>
              <a:ext cx="2482114" cy="2482114"/>
            </a:xfrm>
            <a:custGeom>
              <a:avLst/>
              <a:gdLst/>
              <a:ahLst/>
              <a:cxnLst/>
              <a:rect l="l" t="t" r="r" b="b"/>
              <a:pathLst>
                <a:path w="1999274" h="2247255">
                  <a:moveTo>
                    <a:pt x="108501" y="0"/>
                  </a:moveTo>
                  <a:lnTo>
                    <a:pt x="1890773" y="0"/>
                  </a:lnTo>
                  <a:cubicBezTo>
                    <a:pt x="1950696" y="0"/>
                    <a:pt x="1999274" y="48578"/>
                    <a:pt x="1999274" y="108501"/>
                  </a:cubicBezTo>
                  <a:lnTo>
                    <a:pt x="1999274" y="2138754"/>
                  </a:lnTo>
                  <a:cubicBezTo>
                    <a:pt x="1999274" y="2198677"/>
                    <a:pt x="1950696" y="2247255"/>
                    <a:pt x="1890773" y="2247255"/>
                  </a:cubicBezTo>
                  <a:lnTo>
                    <a:pt x="108501" y="2247255"/>
                  </a:lnTo>
                  <a:cubicBezTo>
                    <a:pt x="48578" y="2247255"/>
                    <a:pt x="0" y="2198677"/>
                    <a:pt x="0" y="2138754"/>
                  </a:cubicBezTo>
                  <a:lnTo>
                    <a:pt x="0" y="108501"/>
                  </a:lnTo>
                  <a:cubicBezTo>
                    <a:pt x="0" y="48578"/>
                    <a:pt x="48578" y="0"/>
                    <a:pt x="108501" y="0"/>
                  </a:cubicBezTo>
                  <a:close/>
                </a:path>
              </a:pathLst>
            </a:custGeom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80A8419E-6DE7-8C5A-840D-AFC265C494C8}"/>
                </a:ext>
              </a:extLst>
            </p:cNvPr>
            <p:cNvSpPr/>
            <p:nvPr/>
          </p:nvSpPr>
          <p:spPr>
            <a:xfrm>
              <a:off x="1670309" y="281909"/>
              <a:ext cx="3232197" cy="333437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31F7F07-F85F-4778-E758-A7EDBBBEDF4C}"/>
              </a:ext>
            </a:extLst>
          </p:cNvPr>
          <p:cNvGrpSpPr/>
          <p:nvPr/>
        </p:nvGrpSpPr>
        <p:grpSpPr>
          <a:xfrm>
            <a:off x="7252780" y="3870106"/>
            <a:ext cx="2365325" cy="2254590"/>
            <a:chOff x="6954945" y="3554580"/>
            <a:chExt cx="2853368" cy="2732183"/>
          </a:xfrm>
        </p:grpSpPr>
        <p:pic>
          <p:nvPicPr>
            <p:cNvPr id="8" name="Gráfico 7" descr="Anchor contorno">
              <a:extLst>
                <a:ext uri="{FF2B5EF4-FFF2-40B4-BE49-F238E27FC236}">
                  <a16:creationId xmlns:a16="http://schemas.microsoft.com/office/drawing/2014/main" id="{4AB92CCB-CA19-92AE-11CA-C50AD5A99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48598" y="3887641"/>
              <a:ext cx="2066062" cy="2066062"/>
            </a:xfrm>
            <a:custGeom>
              <a:avLst/>
              <a:gdLst/>
              <a:ahLst/>
              <a:cxnLst/>
              <a:rect l="l" t="t" r="r" b="b"/>
              <a:pathLst>
                <a:path w="1999274" h="2247255">
                  <a:moveTo>
                    <a:pt x="108501" y="0"/>
                  </a:moveTo>
                  <a:lnTo>
                    <a:pt x="1890773" y="0"/>
                  </a:lnTo>
                  <a:cubicBezTo>
                    <a:pt x="1950696" y="0"/>
                    <a:pt x="1999274" y="48578"/>
                    <a:pt x="1999274" y="108501"/>
                  </a:cubicBezTo>
                  <a:lnTo>
                    <a:pt x="1999274" y="2138754"/>
                  </a:lnTo>
                  <a:cubicBezTo>
                    <a:pt x="1999274" y="2198677"/>
                    <a:pt x="1950696" y="2247255"/>
                    <a:pt x="1890773" y="2247255"/>
                  </a:cubicBezTo>
                  <a:lnTo>
                    <a:pt x="108501" y="2247255"/>
                  </a:lnTo>
                  <a:cubicBezTo>
                    <a:pt x="48578" y="2247255"/>
                    <a:pt x="0" y="2198677"/>
                    <a:pt x="0" y="2138754"/>
                  </a:cubicBezTo>
                  <a:lnTo>
                    <a:pt x="0" y="108501"/>
                  </a:lnTo>
                  <a:cubicBezTo>
                    <a:pt x="0" y="48578"/>
                    <a:pt x="48578" y="0"/>
                    <a:pt x="108501" y="0"/>
                  </a:cubicBezTo>
                  <a:close/>
                </a:path>
              </a:pathLst>
            </a:cu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65FBA45-8B82-4909-124B-BAD1B80DC36C}"/>
                </a:ext>
              </a:extLst>
            </p:cNvPr>
            <p:cNvSpPr/>
            <p:nvPr/>
          </p:nvSpPr>
          <p:spPr>
            <a:xfrm>
              <a:off x="6954945" y="3554580"/>
              <a:ext cx="2853368" cy="273218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>
          <a:extLst>
            <a:ext uri="{FF2B5EF4-FFF2-40B4-BE49-F238E27FC236}">
              <a16:creationId xmlns:a16="http://schemas.microsoft.com/office/drawing/2014/main" id="{99357486-7AF3-58F9-96DA-B21B33BC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;p7">
            <a:extLst>
              <a:ext uri="{FF2B5EF4-FFF2-40B4-BE49-F238E27FC236}">
                <a16:creationId xmlns:a16="http://schemas.microsoft.com/office/drawing/2014/main" id="{33A86E7F-9A17-45BC-1C47-78D97236836E}"/>
              </a:ext>
            </a:extLst>
          </p:cNvPr>
          <p:cNvSpPr/>
          <p:nvPr/>
        </p:nvSpPr>
        <p:spPr>
          <a:xfrm>
            <a:off x="4971882" y="612005"/>
            <a:ext cx="5393360" cy="1325563"/>
          </a:xfrm>
          <a:prstGeom prst="roundRect">
            <a:avLst>
              <a:gd name="adj" fmla="val 16667"/>
            </a:avLst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  <a:sym typeface="Arial"/>
              </a:rPr>
              <a:t>Manifiesto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  <a:sym typeface="Arial"/>
              </a:rPr>
              <a:t>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742CB5-205F-9F6A-3626-A7FE7E0F0918}"/>
              </a:ext>
            </a:extLst>
          </p:cNvPr>
          <p:cNvSpPr txBox="1"/>
          <p:nvPr/>
        </p:nvSpPr>
        <p:spPr>
          <a:xfrm>
            <a:off x="5092362" y="1708968"/>
            <a:ext cx="6318731" cy="143594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34937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equipo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XXXXX 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damos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valor a XXXX,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unimos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Escuadrón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 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Ética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 Cuidado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comprometemos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a:</a:t>
            </a:r>
          </a:p>
          <a:p>
            <a:pPr marL="134937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34937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EF51A9-8F6D-20DD-0EDB-8A6F54A5BB8C}"/>
              </a:ext>
            </a:extLst>
          </p:cNvPr>
          <p:cNvSpPr txBox="1"/>
          <p:nvPr/>
        </p:nvSpPr>
        <p:spPr>
          <a:xfrm>
            <a:off x="780907" y="882756"/>
            <a:ext cx="3918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Completa la frase que exprese la manera en la que se puede ver reflejada la ética del cuidado en una actividad  propia de la dependencia, por ejemplo: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Cuidar la escucha activa y el respeto por el uso de la palara en las reuniones de trabajo.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30BA0C-C8C3-A3C7-253C-42E63B8833C0}"/>
              </a:ext>
            </a:extLst>
          </p:cNvPr>
          <p:cNvSpPr txBox="1"/>
          <p:nvPr/>
        </p:nvSpPr>
        <p:spPr>
          <a:xfrm>
            <a:off x="5092362" y="3872545"/>
            <a:ext cx="6099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Enlace: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miro.com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/app/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board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/uXjVIVf7De4=/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170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8"/>
          <p:cNvGrpSpPr/>
          <p:nvPr/>
        </p:nvGrpSpPr>
        <p:grpSpPr>
          <a:xfrm>
            <a:off x="1306761" y="1502749"/>
            <a:ext cx="8487573" cy="3852503"/>
            <a:chOff x="-5519799" y="1670825"/>
            <a:chExt cx="10309727" cy="4210504"/>
          </a:xfrm>
        </p:grpSpPr>
        <p:sp>
          <p:nvSpPr>
            <p:cNvPr id="429" name="Google Shape;429;p18"/>
            <p:cNvSpPr/>
            <p:nvPr/>
          </p:nvSpPr>
          <p:spPr>
            <a:xfrm rot="-4054515">
              <a:off x="686126" y="1796642"/>
              <a:ext cx="4117379" cy="4051995"/>
            </a:xfrm>
            <a:prstGeom prst="roundRect">
              <a:avLst>
                <a:gd name="adj" fmla="val 1709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 rot="-2707495">
              <a:off x="792414" y="1656263"/>
              <a:ext cx="3982951" cy="4012076"/>
            </a:xfrm>
            <a:prstGeom prst="roundRect">
              <a:avLst>
                <a:gd name="adj" fmla="val 1709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-5519799" y="3776076"/>
              <a:ext cx="5279388" cy="552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3200" b="1" dirty="0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6. EVALUACIÓN</a:t>
              </a:r>
              <a:endParaRPr sz="2000" dirty="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432" name="Google Shape;432;p18"/>
          <p:cNvCxnSpPr/>
          <p:nvPr/>
        </p:nvCxnSpPr>
        <p:spPr>
          <a:xfrm rot="10800000">
            <a:off x="1500188" y="3947090"/>
            <a:ext cx="428250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7314E4C1-718D-0F4B-17D8-6D40B56B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6646" y="2463438"/>
            <a:ext cx="1931123" cy="19311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"/>
          <p:cNvSpPr/>
          <p:nvPr/>
        </p:nvSpPr>
        <p:spPr>
          <a:xfrm>
            <a:off x="0" y="297690"/>
            <a:ext cx="4812030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Evaluación socialización</a:t>
            </a: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D9C111-2023-83ED-3A27-A6E62998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335" y="1744980"/>
            <a:ext cx="4545330" cy="45453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"/>
          <p:cNvSpPr/>
          <p:nvPr/>
        </p:nvSpPr>
        <p:spPr>
          <a:xfrm>
            <a:off x="8815387" y="2681737"/>
            <a:ext cx="2516188" cy="2006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84" name="Google Shape;484;p24"/>
          <p:cNvSpPr txBox="1">
            <a:spLocks noGrp="1"/>
          </p:cNvSpPr>
          <p:nvPr>
            <p:ph type="ctrTitle" idx="4294967295"/>
          </p:nvPr>
        </p:nvSpPr>
        <p:spPr>
          <a:xfrm>
            <a:off x="0" y="3311525"/>
            <a:ext cx="8561388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s-CO" sz="4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</a:t>
            </a:r>
            <a:br>
              <a:rPr lang="es-CO" sz="4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s-CO" sz="4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GRACIAS!</a:t>
            </a:r>
            <a:endParaRPr sz="44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2">
            <a:extLst>
              <a:ext uri="{FF2B5EF4-FFF2-40B4-BE49-F238E27FC236}">
                <a16:creationId xmlns:a16="http://schemas.microsoft.com/office/drawing/2014/main" id="{DE2634AB-8827-AF19-643E-9240E08ED508}"/>
              </a:ext>
            </a:extLst>
          </p:cNvPr>
          <p:cNvSpPr/>
          <p:nvPr/>
        </p:nvSpPr>
        <p:spPr>
          <a:xfrm>
            <a:off x="-198435" y="400303"/>
            <a:ext cx="9184539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¿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Qué es el Programa de Transparencia y Ética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ública?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8C47F3-0C69-ED1F-ED72-DD791F00CA74}"/>
              </a:ext>
            </a:extLst>
          </p:cNvPr>
          <p:cNvSpPr txBox="1"/>
          <p:nvPr/>
        </p:nvSpPr>
        <p:spPr>
          <a:xfrm>
            <a:off x="8177552" y="4963734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En otras palabras…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EDDAB3C-210F-676B-8402-2D1389232E3C}"/>
              </a:ext>
            </a:extLst>
          </p:cNvPr>
          <p:cNvGrpSpPr/>
          <p:nvPr/>
        </p:nvGrpSpPr>
        <p:grpSpPr>
          <a:xfrm>
            <a:off x="1172309" y="2044005"/>
            <a:ext cx="9325432" cy="2782300"/>
            <a:chOff x="1195755" y="1606891"/>
            <a:chExt cx="9325432" cy="278230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E91AAA8-3C2F-C684-7CC9-14C8FFA6A4F7}"/>
                </a:ext>
              </a:extLst>
            </p:cNvPr>
            <p:cNvSpPr txBox="1"/>
            <p:nvPr/>
          </p:nvSpPr>
          <p:spPr>
            <a:xfrm>
              <a:off x="1195755" y="2713898"/>
              <a:ext cx="28369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Una herramienta institucional de prevención de la corrupción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5E7BFF2-2A13-BBF9-0D4B-F896FCEF8B21}"/>
                </a:ext>
              </a:extLst>
            </p:cNvPr>
            <p:cNvSpPr txBox="1"/>
            <p:nvPr/>
          </p:nvSpPr>
          <p:spPr>
            <a:xfrm>
              <a:off x="4276611" y="2691987"/>
              <a:ext cx="2836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Uno de los planes institucionales que se integran al plan de acción anual 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9C8A966-BDEE-E108-0B69-2FCF49B5B951}"/>
                </a:ext>
              </a:extLst>
            </p:cNvPr>
            <p:cNvSpPr txBox="1"/>
            <p:nvPr/>
          </p:nvSpPr>
          <p:spPr>
            <a:xfrm>
              <a:off x="7361870" y="2713898"/>
              <a:ext cx="3159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El articulador de la acción institucional en materia de transparencia e integridad  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026" name="Picture 2" descr="Ética Generic black outline icono">
              <a:extLst>
                <a:ext uri="{FF2B5EF4-FFF2-40B4-BE49-F238E27FC236}">
                  <a16:creationId xmlns:a16="http://schemas.microsoft.com/office/drawing/2014/main" id="{77848589-2E47-35EF-596A-4DCFDD61B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0866" y="1606891"/>
              <a:ext cx="1031853" cy="103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lan de negocios Generic Detailed Outline icono">
              <a:extLst>
                <a:ext uri="{FF2B5EF4-FFF2-40B4-BE49-F238E27FC236}">
                  <a16:creationId xmlns:a16="http://schemas.microsoft.com/office/drawing/2014/main" id="{BA8CCEBE-AA41-5DBD-5AE2-F7A7F32B1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863" y="1765208"/>
              <a:ext cx="715220" cy="71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tención al cliente Aphiradee (monkik) Lineal icono">
              <a:extLst>
                <a:ext uri="{FF2B5EF4-FFF2-40B4-BE49-F238E27FC236}">
                  <a16:creationId xmlns:a16="http://schemas.microsoft.com/office/drawing/2014/main" id="{AA0E4353-4389-1BC4-5D07-367E6CDE5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334" y="1687907"/>
              <a:ext cx="869822" cy="86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AA67884-D8FE-3D3A-CB3D-6FEB7601D37E}"/>
                </a:ext>
              </a:extLst>
            </p:cNvPr>
            <p:cNvCxnSpPr>
              <a:cxnSpLocks/>
            </p:cNvCxnSpPr>
            <p:nvPr/>
          </p:nvCxnSpPr>
          <p:spPr>
            <a:xfrm>
              <a:off x="4090165" y="1687907"/>
              <a:ext cx="1" cy="27012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F1B142E-7A93-4A15-2084-1B226BBC6CDD}"/>
                </a:ext>
              </a:extLst>
            </p:cNvPr>
            <p:cNvCxnSpPr>
              <a:cxnSpLocks/>
            </p:cNvCxnSpPr>
            <p:nvPr/>
          </p:nvCxnSpPr>
          <p:spPr>
            <a:xfrm>
              <a:off x="7151935" y="1687907"/>
              <a:ext cx="1" cy="27012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"/>
          <p:cNvGrpSpPr/>
          <p:nvPr/>
        </p:nvGrpSpPr>
        <p:grpSpPr>
          <a:xfrm>
            <a:off x="2858884" y="738595"/>
            <a:ext cx="7459239" cy="5181361"/>
            <a:chOff x="-3450051" y="835661"/>
            <a:chExt cx="9060625" cy="5662849"/>
          </a:xfrm>
        </p:grpSpPr>
        <p:sp>
          <p:nvSpPr>
            <p:cNvPr id="199" name="Google Shape;199;p3"/>
            <p:cNvSpPr/>
            <p:nvPr/>
          </p:nvSpPr>
          <p:spPr>
            <a:xfrm rot="-4054515">
              <a:off x="686126" y="1796642"/>
              <a:ext cx="4117379" cy="4051995"/>
            </a:xfrm>
            <a:prstGeom prst="roundRect">
              <a:avLst>
                <a:gd name="adj" fmla="val 1709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 rot="-2707495">
              <a:off x="792414" y="1656263"/>
              <a:ext cx="3982951" cy="4012076"/>
            </a:xfrm>
            <a:prstGeom prst="roundRect">
              <a:avLst>
                <a:gd name="adj" fmla="val 1709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 txBox="1"/>
            <p:nvPr/>
          </p:nvSpPr>
          <p:spPr>
            <a:xfrm>
              <a:off x="-3450051" y="3183986"/>
              <a:ext cx="3349986" cy="552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1" i="0" u="none" strike="noStrike" kern="1200" cap="none" spc="0" normalizeH="0" baseline="0" noProof="0">
                  <a:ln>
                    <a:noFill/>
                  </a:ln>
                  <a:solidFill>
                    <a:srgbClr val="2D6236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rPr>
                <a:t>1. CONTEXTO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2D6236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202" name="Google Shape;202;p3"/>
          <p:cNvCxnSpPr/>
          <p:nvPr/>
        </p:nvCxnSpPr>
        <p:spPr>
          <a:xfrm rot="10800000">
            <a:off x="3044414" y="3429000"/>
            <a:ext cx="265409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3" name="Google Shape;203;p3" descr="Signpost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8410" y="1778794"/>
            <a:ext cx="3092205" cy="309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313E1F3-2771-C807-FA63-D75DAF267992}"/>
              </a:ext>
            </a:extLst>
          </p:cNvPr>
          <p:cNvGrpSpPr/>
          <p:nvPr/>
        </p:nvGrpSpPr>
        <p:grpSpPr>
          <a:xfrm>
            <a:off x="687997" y="761250"/>
            <a:ext cx="9350103" cy="5780868"/>
            <a:chOff x="6453447" y="2348058"/>
            <a:chExt cx="15492325" cy="11367942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F98BF839-8016-4830-7E60-C5DD56E1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2203" y="8492155"/>
              <a:ext cx="9357577" cy="16489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Freeform 36">
              <a:extLst>
                <a:ext uri="{FF2B5EF4-FFF2-40B4-BE49-F238E27FC236}">
                  <a16:creationId xmlns:a16="http://schemas.microsoft.com/office/drawing/2014/main" id="{04164995-EC8F-F475-33FD-C673C92C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2203" y="5819082"/>
              <a:ext cx="9357577" cy="16489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00B19A1-7524-C618-E242-FB49A17A4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6493" y="3293900"/>
              <a:ext cx="8893287" cy="16489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Creó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Plan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Anticorrupción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 de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Atenciónal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Ciudadano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 PAA</a:t>
              </a:r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93A02F4F-891E-5C9A-4858-406AF1170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2868" y="5822493"/>
              <a:ext cx="1648909" cy="1648911"/>
            </a:xfrm>
            <a:custGeom>
              <a:avLst/>
              <a:gdLst>
                <a:gd name="T0" fmla="*/ 1964 w 2131"/>
                <a:gd name="T1" fmla="*/ 2130 h 2131"/>
                <a:gd name="T2" fmla="*/ 167 w 2131"/>
                <a:gd name="T3" fmla="*/ 2130 h 2131"/>
                <a:gd name="T4" fmla="*/ 167 w 2131"/>
                <a:gd name="T5" fmla="*/ 2130 h 2131"/>
                <a:gd name="T6" fmla="*/ 0 w 2131"/>
                <a:gd name="T7" fmla="*/ 1964 h 2131"/>
                <a:gd name="T8" fmla="*/ 0 w 2131"/>
                <a:gd name="T9" fmla="*/ 166 h 2131"/>
                <a:gd name="T10" fmla="*/ 0 w 2131"/>
                <a:gd name="T11" fmla="*/ 166 h 2131"/>
                <a:gd name="T12" fmla="*/ 167 w 2131"/>
                <a:gd name="T13" fmla="*/ 0 h 2131"/>
                <a:gd name="T14" fmla="*/ 1964 w 2131"/>
                <a:gd name="T15" fmla="*/ 0 h 2131"/>
                <a:gd name="T16" fmla="*/ 1964 w 2131"/>
                <a:gd name="T17" fmla="*/ 0 h 2131"/>
                <a:gd name="T18" fmla="*/ 2130 w 2131"/>
                <a:gd name="T19" fmla="*/ 166 h 2131"/>
                <a:gd name="T20" fmla="*/ 2130 w 2131"/>
                <a:gd name="T21" fmla="*/ 1964 h 2131"/>
                <a:gd name="T22" fmla="*/ 2130 w 2131"/>
                <a:gd name="T23" fmla="*/ 1964 h 2131"/>
                <a:gd name="T24" fmla="*/ 1964 w 2131"/>
                <a:gd name="T25" fmla="*/ 213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1" h="2131">
                  <a:moveTo>
                    <a:pt x="1964" y="2130"/>
                  </a:moveTo>
                  <a:lnTo>
                    <a:pt x="167" y="2130"/>
                  </a:lnTo>
                  <a:lnTo>
                    <a:pt x="167" y="2130"/>
                  </a:lnTo>
                  <a:cubicBezTo>
                    <a:pt x="75" y="2130"/>
                    <a:pt x="0" y="2055"/>
                    <a:pt x="0" y="1964"/>
                  </a:cubicBezTo>
                  <a:lnTo>
                    <a:pt x="0" y="166"/>
                  </a:lnTo>
                  <a:lnTo>
                    <a:pt x="0" y="166"/>
                  </a:lnTo>
                  <a:cubicBezTo>
                    <a:pt x="0" y="75"/>
                    <a:pt x="75" y="0"/>
                    <a:pt x="167" y="0"/>
                  </a:cubicBezTo>
                  <a:lnTo>
                    <a:pt x="1964" y="0"/>
                  </a:lnTo>
                  <a:lnTo>
                    <a:pt x="1964" y="0"/>
                  </a:lnTo>
                  <a:cubicBezTo>
                    <a:pt x="2055" y="0"/>
                    <a:pt x="2130" y="75"/>
                    <a:pt x="2130" y="166"/>
                  </a:cubicBezTo>
                  <a:lnTo>
                    <a:pt x="2130" y="1964"/>
                  </a:lnTo>
                  <a:lnTo>
                    <a:pt x="2130" y="1964"/>
                  </a:lnTo>
                  <a:cubicBezTo>
                    <a:pt x="2130" y="2055"/>
                    <a:pt x="2055" y="2130"/>
                    <a:pt x="1964" y="213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B3C79FF2-F317-2931-4F63-DC6A25362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2868" y="8492156"/>
              <a:ext cx="1648909" cy="1648911"/>
            </a:xfrm>
            <a:custGeom>
              <a:avLst/>
              <a:gdLst>
                <a:gd name="T0" fmla="*/ 1964 w 2131"/>
                <a:gd name="T1" fmla="*/ 2129 h 2130"/>
                <a:gd name="T2" fmla="*/ 167 w 2131"/>
                <a:gd name="T3" fmla="*/ 2129 h 2130"/>
                <a:gd name="T4" fmla="*/ 167 w 2131"/>
                <a:gd name="T5" fmla="*/ 2129 h 2130"/>
                <a:gd name="T6" fmla="*/ 0 w 2131"/>
                <a:gd name="T7" fmla="*/ 1964 h 2130"/>
                <a:gd name="T8" fmla="*/ 0 w 2131"/>
                <a:gd name="T9" fmla="*/ 166 h 2130"/>
                <a:gd name="T10" fmla="*/ 0 w 2131"/>
                <a:gd name="T11" fmla="*/ 166 h 2130"/>
                <a:gd name="T12" fmla="*/ 167 w 2131"/>
                <a:gd name="T13" fmla="*/ 0 h 2130"/>
                <a:gd name="T14" fmla="*/ 1964 w 2131"/>
                <a:gd name="T15" fmla="*/ 0 h 2130"/>
                <a:gd name="T16" fmla="*/ 1964 w 2131"/>
                <a:gd name="T17" fmla="*/ 0 h 2130"/>
                <a:gd name="T18" fmla="*/ 2130 w 2131"/>
                <a:gd name="T19" fmla="*/ 166 h 2130"/>
                <a:gd name="T20" fmla="*/ 2130 w 2131"/>
                <a:gd name="T21" fmla="*/ 1964 h 2130"/>
                <a:gd name="T22" fmla="*/ 2130 w 2131"/>
                <a:gd name="T23" fmla="*/ 1964 h 2130"/>
                <a:gd name="T24" fmla="*/ 1964 w 2131"/>
                <a:gd name="T25" fmla="*/ 2129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1" h="2130">
                  <a:moveTo>
                    <a:pt x="1964" y="2129"/>
                  </a:moveTo>
                  <a:lnTo>
                    <a:pt x="167" y="2129"/>
                  </a:lnTo>
                  <a:lnTo>
                    <a:pt x="167" y="2129"/>
                  </a:lnTo>
                  <a:cubicBezTo>
                    <a:pt x="75" y="2129"/>
                    <a:pt x="0" y="2054"/>
                    <a:pt x="0" y="1964"/>
                  </a:cubicBezTo>
                  <a:lnTo>
                    <a:pt x="0" y="166"/>
                  </a:lnTo>
                  <a:lnTo>
                    <a:pt x="0" y="166"/>
                  </a:lnTo>
                  <a:cubicBezTo>
                    <a:pt x="0" y="74"/>
                    <a:pt x="75" y="0"/>
                    <a:pt x="167" y="0"/>
                  </a:cubicBezTo>
                  <a:lnTo>
                    <a:pt x="1964" y="0"/>
                  </a:lnTo>
                  <a:lnTo>
                    <a:pt x="1964" y="0"/>
                  </a:lnTo>
                  <a:cubicBezTo>
                    <a:pt x="2055" y="0"/>
                    <a:pt x="2130" y="74"/>
                    <a:pt x="2130" y="166"/>
                  </a:cubicBezTo>
                  <a:lnTo>
                    <a:pt x="2130" y="1964"/>
                  </a:lnTo>
                  <a:lnTo>
                    <a:pt x="2130" y="1964"/>
                  </a:lnTo>
                  <a:cubicBezTo>
                    <a:pt x="2130" y="2054"/>
                    <a:pt x="2055" y="2129"/>
                    <a:pt x="1964" y="212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36">
              <a:extLst>
                <a:ext uri="{FF2B5EF4-FFF2-40B4-BE49-F238E27FC236}">
                  <a16:creationId xmlns:a16="http://schemas.microsoft.com/office/drawing/2014/main" id="{AA03A747-C408-A3CA-991A-6BC13DA02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2203" y="11165234"/>
              <a:ext cx="9423569" cy="16489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10632430-62E1-670A-88A6-661608AC3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2868" y="11165233"/>
              <a:ext cx="1648909" cy="1648908"/>
            </a:xfrm>
            <a:custGeom>
              <a:avLst/>
              <a:gdLst>
                <a:gd name="T0" fmla="*/ 1964 w 2131"/>
                <a:gd name="T1" fmla="*/ 2130 h 2131"/>
                <a:gd name="T2" fmla="*/ 167 w 2131"/>
                <a:gd name="T3" fmla="*/ 2130 h 2131"/>
                <a:gd name="T4" fmla="*/ 167 w 2131"/>
                <a:gd name="T5" fmla="*/ 2130 h 2131"/>
                <a:gd name="T6" fmla="*/ 0 w 2131"/>
                <a:gd name="T7" fmla="*/ 1965 h 2131"/>
                <a:gd name="T8" fmla="*/ 0 w 2131"/>
                <a:gd name="T9" fmla="*/ 166 h 2131"/>
                <a:gd name="T10" fmla="*/ 0 w 2131"/>
                <a:gd name="T11" fmla="*/ 166 h 2131"/>
                <a:gd name="T12" fmla="*/ 167 w 2131"/>
                <a:gd name="T13" fmla="*/ 0 h 2131"/>
                <a:gd name="T14" fmla="*/ 1964 w 2131"/>
                <a:gd name="T15" fmla="*/ 0 h 2131"/>
                <a:gd name="T16" fmla="*/ 1964 w 2131"/>
                <a:gd name="T17" fmla="*/ 0 h 2131"/>
                <a:gd name="T18" fmla="*/ 2130 w 2131"/>
                <a:gd name="T19" fmla="*/ 166 h 2131"/>
                <a:gd name="T20" fmla="*/ 2130 w 2131"/>
                <a:gd name="T21" fmla="*/ 1965 h 2131"/>
                <a:gd name="T22" fmla="*/ 2130 w 2131"/>
                <a:gd name="T23" fmla="*/ 1965 h 2131"/>
                <a:gd name="T24" fmla="*/ 1964 w 2131"/>
                <a:gd name="T25" fmla="*/ 213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1" h="2131">
                  <a:moveTo>
                    <a:pt x="1964" y="2130"/>
                  </a:moveTo>
                  <a:lnTo>
                    <a:pt x="167" y="2130"/>
                  </a:lnTo>
                  <a:lnTo>
                    <a:pt x="167" y="2130"/>
                  </a:lnTo>
                  <a:cubicBezTo>
                    <a:pt x="75" y="2130"/>
                    <a:pt x="0" y="2056"/>
                    <a:pt x="0" y="1965"/>
                  </a:cubicBezTo>
                  <a:lnTo>
                    <a:pt x="0" y="166"/>
                  </a:lnTo>
                  <a:lnTo>
                    <a:pt x="0" y="166"/>
                  </a:lnTo>
                  <a:cubicBezTo>
                    <a:pt x="0" y="74"/>
                    <a:pt x="75" y="0"/>
                    <a:pt x="167" y="0"/>
                  </a:cubicBezTo>
                  <a:lnTo>
                    <a:pt x="1964" y="0"/>
                  </a:lnTo>
                  <a:lnTo>
                    <a:pt x="1964" y="0"/>
                  </a:lnTo>
                  <a:cubicBezTo>
                    <a:pt x="2055" y="0"/>
                    <a:pt x="2130" y="74"/>
                    <a:pt x="2130" y="166"/>
                  </a:cubicBezTo>
                  <a:lnTo>
                    <a:pt x="2130" y="1965"/>
                  </a:lnTo>
                  <a:lnTo>
                    <a:pt x="2130" y="1965"/>
                  </a:lnTo>
                  <a:cubicBezTo>
                    <a:pt x="2130" y="2056"/>
                    <a:pt x="2055" y="2130"/>
                    <a:pt x="1964" y="21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id="{35C17E11-C3B6-932B-407E-0987724A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8794" y="2552893"/>
              <a:ext cx="174108" cy="11163107"/>
            </a:xfrm>
            <a:custGeom>
              <a:avLst/>
              <a:gdLst>
                <a:gd name="T0" fmla="*/ 223 w 224"/>
                <a:gd name="T1" fmla="*/ 18880 h 18881"/>
                <a:gd name="T2" fmla="*/ 0 w 224"/>
                <a:gd name="T3" fmla="*/ 18880 h 18881"/>
                <a:gd name="T4" fmla="*/ 0 w 224"/>
                <a:gd name="T5" fmla="*/ 0 h 18881"/>
                <a:gd name="T6" fmla="*/ 223 w 224"/>
                <a:gd name="T7" fmla="*/ 0 h 18881"/>
                <a:gd name="T8" fmla="*/ 223 w 224"/>
                <a:gd name="T9" fmla="*/ 18880 h 18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8881">
                  <a:moveTo>
                    <a:pt x="223" y="18880"/>
                  </a:moveTo>
                  <a:lnTo>
                    <a:pt x="0" y="18880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223" y="188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3B7B75E7-2354-921E-8C0E-18131C1DD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3478" y="11677318"/>
              <a:ext cx="624741" cy="624741"/>
            </a:xfrm>
            <a:custGeom>
              <a:avLst/>
              <a:gdLst>
                <a:gd name="T0" fmla="*/ 0 w 809"/>
                <a:gd name="T1" fmla="*/ 404 h 809"/>
                <a:gd name="T2" fmla="*/ 0 w 809"/>
                <a:gd name="T3" fmla="*/ 404 h 809"/>
                <a:gd name="T4" fmla="*/ 404 w 809"/>
                <a:gd name="T5" fmla="*/ 808 h 809"/>
                <a:gd name="T6" fmla="*/ 404 w 809"/>
                <a:gd name="T7" fmla="*/ 808 h 809"/>
                <a:gd name="T8" fmla="*/ 808 w 809"/>
                <a:gd name="T9" fmla="*/ 404 h 809"/>
                <a:gd name="T10" fmla="*/ 808 w 809"/>
                <a:gd name="T11" fmla="*/ 404 h 809"/>
                <a:gd name="T12" fmla="*/ 404 w 809"/>
                <a:gd name="T13" fmla="*/ 0 h 809"/>
                <a:gd name="T14" fmla="*/ 404 w 809"/>
                <a:gd name="T15" fmla="*/ 0 h 809"/>
                <a:gd name="T16" fmla="*/ 0 w 809"/>
                <a:gd name="T17" fmla="*/ 404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9" h="809">
                  <a:moveTo>
                    <a:pt x="0" y="404"/>
                  </a:moveTo>
                  <a:lnTo>
                    <a:pt x="0" y="404"/>
                  </a:lnTo>
                  <a:cubicBezTo>
                    <a:pt x="0" y="627"/>
                    <a:pt x="181" y="808"/>
                    <a:pt x="404" y="808"/>
                  </a:cubicBezTo>
                  <a:lnTo>
                    <a:pt x="404" y="808"/>
                  </a:lnTo>
                  <a:cubicBezTo>
                    <a:pt x="627" y="808"/>
                    <a:pt x="808" y="627"/>
                    <a:pt x="808" y="404"/>
                  </a:cubicBezTo>
                  <a:lnTo>
                    <a:pt x="808" y="404"/>
                  </a:lnTo>
                  <a:cubicBezTo>
                    <a:pt x="808" y="181"/>
                    <a:pt x="627" y="0"/>
                    <a:pt x="404" y="0"/>
                  </a:cubicBezTo>
                  <a:lnTo>
                    <a:pt x="404" y="0"/>
                  </a:lnTo>
                  <a:cubicBezTo>
                    <a:pt x="181" y="0"/>
                    <a:pt x="0" y="181"/>
                    <a:pt x="0" y="4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2" name="Freeform 60">
              <a:extLst>
                <a:ext uri="{FF2B5EF4-FFF2-40B4-BE49-F238E27FC236}">
                  <a16:creationId xmlns:a16="http://schemas.microsoft.com/office/drawing/2014/main" id="{F75C62C4-9BEE-DD48-85D2-A5A5FEC8E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199" y="11605624"/>
              <a:ext cx="764712" cy="764712"/>
            </a:xfrm>
            <a:custGeom>
              <a:avLst/>
              <a:gdLst>
                <a:gd name="T0" fmla="*/ 494 w 988"/>
                <a:gd name="T1" fmla="*/ 178 h 988"/>
                <a:gd name="T2" fmla="*/ 494 w 988"/>
                <a:gd name="T3" fmla="*/ 178 h 988"/>
                <a:gd name="T4" fmla="*/ 179 w 988"/>
                <a:gd name="T5" fmla="*/ 493 h 988"/>
                <a:gd name="T6" fmla="*/ 179 w 988"/>
                <a:gd name="T7" fmla="*/ 493 h 988"/>
                <a:gd name="T8" fmla="*/ 494 w 988"/>
                <a:gd name="T9" fmla="*/ 808 h 988"/>
                <a:gd name="T10" fmla="*/ 494 w 988"/>
                <a:gd name="T11" fmla="*/ 808 h 988"/>
                <a:gd name="T12" fmla="*/ 809 w 988"/>
                <a:gd name="T13" fmla="*/ 493 h 988"/>
                <a:gd name="T14" fmla="*/ 809 w 988"/>
                <a:gd name="T15" fmla="*/ 493 h 988"/>
                <a:gd name="T16" fmla="*/ 494 w 988"/>
                <a:gd name="T17" fmla="*/ 178 h 988"/>
                <a:gd name="T18" fmla="*/ 494 w 988"/>
                <a:gd name="T19" fmla="*/ 987 h 988"/>
                <a:gd name="T20" fmla="*/ 494 w 988"/>
                <a:gd name="T21" fmla="*/ 987 h 988"/>
                <a:gd name="T22" fmla="*/ 0 w 988"/>
                <a:gd name="T23" fmla="*/ 493 h 988"/>
                <a:gd name="T24" fmla="*/ 0 w 988"/>
                <a:gd name="T25" fmla="*/ 493 h 988"/>
                <a:gd name="T26" fmla="*/ 494 w 988"/>
                <a:gd name="T27" fmla="*/ 0 h 988"/>
                <a:gd name="T28" fmla="*/ 494 w 988"/>
                <a:gd name="T29" fmla="*/ 0 h 988"/>
                <a:gd name="T30" fmla="*/ 987 w 988"/>
                <a:gd name="T31" fmla="*/ 493 h 988"/>
                <a:gd name="T32" fmla="*/ 987 w 988"/>
                <a:gd name="T33" fmla="*/ 493 h 988"/>
                <a:gd name="T34" fmla="*/ 494 w 988"/>
                <a:gd name="T35" fmla="*/ 98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8" h="988">
                  <a:moveTo>
                    <a:pt x="494" y="178"/>
                  </a:moveTo>
                  <a:lnTo>
                    <a:pt x="494" y="178"/>
                  </a:lnTo>
                  <a:cubicBezTo>
                    <a:pt x="320" y="178"/>
                    <a:pt x="179" y="319"/>
                    <a:pt x="179" y="493"/>
                  </a:cubicBezTo>
                  <a:lnTo>
                    <a:pt x="179" y="493"/>
                  </a:lnTo>
                  <a:cubicBezTo>
                    <a:pt x="179" y="666"/>
                    <a:pt x="320" y="808"/>
                    <a:pt x="494" y="808"/>
                  </a:cubicBezTo>
                  <a:lnTo>
                    <a:pt x="494" y="808"/>
                  </a:lnTo>
                  <a:cubicBezTo>
                    <a:pt x="667" y="808"/>
                    <a:pt x="809" y="666"/>
                    <a:pt x="809" y="493"/>
                  </a:cubicBezTo>
                  <a:lnTo>
                    <a:pt x="809" y="493"/>
                  </a:lnTo>
                  <a:cubicBezTo>
                    <a:pt x="809" y="319"/>
                    <a:pt x="667" y="178"/>
                    <a:pt x="494" y="178"/>
                  </a:cubicBezTo>
                  <a:close/>
                  <a:moveTo>
                    <a:pt x="494" y="987"/>
                  </a:moveTo>
                  <a:lnTo>
                    <a:pt x="494" y="987"/>
                  </a:lnTo>
                  <a:cubicBezTo>
                    <a:pt x="221" y="987"/>
                    <a:pt x="0" y="765"/>
                    <a:pt x="0" y="493"/>
                  </a:cubicBezTo>
                  <a:lnTo>
                    <a:pt x="0" y="493"/>
                  </a:lnTo>
                  <a:cubicBezTo>
                    <a:pt x="0" y="221"/>
                    <a:pt x="221" y="0"/>
                    <a:pt x="494" y="0"/>
                  </a:cubicBezTo>
                  <a:lnTo>
                    <a:pt x="494" y="0"/>
                  </a:lnTo>
                  <a:cubicBezTo>
                    <a:pt x="766" y="0"/>
                    <a:pt x="987" y="221"/>
                    <a:pt x="987" y="493"/>
                  </a:cubicBezTo>
                  <a:lnTo>
                    <a:pt x="987" y="493"/>
                  </a:lnTo>
                  <a:cubicBezTo>
                    <a:pt x="987" y="765"/>
                    <a:pt x="766" y="987"/>
                    <a:pt x="494" y="987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id="{6BD8F593-0B2E-E377-5032-6FFF89590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3478" y="9004239"/>
              <a:ext cx="624741" cy="628157"/>
            </a:xfrm>
            <a:custGeom>
              <a:avLst/>
              <a:gdLst>
                <a:gd name="T0" fmla="*/ 0 w 809"/>
                <a:gd name="T1" fmla="*/ 404 h 810"/>
                <a:gd name="T2" fmla="*/ 0 w 809"/>
                <a:gd name="T3" fmla="*/ 404 h 810"/>
                <a:gd name="T4" fmla="*/ 404 w 809"/>
                <a:gd name="T5" fmla="*/ 809 h 810"/>
                <a:gd name="T6" fmla="*/ 404 w 809"/>
                <a:gd name="T7" fmla="*/ 809 h 810"/>
                <a:gd name="T8" fmla="*/ 808 w 809"/>
                <a:gd name="T9" fmla="*/ 404 h 810"/>
                <a:gd name="T10" fmla="*/ 808 w 809"/>
                <a:gd name="T11" fmla="*/ 404 h 810"/>
                <a:gd name="T12" fmla="*/ 404 w 809"/>
                <a:gd name="T13" fmla="*/ 0 h 810"/>
                <a:gd name="T14" fmla="*/ 404 w 809"/>
                <a:gd name="T15" fmla="*/ 0 h 810"/>
                <a:gd name="T16" fmla="*/ 0 w 809"/>
                <a:gd name="T17" fmla="*/ 404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9" h="810">
                  <a:moveTo>
                    <a:pt x="0" y="404"/>
                  </a:moveTo>
                  <a:lnTo>
                    <a:pt x="0" y="404"/>
                  </a:lnTo>
                  <a:cubicBezTo>
                    <a:pt x="0" y="628"/>
                    <a:pt x="181" y="809"/>
                    <a:pt x="404" y="809"/>
                  </a:cubicBezTo>
                  <a:lnTo>
                    <a:pt x="404" y="809"/>
                  </a:lnTo>
                  <a:cubicBezTo>
                    <a:pt x="627" y="809"/>
                    <a:pt x="808" y="628"/>
                    <a:pt x="808" y="404"/>
                  </a:cubicBezTo>
                  <a:lnTo>
                    <a:pt x="808" y="404"/>
                  </a:lnTo>
                  <a:cubicBezTo>
                    <a:pt x="808" y="181"/>
                    <a:pt x="627" y="0"/>
                    <a:pt x="404" y="0"/>
                  </a:cubicBezTo>
                  <a:lnTo>
                    <a:pt x="404" y="0"/>
                  </a:lnTo>
                  <a:cubicBezTo>
                    <a:pt x="181" y="0"/>
                    <a:pt x="0" y="181"/>
                    <a:pt x="0" y="4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4" name="Freeform 62">
              <a:extLst>
                <a:ext uri="{FF2B5EF4-FFF2-40B4-BE49-F238E27FC236}">
                  <a16:creationId xmlns:a16="http://schemas.microsoft.com/office/drawing/2014/main" id="{1740921B-C316-257F-3836-BC1008FC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199" y="8935961"/>
              <a:ext cx="764712" cy="764712"/>
            </a:xfrm>
            <a:custGeom>
              <a:avLst/>
              <a:gdLst>
                <a:gd name="T0" fmla="*/ 494 w 988"/>
                <a:gd name="T1" fmla="*/ 179 h 988"/>
                <a:gd name="T2" fmla="*/ 494 w 988"/>
                <a:gd name="T3" fmla="*/ 179 h 988"/>
                <a:gd name="T4" fmla="*/ 179 w 988"/>
                <a:gd name="T5" fmla="*/ 493 h 988"/>
                <a:gd name="T6" fmla="*/ 179 w 988"/>
                <a:gd name="T7" fmla="*/ 493 h 988"/>
                <a:gd name="T8" fmla="*/ 494 w 988"/>
                <a:gd name="T9" fmla="*/ 808 h 988"/>
                <a:gd name="T10" fmla="*/ 494 w 988"/>
                <a:gd name="T11" fmla="*/ 808 h 988"/>
                <a:gd name="T12" fmla="*/ 809 w 988"/>
                <a:gd name="T13" fmla="*/ 493 h 988"/>
                <a:gd name="T14" fmla="*/ 809 w 988"/>
                <a:gd name="T15" fmla="*/ 493 h 988"/>
                <a:gd name="T16" fmla="*/ 494 w 988"/>
                <a:gd name="T17" fmla="*/ 179 h 988"/>
                <a:gd name="T18" fmla="*/ 494 w 988"/>
                <a:gd name="T19" fmla="*/ 987 h 988"/>
                <a:gd name="T20" fmla="*/ 494 w 988"/>
                <a:gd name="T21" fmla="*/ 987 h 988"/>
                <a:gd name="T22" fmla="*/ 0 w 988"/>
                <a:gd name="T23" fmla="*/ 493 h 988"/>
                <a:gd name="T24" fmla="*/ 0 w 988"/>
                <a:gd name="T25" fmla="*/ 493 h 988"/>
                <a:gd name="T26" fmla="*/ 494 w 988"/>
                <a:gd name="T27" fmla="*/ 0 h 988"/>
                <a:gd name="T28" fmla="*/ 494 w 988"/>
                <a:gd name="T29" fmla="*/ 0 h 988"/>
                <a:gd name="T30" fmla="*/ 987 w 988"/>
                <a:gd name="T31" fmla="*/ 493 h 988"/>
                <a:gd name="T32" fmla="*/ 987 w 988"/>
                <a:gd name="T33" fmla="*/ 493 h 988"/>
                <a:gd name="T34" fmla="*/ 494 w 988"/>
                <a:gd name="T35" fmla="*/ 98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8" h="988">
                  <a:moveTo>
                    <a:pt x="494" y="179"/>
                  </a:moveTo>
                  <a:lnTo>
                    <a:pt x="494" y="179"/>
                  </a:lnTo>
                  <a:cubicBezTo>
                    <a:pt x="320" y="179"/>
                    <a:pt x="179" y="320"/>
                    <a:pt x="179" y="493"/>
                  </a:cubicBezTo>
                  <a:lnTo>
                    <a:pt x="179" y="493"/>
                  </a:lnTo>
                  <a:cubicBezTo>
                    <a:pt x="179" y="667"/>
                    <a:pt x="320" y="808"/>
                    <a:pt x="494" y="808"/>
                  </a:cubicBezTo>
                  <a:lnTo>
                    <a:pt x="494" y="808"/>
                  </a:lnTo>
                  <a:cubicBezTo>
                    <a:pt x="667" y="808"/>
                    <a:pt x="809" y="667"/>
                    <a:pt x="809" y="493"/>
                  </a:cubicBezTo>
                  <a:lnTo>
                    <a:pt x="809" y="493"/>
                  </a:lnTo>
                  <a:cubicBezTo>
                    <a:pt x="809" y="320"/>
                    <a:pt x="667" y="179"/>
                    <a:pt x="494" y="179"/>
                  </a:cubicBezTo>
                  <a:close/>
                  <a:moveTo>
                    <a:pt x="494" y="987"/>
                  </a:moveTo>
                  <a:lnTo>
                    <a:pt x="494" y="987"/>
                  </a:lnTo>
                  <a:cubicBezTo>
                    <a:pt x="221" y="987"/>
                    <a:pt x="0" y="765"/>
                    <a:pt x="0" y="493"/>
                  </a:cubicBezTo>
                  <a:lnTo>
                    <a:pt x="0" y="493"/>
                  </a:lnTo>
                  <a:cubicBezTo>
                    <a:pt x="0" y="221"/>
                    <a:pt x="221" y="0"/>
                    <a:pt x="494" y="0"/>
                  </a:cubicBezTo>
                  <a:lnTo>
                    <a:pt x="494" y="0"/>
                  </a:lnTo>
                  <a:cubicBezTo>
                    <a:pt x="766" y="0"/>
                    <a:pt x="987" y="221"/>
                    <a:pt x="987" y="493"/>
                  </a:cubicBezTo>
                  <a:lnTo>
                    <a:pt x="987" y="493"/>
                  </a:lnTo>
                  <a:cubicBezTo>
                    <a:pt x="987" y="765"/>
                    <a:pt x="766" y="987"/>
                    <a:pt x="494" y="987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EA6F0CC6-ACD5-27FE-1AE1-4A5E72D1D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3478" y="6331163"/>
              <a:ext cx="624741" cy="624741"/>
            </a:xfrm>
            <a:custGeom>
              <a:avLst/>
              <a:gdLst>
                <a:gd name="T0" fmla="*/ 0 w 809"/>
                <a:gd name="T1" fmla="*/ 404 h 809"/>
                <a:gd name="T2" fmla="*/ 0 w 809"/>
                <a:gd name="T3" fmla="*/ 404 h 809"/>
                <a:gd name="T4" fmla="*/ 404 w 809"/>
                <a:gd name="T5" fmla="*/ 808 h 809"/>
                <a:gd name="T6" fmla="*/ 404 w 809"/>
                <a:gd name="T7" fmla="*/ 808 h 809"/>
                <a:gd name="T8" fmla="*/ 808 w 809"/>
                <a:gd name="T9" fmla="*/ 404 h 809"/>
                <a:gd name="T10" fmla="*/ 808 w 809"/>
                <a:gd name="T11" fmla="*/ 404 h 809"/>
                <a:gd name="T12" fmla="*/ 404 w 809"/>
                <a:gd name="T13" fmla="*/ 0 h 809"/>
                <a:gd name="T14" fmla="*/ 404 w 809"/>
                <a:gd name="T15" fmla="*/ 0 h 809"/>
                <a:gd name="T16" fmla="*/ 0 w 809"/>
                <a:gd name="T17" fmla="*/ 404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9" h="809">
                  <a:moveTo>
                    <a:pt x="0" y="404"/>
                  </a:moveTo>
                  <a:lnTo>
                    <a:pt x="0" y="404"/>
                  </a:lnTo>
                  <a:cubicBezTo>
                    <a:pt x="0" y="628"/>
                    <a:pt x="181" y="808"/>
                    <a:pt x="404" y="808"/>
                  </a:cubicBezTo>
                  <a:lnTo>
                    <a:pt x="404" y="808"/>
                  </a:lnTo>
                  <a:cubicBezTo>
                    <a:pt x="627" y="808"/>
                    <a:pt x="808" y="628"/>
                    <a:pt x="808" y="404"/>
                  </a:cubicBezTo>
                  <a:lnTo>
                    <a:pt x="808" y="404"/>
                  </a:lnTo>
                  <a:cubicBezTo>
                    <a:pt x="808" y="181"/>
                    <a:pt x="627" y="0"/>
                    <a:pt x="404" y="0"/>
                  </a:cubicBezTo>
                  <a:lnTo>
                    <a:pt x="404" y="0"/>
                  </a:lnTo>
                  <a:cubicBezTo>
                    <a:pt x="181" y="0"/>
                    <a:pt x="0" y="181"/>
                    <a:pt x="0" y="4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6" name="Freeform 64">
              <a:extLst>
                <a:ext uri="{FF2B5EF4-FFF2-40B4-BE49-F238E27FC236}">
                  <a16:creationId xmlns:a16="http://schemas.microsoft.com/office/drawing/2014/main" id="{E61FFAE2-2E17-D92C-1B5C-163E93612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199" y="6262885"/>
              <a:ext cx="764712" cy="764712"/>
            </a:xfrm>
            <a:custGeom>
              <a:avLst/>
              <a:gdLst>
                <a:gd name="T0" fmla="*/ 494 w 988"/>
                <a:gd name="T1" fmla="*/ 178 h 988"/>
                <a:gd name="T2" fmla="*/ 494 w 988"/>
                <a:gd name="T3" fmla="*/ 178 h 988"/>
                <a:gd name="T4" fmla="*/ 179 w 988"/>
                <a:gd name="T5" fmla="*/ 493 h 988"/>
                <a:gd name="T6" fmla="*/ 179 w 988"/>
                <a:gd name="T7" fmla="*/ 493 h 988"/>
                <a:gd name="T8" fmla="*/ 494 w 988"/>
                <a:gd name="T9" fmla="*/ 808 h 988"/>
                <a:gd name="T10" fmla="*/ 494 w 988"/>
                <a:gd name="T11" fmla="*/ 808 h 988"/>
                <a:gd name="T12" fmla="*/ 809 w 988"/>
                <a:gd name="T13" fmla="*/ 493 h 988"/>
                <a:gd name="T14" fmla="*/ 809 w 988"/>
                <a:gd name="T15" fmla="*/ 493 h 988"/>
                <a:gd name="T16" fmla="*/ 494 w 988"/>
                <a:gd name="T17" fmla="*/ 178 h 988"/>
                <a:gd name="T18" fmla="*/ 494 w 988"/>
                <a:gd name="T19" fmla="*/ 987 h 988"/>
                <a:gd name="T20" fmla="*/ 494 w 988"/>
                <a:gd name="T21" fmla="*/ 987 h 988"/>
                <a:gd name="T22" fmla="*/ 0 w 988"/>
                <a:gd name="T23" fmla="*/ 493 h 988"/>
                <a:gd name="T24" fmla="*/ 0 w 988"/>
                <a:gd name="T25" fmla="*/ 493 h 988"/>
                <a:gd name="T26" fmla="*/ 494 w 988"/>
                <a:gd name="T27" fmla="*/ 0 h 988"/>
                <a:gd name="T28" fmla="*/ 494 w 988"/>
                <a:gd name="T29" fmla="*/ 0 h 988"/>
                <a:gd name="T30" fmla="*/ 987 w 988"/>
                <a:gd name="T31" fmla="*/ 493 h 988"/>
                <a:gd name="T32" fmla="*/ 987 w 988"/>
                <a:gd name="T33" fmla="*/ 493 h 988"/>
                <a:gd name="T34" fmla="*/ 494 w 988"/>
                <a:gd name="T35" fmla="*/ 98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8" h="988">
                  <a:moveTo>
                    <a:pt x="494" y="178"/>
                  </a:moveTo>
                  <a:lnTo>
                    <a:pt x="494" y="178"/>
                  </a:lnTo>
                  <a:cubicBezTo>
                    <a:pt x="320" y="178"/>
                    <a:pt x="179" y="319"/>
                    <a:pt x="179" y="493"/>
                  </a:cubicBezTo>
                  <a:lnTo>
                    <a:pt x="179" y="493"/>
                  </a:lnTo>
                  <a:cubicBezTo>
                    <a:pt x="179" y="667"/>
                    <a:pt x="320" y="808"/>
                    <a:pt x="494" y="808"/>
                  </a:cubicBezTo>
                  <a:lnTo>
                    <a:pt x="494" y="808"/>
                  </a:lnTo>
                  <a:cubicBezTo>
                    <a:pt x="667" y="808"/>
                    <a:pt x="809" y="667"/>
                    <a:pt x="809" y="493"/>
                  </a:cubicBezTo>
                  <a:lnTo>
                    <a:pt x="809" y="493"/>
                  </a:lnTo>
                  <a:cubicBezTo>
                    <a:pt x="809" y="319"/>
                    <a:pt x="667" y="178"/>
                    <a:pt x="494" y="178"/>
                  </a:cubicBezTo>
                  <a:close/>
                  <a:moveTo>
                    <a:pt x="494" y="987"/>
                  </a:moveTo>
                  <a:lnTo>
                    <a:pt x="494" y="987"/>
                  </a:lnTo>
                  <a:cubicBezTo>
                    <a:pt x="221" y="987"/>
                    <a:pt x="0" y="765"/>
                    <a:pt x="0" y="493"/>
                  </a:cubicBezTo>
                  <a:lnTo>
                    <a:pt x="0" y="493"/>
                  </a:lnTo>
                  <a:cubicBezTo>
                    <a:pt x="0" y="221"/>
                    <a:pt x="221" y="0"/>
                    <a:pt x="494" y="0"/>
                  </a:cubicBezTo>
                  <a:lnTo>
                    <a:pt x="494" y="0"/>
                  </a:lnTo>
                  <a:cubicBezTo>
                    <a:pt x="766" y="0"/>
                    <a:pt x="987" y="221"/>
                    <a:pt x="987" y="493"/>
                  </a:cubicBezTo>
                  <a:lnTo>
                    <a:pt x="987" y="493"/>
                  </a:lnTo>
                  <a:cubicBezTo>
                    <a:pt x="987" y="765"/>
                    <a:pt x="766" y="987"/>
                    <a:pt x="494" y="987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89898C9D-62F3-71CD-7382-8AA59049B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3478" y="3661500"/>
              <a:ext cx="624741" cy="624741"/>
            </a:xfrm>
            <a:custGeom>
              <a:avLst/>
              <a:gdLst>
                <a:gd name="T0" fmla="*/ 0 w 809"/>
                <a:gd name="T1" fmla="*/ 404 h 809"/>
                <a:gd name="T2" fmla="*/ 0 w 809"/>
                <a:gd name="T3" fmla="*/ 404 h 809"/>
                <a:gd name="T4" fmla="*/ 404 w 809"/>
                <a:gd name="T5" fmla="*/ 808 h 809"/>
                <a:gd name="T6" fmla="*/ 404 w 809"/>
                <a:gd name="T7" fmla="*/ 808 h 809"/>
                <a:gd name="T8" fmla="*/ 808 w 809"/>
                <a:gd name="T9" fmla="*/ 404 h 809"/>
                <a:gd name="T10" fmla="*/ 808 w 809"/>
                <a:gd name="T11" fmla="*/ 404 h 809"/>
                <a:gd name="T12" fmla="*/ 404 w 809"/>
                <a:gd name="T13" fmla="*/ 0 h 809"/>
                <a:gd name="T14" fmla="*/ 404 w 809"/>
                <a:gd name="T15" fmla="*/ 0 h 809"/>
                <a:gd name="T16" fmla="*/ 0 w 809"/>
                <a:gd name="T17" fmla="*/ 404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9" h="809">
                  <a:moveTo>
                    <a:pt x="0" y="404"/>
                  </a:moveTo>
                  <a:lnTo>
                    <a:pt x="0" y="404"/>
                  </a:lnTo>
                  <a:cubicBezTo>
                    <a:pt x="0" y="627"/>
                    <a:pt x="181" y="808"/>
                    <a:pt x="404" y="808"/>
                  </a:cubicBezTo>
                  <a:lnTo>
                    <a:pt x="404" y="808"/>
                  </a:lnTo>
                  <a:cubicBezTo>
                    <a:pt x="627" y="808"/>
                    <a:pt x="808" y="627"/>
                    <a:pt x="808" y="404"/>
                  </a:cubicBezTo>
                  <a:lnTo>
                    <a:pt x="808" y="404"/>
                  </a:lnTo>
                  <a:cubicBezTo>
                    <a:pt x="808" y="180"/>
                    <a:pt x="627" y="0"/>
                    <a:pt x="404" y="0"/>
                  </a:cubicBezTo>
                  <a:lnTo>
                    <a:pt x="404" y="0"/>
                  </a:lnTo>
                  <a:cubicBezTo>
                    <a:pt x="181" y="0"/>
                    <a:pt x="0" y="180"/>
                    <a:pt x="0" y="4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8" name="Freeform 66">
              <a:extLst>
                <a:ext uri="{FF2B5EF4-FFF2-40B4-BE49-F238E27FC236}">
                  <a16:creationId xmlns:a16="http://schemas.microsoft.com/office/drawing/2014/main" id="{4EDCEE35-65EC-5F13-DFB2-2CD9C3738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199" y="3589806"/>
              <a:ext cx="764712" cy="764712"/>
            </a:xfrm>
            <a:custGeom>
              <a:avLst/>
              <a:gdLst>
                <a:gd name="T0" fmla="*/ 494 w 988"/>
                <a:gd name="T1" fmla="*/ 179 h 988"/>
                <a:gd name="T2" fmla="*/ 494 w 988"/>
                <a:gd name="T3" fmla="*/ 179 h 988"/>
                <a:gd name="T4" fmla="*/ 179 w 988"/>
                <a:gd name="T5" fmla="*/ 494 h 988"/>
                <a:gd name="T6" fmla="*/ 179 w 988"/>
                <a:gd name="T7" fmla="*/ 494 h 988"/>
                <a:gd name="T8" fmla="*/ 494 w 988"/>
                <a:gd name="T9" fmla="*/ 808 h 988"/>
                <a:gd name="T10" fmla="*/ 494 w 988"/>
                <a:gd name="T11" fmla="*/ 808 h 988"/>
                <a:gd name="T12" fmla="*/ 809 w 988"/>
                <a:gd name="T13" fmla="*/ 494 h 988"/>
                <a:gd name="T14" fmla="*/ 809 w 988"/>
                <a:gd name="T15" fmla="*/ 494 h 988"/>
                <a:gd name="T16" fmla="*/ 494 w 988"/>
                <a:gd name="T17" fmla="*/ 179 h 988"/>
                <a:gd name="T18" fmla="*/ 494 w 988"/>
                <a:gd name="T19" fmla="*/ 987 h 988"/>
                <a:gd name="T20" fmla="*/ 494 w 988"/>
                <a:gd name="T21" fmla="*/ 987 h 988"/>
                <a:gd name="T22" fmla="*/ 0 w 988"/>
                <a:gd name="T23" fmla="*/ 494 h 988"/>
                <a:gd name="T24" fmla="*/ 0 w 988"/>
                <a:gd name="T25" fmla="*/ 494 h 988"/>
                <a:gd name="T26" fmla="*/ 494 w 988"/>
                <a:gd name="T27" fmla="*/ 0 h 988"/>
                <a:gd name="T28" fmla="*/ 494 w 988"/>
                <a:gd name="T29" fmla="*/ 0 h 988"/>
                <a:gd name="T30" fmla="*/ 987 w 988"/>
                <a:gd name="T31" fmla="*/ 494 h 988"/>
                <a:gd name="T32" fmla="*/ 987 w 988"/>
                <a:gd name="T33" fmla="*/ 494 h 988"/>
                <a:gd name="T34" fmla="*/ 494 w 988"/>
                <a:gd name="T35" fmla="*/ 98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8" h="988">
                  <a:moveTo>
                    <a:pt x="494" y="179"/>
                  </a:moveTo>
                  <a:lnTo>
                    <a:pt x="494" y="179"/>
                  </a:lnTo>
                  <a:cubicBezTo>
                    <a:pt x="320" y="179"/>
                    <a:pt x="179" y="320"/>
                    <a:pt x="179" y="494"/>
                  </a:cubicBezTo>
                  <a:lnTo>
                    <a:pt x="179" y="494"/>
                  </a:lnTo>
                  <a:cubicBezTo>
                    <a:pt x="179" y="667"/>
                    <a:pt x="320" y="808"/>
                    <a:pt x="494" y="808"/>
                  </a:cubicBezTo>
                  <a:lnTo>
                    <a:pt x="494" y="808"/>
                  </a:lnTo>
                  <a:cubicBezTo>
                    <a:pt x="667" y="808"/>
                    <a:pt x="809" y="667"/>
                    <a:pt x="809" y="494"/>
                  </a:cubicBezTo>
                  <a:lnTo>
                    <a:pt x="809" y="494"/>
                  </a:lnTo>
                  <a:cubicBezTo>
                    <a:pt x="809" y="320"/>
                    <a:pt x="667" y="179"/>
                    <a:pt x="494" y="179"/>
                  </a:cubicBezTo>
                  <a:close/>
                  <a:moveTo>
                    <a:pt x="494" y="987"/>
                  </a:moveTo>
                  <a:lnTo>
                    <a:pt x="494" y="987"/>
                  </a:lnTo>
                  <a:cubicBezTo>
                    <a:pt x="221" y="987"/>
                    <a:pt x="0" y="766"/>
                    <a:pt x="0" y="494"/>
                  </a:cubicBezTo>
                  <a:lnTo>
                    <a:pt x="0" y="494"/>
                  </a:lnTo>
                  <a:cubicBezTo>
                    <a:pt x="0" y="222"/>
                    <a:pt x="221" y="0"/>
                    <a:pt x="494" y="0"/>
                  </a:cubicBezTo>
                  <a:lnTo>
                    <a:pt x="494" y="0"/>
                  </a:lnTo>
                  <a:cubicBezTo>
                    <a:pt x="766" y="0"/>
                    <a:pt x="987" y="222"/>
                    <a:pt x="987" y="494"/>
                  </a:cubicBezTo>
                  <a:lnTo>
                    <a:pt x="987" y="494"/>
                  </a:lnTo>
                  <a:cubicBezTo>
                    <a:pt x="987" y="766"/>
                    <a:pt x="766" y="987"/>
                    <a:pt x="494" y="987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id="{09A4BF4E-E75D-E8F7-2FE0-0CCFE42C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90" y="2348058"/>
              <a:ext cx="372115" cy="372115"/>
            </a:xfrm>
            <a:custGeom>
              <a:avLst/>
              <a:gdLst>
                <a:gd name="T0" fmla="*/ 0 w 480"/>
                <a:gd name="T1" fmla="*/ 239 h 480"/>
                <a:gd name="T2" fmla="*/ 0 w 480"/>
                <a:gd name="T3" fmla="*/ 239 h 480"/>
                <a:gd name="T4" fmla="*/ 240 w 480"/>
                <a:gd name="T5" fmla="*/ 479 h 480"/>
                <a:gd name="T6" fmla="*/ 240 w 480"/>
                <a:gd name="T7" fmla="*/ 479 h 480"/>
                <a:gd name="T8" fmla="*/ 479 w 480"/>
                <a:gd name="T9" fmla="*/ 239 h 480"/>
                <a:gd name="T10" fmla="*/ 479 w 480"/>
                <a:gd name="T11" fmla="*/ 239 h 480"/>
                <a:gd name="T12" fmla="*/ 240 w 480"/>
                <a:gd name="T13" fmla="*/ 0 h 480"/>
                <a:gd name="T14" fmla="*/ 240 w 480"/>
                <a:gd name="T15" fmla="*/ 0 h 480"/>
                <a:gd name="T16" fmla="*/ 0 w 480"/>
                <a:gd name="T17" fmla="*/ 23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480">
                  <a:moveTo>
                    <a:pt x="0" y="239"/>
                  </a:moveTo>
                  <a:lnTo>
                    <a:pt x="0" y="239"/>
                  </a:lnTo>
                  <a:cubicBezTo>
                    <a:pt x="0" y="372"/>
                    <a:pt x="107" y="479"/>
                    <a:pt x="240" y="479"/>
                  </a:cubicBezTo>
                  <a:lnTo>
                    <a:pt x="240" y="479"/>
                  </a:lnTo>
                  <a:cubicBezTo>
                    <a:pt x="372" y="479"/>
                    <a:pt x="479" y="372"/>
                    <a:pt x="479" y="239"/>
                  </a:cubicBezTo>
                  <a:lnTo>
                    <a:pt x="479" y="239"/>
                  </a:lnTo>
                  <a:cubicBezTo>
                    <a:pt x="479" y="107"/>
                    <a:pt x="372" y="0"/>
                    <a:pt x="240" y="0"/>
                  </a:cubicBezTo>
                  <a:lnTo>
                    <a:pt x="240" y="0"/>
                  </a:lnTo>
                  <a:cubicBezTo>
                    <a:pt x="107" y="0"/>
                    <a:pt x="0" y="107"/>
                    <a:pt x="0" y="23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82">
              <a:extLst>
                <a:ext uri="{FF2B5EF4-FFF2-40B4-BE49-F238E27FC236}">
                  <a16:creationId xmlns:a16="http://schemas.microsoft.com/office/drawing/2014/main" id="{5CB65ABE-56A3-526A-F412-FE2239370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013" y="3254759"/>
              <a:ext cx="1648909" cy="1648908"/>
            </a:xfrm>
            <a:custGeom>
              <a:avLst/>
              <a:gdLst>
                <a:gd name="T0" fmla="*/ 1964 w 2131"/>
                <a:gd name="T1" fmla="*/ 2130 h 2131"/>
                <a:gd name="T2" fmla="*/ 167 w 2131"/>
                <a:gd name="T3" fmla="*/ 2130 h 2131"/>
                <a:gd name="T4" fmla="*/ 167 w 2131"/>
                <a:gd name="T5" fmla="*/ 2130 h 2131"/>
                <a:gd name="T6" fmla="*/ 0 w 2131"/>
                <a:gd name="T7" fmla="*/ 1965 h 2131"/>
                <a:gd name="T8" fmla="*/ 0 w 2131"/>
                <a:gd name="T9" fmla="*/ 166 h 2131"/>
                <a:gd name="T10" fmla="*/ 0 w 2131"/>
                <a:gd name="T11" fmla="*/ 166 h 2131"/>
                <a:gd name="T12" fmla="*/ 167 w 2131"/>
                <a:gd name="T13" fmla="*/ 0 h 2131"/>
                <a:gd name="T14" fmla="*/ 1964 w 2131"/>
                <a:gd name="T15" fmla="*/ 0 h 2131"/>
                <a:gd name="T16" fmla="*/ 1964 w 2131"/>
                <a:gd name="T17" fmla="*/ 0 h 2131"/>
                <a:gd name="T18" fmla="*/ 2130 w 2131"/>
                <a:gd name="T19" fmla="*/ 166 h 2131"/>
                <a:gd name="T20" fmla="*/ 2130 w 2131"/>
                <a:gd name="T21" fmla="*/ 1965 h 2131"/>
                <a:gd name="T22" fmla="*/ 2130 w 2131"/>
                <a:gd name="T23" fmla="*/ 1965 h 2131"/>
                <a:gd name="T24" fmla="*/ 1964 w 2131"/>
                <a:gd name="T25" fmla="*/ 213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1" h="2131">
                  <a:moveTo>
                    <a:pt x="1964" y="2130"/>
                  </a:moveTo>
                  <a:lnTo>
                    <a:pt x="167" y="2130"/>
                  </a:lnTo>
                  <a:lnTo>
                    <a:pt x="167" y="2130"/>
                  </a:lnTo>
                  <a:cubicBezTo>
                    <a:pt x="75" y="2130"/>
                    <a:pt x="0" y="2056"/>
                    <a:pt x="0" y="1965"/>
                  </a:cubicBezTo>
                  <a:lnTo>
                    <a:pt x="0" y="166"/>
                  </a:lnTo>
                  <a:lnTo>
                    <a:pt x="0" y="166"/>
                  </a:lnTo>
                  <a:cubicBezTo>
                    <a:pt x="0" y="75"/>
                    <a:pt x="75" y="0"/>
                    <a:pt x="167" y="0"/>
                  </a:cubicBezTo>
                  <a:lnTo>
                    <a:pt x="1964" y="0"/>
                  </a:lnTo>
                  <a:lnTo>
                    <a:pt x="1964" y="0"/>
                  </a:lnTo>
                  <a:cubicBezTo>
                    <a:pt x="2055" y="0"/>
                    <a:pt x="2130" y="75"/>
                    <a:pt x="2130" y="166"/>
                  </a:cubicBezTo>
                  <a:lnTo>
                    <a:pt x="2130" y="1965"/>
                  </a:lnTo>
                  <a:lnTo>
                    <a:pt x="2130" y="1965"/>
                  </a:lnTo>
                  <a:cubicBezTo>
                    <a:pt x="2130" y="2056"/>
                    <a:pt x="2055" y="2130"/>
                    <a:pt x="1964" y="21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Shape 2561">
              <a:extLst>
                <a:ext uri="{FF2B5EF4-FFF2-40B4-BE49-F238E27FC236}">
                  <a16:creationId xmlns:a16="http://schemas.microsoft.com/office/drawing/2014/main" id="{95192A2A-FC8D-E0AF-350E-F4E0EF748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30975" y="11632676"/>
              <a:ext cx="872694" cy="71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3600"/>
                  </a:moveTo>
                  <a:lnTo>
                    <a:pt x="19145" y="3600"/>
                  </a:lnTo>
                  <a:cubicBezTo>
                    <a:pt x="19417" y="3600"/>
                    <a:pt x="19636" y="3332"/>
                    <a:pt x="19636" y="3000"/>
                  </a:cubicBezTo>
                  <a:cubicBezTo>
                    <a:pt x="19636" y="2669"/>
                    <a:pt x="19417" y="2400"/>
                    <a:pt x="19145" y="2400"/>
                  </a:cubicBezTo>
                  <a:lnTo>
                    <a:pt x="2455" y="2400"/>
                  </a:lnTo>
                  <a:cubicBezTo>
                    <a:pt x="2183" y="2400"/>
                    <a:pt x="1964" y="2669"/>
                    <a:pt x="1964" y="3000"/>
                  </a:cubicBezTo>
                  <a:cubicBezTo>
                    <a:pt x="1964" y="3332"/>
                    <a:pt x="2183" y="3600"/>
                    <a:pt x="2455" y="3600"/>
                  </a:cubicBezTo>
                  <a:moveTo>
                    <a:pt x="20618" y="20400"/>
                  </a:moveTo>
                  <a:lnTo>
                    <a:pt x="982" y="20400"/>
                  </a:lnTo>
                  <a:lnTo>
                    <a:pt x="982" y="6000"/>
                  </a:lnTo>
                  <a:lnTo>
                    <a:pt x="20618" y="6000"/>
                  </a:lnTo>
                  <a:cubicBezTo>
                    <a:pt x="20618" y="6000"/>
                    <a:pt x="20618" y="20400"/>
                    <a:pt x="20618" y="20400"/>
                  </a:cubicBezTo>
                  <a:close/>
                  <a:moveTo>
                    <a:pt x="20618" y="4800"/>
                  </a:moveTo>
                  <a:lnTo>
                    <a:pt x="982" y="4800"/>
                  </a:lnTo>
                  <a:cubicBezTo>
                    <a:pt x="439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6000"/>
                  </a:lnTo>
                  <a:cubicBezTo>
                    <a:pt x="21600" y="5338"/>
                    <a:pt x="21160" y="4800"/>
                    <a:pt x="20618" y="4800"/>
                  </a:cubicBezTo>
                  <a:moveTo>
                    <a:pt x="4418" y="1200"/>
                  </a:moveTo>
                  <a:lnTo>
                    <a:pt x="17182" y="1200"/>
                  </a:lnTo>
                  <a:cubicBezTo>
                    <a:pt x="17453" y="1200"/>
                    <a:pt x="17673" y="932"/>
                    <a:pt x="17673" y="600"/>
                  </a:cubicBezTo>
                  <a:cubicBezTo>
                    <a:pt x="17673" y="269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269"/>
                    <a:pt x="3927" y="600"/>
                  </a:cubicBezTo>
                  <a:cubicBezTo>
                    <a:pt x="3927" y="932"/>
                    <a:pt x="4147" y="1200"/>
                    <a:pt x="4418" y="1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algn="l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Open Sans Semibold" charset="0"/>
                <a:ea typeface="Open Sans Semibold" charset="0"/>
                <a:cs typeface="Open Sans Semibold" charset="0"/>
                <a:sym typeface="Gill Sans"/>
              </a:endParaRPr>
            </a:p>
          </p:txBody>
        </p:sp>
        <p:sp>
          <p:nvSpPr>
            <p:cNvPr id="28" name="Shape 2599">
              <a:extLst>
                <a:ext uri="{FF2B5EF4-FFF2-40B4-BE49-F238E27FC236}">
                  <a16:creationId xmlns:a16="http://schemas.microsoft.com/office/drawing/2014/main" id="{4553E053-81FD-0CE9-967F-A4B08ED1F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30975" y="6210601"/>
              <a:ext cx="872694" cy="87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7855"/>
                  </a:moveTo>
                  <a:cubicBezTo>
                    <a:pt x="6653" y="7855"/>
                    <a:pt x="6873" y="7635"/>
                    <a:pt x="6873" y="7364"/>
                  </a:cubicBezTo>
                  <a:cubicBezTo>
                    <a:pt x="6873" y="7092"/>
                    <a:pt x="6653" y="6873"/>
                    <a:pt x="6382" y="6873"/>
                  </a:cubicBezTo>
                  <a:cubicBezTo>
                    <a:pt x="6111" y="6873"/>
                    <a:pt x="5891" y="7092"/>
                    <a:pt x="5891" y="7364"/>
                  </a:cubicBezTo>
                  <a:cubicBezTo>
                    <a:pt x="5891" y="7635"/>
                    <a:pt x="6111" y="7855"/>
                    <a:pt x="6382" y="7855"/>
                  </a:cubicBezTo>
                  <a:moveTo>
                    <a:pt x="6873" y="10800"/>
                  </a:moveTo>
                  <a:lnTo>
                    <a:pt x="10800" y="10800"/>
                  </a:lnTo>
                  <a:lnTo>
                    <a:pt x="10800" y="13746"/>
                  </a:lnTo>
                  <a:lnTo>
                    <a:pt x="6873" y="13746"/>
                  </a:lnTo>
                  <a:cubicBezTo>
                    <a:pt x="6873" y="13746"/>
                    <a:pt x="6873" y="10800"/>
                    <a:pt x="6873" y="10800"/>
                  </a:cubicBezTo>
                  <a:close/>
                  <a:moveTo>
                    <a:pt x="6382" y="14727"/>
                  </a:moveTo>
                  <a:lnTo>
                    <a:pt x="11291" y="14727"/>
                  </a:lnTo>
                  <a:cubicBezTo>
                    <a:pt x="11562" y="14727"/>
                    <a:pt x="11782" y="14508"/>
                    <a:pt x="11782" y="14236"/>
                  </a:cubicBezTo>
                  <a:lnTo>
                    <a:pt x="11782" y="10309"/>
                  </a:lnTo>
                  <a:cubicBezTo>
                    <a:pt x="11782" y="10038"/>
                    <a:pt x="11562" y="9818"/>
                    <a:pt x="11291" y="9818"/>
                  </a:cubicBezTo>
                  <a:lnTo>
                    <a:pt x="6382" y="9818"/>
                  </a:lnTo>
                  <a:cubicBezTo>
                    <a:pt x="6111" y="9818"/>
                    <a:pt x="5891" y="10038"/>
                    <a:pt x="5891" y="10309"/>
                  </a:cubicBezTo>
                  <a:lnTo>
                    <a:pt x="5891" y="14236"/>
                  </a:lnTo>
                  <a:cubicBezTo>
                    <a:pt x="5891" y="14508"/>
                    <a:pt x="6111" y="14727"/>
                    <a:pt x="6382" y="14727"/>
                  </a:cubicBezTo>
                  <a:moveTo>
                    <a:pt x="8345" y="7855"/>
                  </a:moveTo>
                  <a:cubicBezTo>
                    <a:pt x="8616" y="7855"/>
                    <a:pt x="8836" y="7635"/>
                    <a:pt x="8836" y="7364"/>
                  </a:cubicBezTo>
                  <a:cubicBezTo>
                    <a:pt x="8836" y="7092"/>
                    <a:pt x="8616" y="6873"/>
                    <a:pt x="8345" y="6873"/>
                  </a:cubicBezTo>
                  <a:cubicBezTo>
                    <a:pt x="8075" y="6873"/>
                    <a:pt x="7855" y="7092"/>
                    <a:pt x="7855" y="7364"/>
                  </a:cubicBezTo>
                  <a:cubicBezTo>
                    <a:pt x="7855" y="7635"/>
                    <a:pt x="8075" y="7855"/>
                    <a:pt x="8345" y="7855"/>
                  </a:cubicBezTo>
                  <a:moveTo>
                    <a:pt x="20618" y="20618"/>
                  </a:move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7855"/>
                  </a:lnTo>
                  <a:lnTo>
                    <a:pt x="2945" y="7855"/>
                  </a:lnTo>
                  <a:lnTo>
                    <a:pt x="2945" y="18164"/>
                  </a:lnTo>
                  <a:cubicBezTo>
                    <a:pt x="2945" y="18435"/>
                    <a:pt x="3166" y="18655"/>
                    <a:pt x="3436" y="18655"/>
                  </a:cubicBezTo>
                  <a:cubicBezTo>
                    <a:pt x="3707" y="18655"/>
                    <a:pt x="3927" y="18435"/>
                    <a:pt x="3927" y="18164"/>
                  </a:cubicBezTo>
                  <a:lnTo>
                    <a:pt x="3927" y="4909"/>
                  </a:lnTo>
                  <a:lnTo>
                    <a:pt x="20618" y="4909"/>
                  </a:lnTo>
                  <a:cubicBezTo>
                    <a:pt x="20618" y="4909"/>
                    <a:pt x="20618" y="20618"/>
                    <a:pt x="20618" y="20618"/>
                  </a:cubicBezTo>
                  <a:close/>
                  <a:moveTo>
                    <a:pt x="20618" y="3927"/>
                  </a:moveTo>
                  <a:lnTo>
                    <a:pt x="3927" y="3927"/>
                  </a:lnTo>
                  <a:cubicBezTo>
                    <a:pt x="3385" y="3927"/>
                    <a:pt x="2945" y="4367"/>
                    <a:pt x="2945" y="4909"/>
                  </a:cubicBezTo>
                  <a:lnTo>
                    <a:pt x="2945" y="6873"/>
                  </a:lnTo>
                  <a:lnTo>
                    <a:pt x="982" y="6873"/>
                  </a:lnTo>
                  <a:cubicBezTo>
                    <a:pt x="440" y="6873"/>
                    <a:pt x="0" y="7313"/>
                    <a:pt x="0" y="7855"/>
                  </a:cubicBezTo>
                  <a:lnTo>
                    <a:pt x="0" y="18655"/>
                  </a:lnTo>
                  <a:cubicBezTo>
                    <a:pt x="0" y="20282"/>
                    <a:pt x="1319" y="21600"/>
                    <a:pt x="2945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4909"/>
                  </a:lnTo>
                  <a:cubicBezTo>
                    <a:pt x="21600" y="4367"/>
                    <a:pt x="21160" y="3927"/>
                    <a:pt x="20618" y="3927"/>
                  </a:cubicBezTo>
                  <a:moveTo>
                    <a:pt x="6382" y="16691"/>
                  </a:moveTo>
                  <a:lnTo>
                    <a:pt x="18164" y="16691"/>
                  </a:lnTo>
                  <a:cubicBezTo>
                    <a:pt x="18434" y="16691"/>
                    <a:pt x="18655" y="16472"/>
                    <a:pt x="18655" y="16200"/>
                  </a:cubicBezTo>
                  <a:cubicBezTo>
                    <a:pt x="18655" y="15929"/>
                    <a:pt x="18434" y="15710"/>
                    <a:pt x="18164" y="15710"/>
                  </a:cubicBezTo>
                  <a:lnTo>
                    <a:pt x="6382" y="15710"/>
                  </a:lnTo>
                  <a:cubicBezTo>
                    <a:pt x="6111" y="15710"/>
                    <a:pt x="5891" y="15929"/>
                    <a:pt x="5891" y="16200"/>
                  </a:cubicBezTo>
                  <a:cubicBezTo>
                    <a:pt x="5891" y="16472"/>
                    <a:pt x="6111" y="16691"/>
                    <a:pt x="6382" y="16691"/>
                  </a:cubicBezTo>
                  <a:moveTo>
                    <a:pt x="10309" y="7855"/>
                  </a:moveTo>
                  <a:lnTo>
                    <a:pt x="14236" y="7855"/>
                  </a:lnTo>
                  <a:cubicBezTo>
                    <a:pt x="14507" y="7855"/>
                    <a:pt x="14727" y="7635"/>
                    <a:pt x="14727" y="7364"/>
                  </a:cubicBezTo>
                  <a:cubicBezTo>
                    <a:pt x="14727" y="7092"/>
                    <a:pt x="14507" y="6873"/>
                    <a:pt x="14236" y="6873"/>
                  </a:cubicBezTo>
                  <a:lnTo>
                    <a:pt x="10309" y="6873"/>
                  </a:lnTo>
                  <a:cubicBezTo>
                    <a:pt x="10038" y="6873"/>
                    <a:pt x="9818" y="7092"/>
                    <a:pt x="9818" y="7364"/>
                  </a:cubicBezTo>
                  <a:cubicBezTo>
                    <a:pt x="9818" y="7635"/>
                    <a:pt x="10038" y="7855"/>
                    <a:pt x="10309" y="7855"/>
                  </a:cubicBezTo>
                  <a:moveTo>
                    <a:pt x="6382" y="18655"/>
                  </a:moveTo>
                  <a:lnTo>
                    <a:pt x="18164" y="18655"/>
                  </a:lnTo>
                  <a:cubicBezTo>
                    <a:pt x="18434" y="18655"/>
                    <a:pt x="18655" y="18435"/>
                    <a:pt x="18655" y="18164"/>
                  </a:cubicBezTo>
                  <a:cubicBezTo>
                    <a:pt x="18655" y="17893"/>
                    <a:pt x="18434" y="17673"/>
                    <a:pt x="18164" y="17673"/>
                  </a:cubicBezTo>
                  <a:lnTo>
                    <a:pt x="6382" y="17673"/>
                  </a:lnTo>
                  <a:cubicBezTo>
                    <a:pt x="6111" y="17673"/>
                    <a:pt x="5891" y="17893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moveTo>
                    <a:pt x="4909" y="2945"/>
                  </a:moveTo>
                  <a:lnTo>
                    <a:pt x="20127" y="2945"/>
                  </a:lnTo>
                  <a:cubicBezTo>
                    <a:pt x="20398" y="2945"/>
                    <a:pt x="20618" y="2726"/>
                    <a:pt x="20618" y="2455"/>
                  </a:cubicBezTo>
                  <a:cubicBezTo>
                    <a:pt x="20618" y="2184"/>
                    <a:pt x="20398" y="1964"/>
                    <a:pt x="20127" y="1964"/>
                  </a:cubicBezTo>
                  <a:lnTo>
                    <a:pt x="4909" y="1964"/>
                  </a:lnTo>
                  <a:cubicBezTo>
                    <a:pt x="4638" y="1964"/>
                    <a:pt x="4418" y="2184"/>
                    <a:pt x="4418" y="2455"/>
                  </a:cubicBezTo>
                  <a:cubicBezTo>
                    <a:pt x="4418" y="2726"/>
                    <a:pt x="4638" y="2945"/>
                    <a:pt x="4909" y="2945"/>
                  </a:cubicBezTo>
                  <a:moveTo>
                    <a:pt x="18164" y="11783"/>
                  </a:moveTo>
                  <a:lnTo>
                    <a:pt x="14236" y="11783"/>
                  </a:lnTo>
                  <a:cubicBezTo>
                    <a:pt x="13966" y="11783"/>
                    <a:pt x="13745" y="12001"/>
                    <a:pt x="13745" y="12273"/>
                  </a:cubicBezTo>
                  <a:cubicBezTo>
                    <a:pt x="13745" y="12544"/>
                    <a:pt x="13966" y="12764"/>
                    <a:pt x="14236" y="12764"/>
                  </a:cubicBezTo>
                  <a:lnTo>
                    <a:pt x="18164" y="12764"/>
                  </a:lnTo>
                  <a:cubicBezTo>
                    <a:pt x="18434" y="12764"/>
                    <a:pt x="18655" y="12544"/>
                    <a:pt x="18655" y="12273"/>
                  </a:cubicBezTo>
                  <a:cubicBezTo>
                    <a:pt x="18655" y="12001"/>
                    <a:pt x="18434" y="11783"/>
                    <a:pt x="18164" y="11783"/>
                  </a:cubicBezTo>
                  <a:moveTo>
                    <a:pt x="6382" y="982"/>
                  </a:moveTo>
                  <a:lnTo>
                    <a:pt x="19145" y="982"/>
                  </a:lnTo>
                  <a:cubicBezTo>
                    <a:pt x="19416" y="982"/>
                    <a:pt x="19636" y="762"/>
                    <a:pt x="19636" y="491"/>
                  </a:cubicBezTo>
                  <a:cubicBezTo>
                    <a:pt x="19636" y="220"/>
                    <a:pt x="19416" y="0"/>
                    <a:pt x="19145" y="0"/>
                  </a:cubicBezTo>
                  <a:lnTo>
                    <a:pt x="6382" y="0"/>
                  </a:lnTo>
                  <a:cubicBezTo>
                    <a:pt x="6111" y="0"/>
                    <a:pt x="5891" y="220"/>
                    <a:pt x="5891" y="491"/>
                  </a:cubicBezTo>
                  <a:cubicBezTo>
                    <a:pt x="5891" y="762"/>
                    <a:pt x="6111" y="982"/>
                    <a:pt x="6382" y="982"/>
                  </a:cubicBezTo>
                  <a:moveTo>
                    <a:pt x="18164" y="13746"/>
                  </a:moveTo>
                  <a:lnTo>
                    <a:pt x="14236" y="13746"/>
                  </a:lnTo>
                  <a:cubicBezTo>
                    <a:pt x="13966" y="13746"/>
                    <a:pt x="13745" y="13965"/>
                    <a:pt x="13745" y="14236"/>
                  </a:cubicBezTo>
                  <a:cubicBezTo>
                    <a:pt x="13745" y="14508"/>
                    <a:pt x="13966" y="14727"/>
                    <a:pt x="14236" y="14727"/>
                  </a:cubicBezTo>
                  <a:lnTo>
                    <a:pt x="18164" y="14727"/>
                  </a:lnTo>
                  <a:cubicBezTo>
                    <a:pt x="18434" y="14727"/>
                    <a:pt x="18655" y="14508"/>
                    <a:pt x="18655" y="14236"/>
                  </a:cubicBezTo>
                  <a:cubicBezTo>
                    <a:pt x="18655" y="13965"/>
                    <a:pt x="18434" y="13746"/>
                    <a:pt x="18164" y="13746"/>
                  </a:cubicBezTo>
                  <a:moveTo>
                    <a:pt x="16200" y="7855"/>
                  </a:moveTo>
                  <a:cubicBezTo>
                    <a:pt x="16471" y="7855"/>
                    <a:pt x="16691" y="7635"/>
                    <a:pt x="16691" y="7364"/>
                  </a:cubicBezTo>
                  <a:cubicBezTo>
                    <a:pt x="16691" y="7092"/>
                    <a:pt x="16471" y="6873"/>
                    <a:pt x="16200" y="6873"/>
                  </a:cubicBezTo>
                  <a:cubicBezTo>
                    <a:pt x="15929" y="6873"/>
                    <a:pt x="15709" y="7092"/>
                    <a:pt x="15709" y="7364"/>
                  </a:cubicBezTo>
                  <a:cubicBezTo>
                    <a:pt x="15709" y="7635"/>
                    <a:pt x="15929" y="7855"/>
                    <a:pt x="16200" y="7855"/>
                  </a:cubicBezTo>
                  <a:moveTo>
                    <a:pt x="18164" y="7855"/>
                  </a:moveTo>
                  <a:cubicBezTo>
                    <a:pt x="18434" y="7855"/>
                    <a:pt x="18655" y="7635"/>
                    <a:pt x="18655" y="7364"/>
                  </a:cubicBezTo>
                  <a:cubicBezTo>
                    <a:pt x="18655" y="7092"/>
                    <a:pt x="18434" y="6873"/>
                    <a:pt x="18164" y="6873"/>
                  </a:cubicBezTo>
                  <a:cubicBezTo>
                    <a:pt x="17893" y="6873"/>
                    <a:pt x="17673" y="7092"/>
                    <a:pt x="17673" y="7364"/>
                  </a:cubicBezTo>
                  <a:cubicBezTo>
                    <a:pt x="17673" y="7635"/>
                    <a:pt x="17893" y="7855"/>
                    <a:pt x="18164" y="7855"/>
                  </a:cubicBezTo>
                  <a:moveTo>
                    <a:pt x="18164" y="9818"/>
                  </a:moveTo>
                  <a:lnTo>
                    <a:pt x="14236" y="9818"/>
                  </a:lnTo>
                  <a:cubicBezTo>
                    <a:pt x="13966" y="9818"/>
                    <a:pt x="13745" y="10038"/>
                    <a:pt x="13745" y="10309"/>
                  </a:cubicBezTo>
                  <a:cubicBezTo>
                    <a:pt x="13745" y="10581"/>
                    <a:pt x="13966" y="10800"/>
                    <a:pt x="14236" y="10800"/>
                  </a:cubicBezTo>
                  <a:lnTo>
                    <a:pt x="18164" y="10800"/>
                  </a:lnTo>
                  <a:cubicBezTo>
                    <a:pt x="18434" y="10800"/>
                    <a:pt x="18655" y="10581"/>
                    <a:pt x="18655" y="10309"/>
                  </a:cubicBezTo>
                  <a:cubicBezTo>
                    <a:pt x="18655" y="10038"/>
                    <a:pt x="18434" y="9818"/>
                    <a:pt x="18164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algn="l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Open Sans Semibold" charset="0"/>
                <a:ea typeface="Open Sans Semibold" charset="0"/>
                <a:cs typeface="Open Sans Semibold" charset="0"/>
                <a:sym typeface="Gill Sans"/>
              </a:endParaRP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04D0DD8F-9C97-1014-0F6D-48627C1BCDFF}"/>
                </a:ext>
              </a:extLst>
            </p:cNvPr>
            <p:cNvSpPr txBox="1"/>
            <p:nvPr/>
          </p:nvSpPr>
          <p:spPr>
            <a:xfrm>
              <a:off x="9380470" y="3478214"/>
              <a:ext cx="1299336" cy="90785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2011</a:t>
              </a:r>
            </a:p>
          </p:txBody>
        </p:sp>
        <p:sp>
          <p:nvSpPr>
            <p:cNvPr id="34" name="TextBox 50">
              <a:extLst>
                <a:ext uri="{FF2B5EF4-FFF2-40B4-BE49-F238E27FC236}">
                  <a16:creationId xmlns:a16="http://schemas.microsoft.com/office/drawing/2014/main" id="{CEF6C5EA-6488-6A52-84C2-4C6A9B0E7838}"/>
                </a:ext>
              </a:extLst>
            </p:cNvPr>
            <p:cNvSpPr txBox="1"/>
            <p:nvPr/>
          </p:nvSpPr>
          <p:spPr>
            <a:xfrm>
              <a:off x="9333987" y="6150280"/>
              <a:ext cx="1392297" cy="90785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2017</a:t>
              </a:r>
            </a:p>
          </p:txBody>
        </p:sp>
        <p:sp>
          <p:nvSpPr>
            <p:cNvPr id="35" name="TextBox 51">
              <a:extLst>
                <a:ext uri="{FF2B5EF4-FFF2-40B4-BE49-F238E27FC236}">
                  <a16:creationId xmlns:a16="http://schemas.microsoft.com/office/drawing/2014/main" id="{5C43841D-ECAB-2146-4C00-609D1911CA8F}"/>
                </a:ext>
              </a:extLst>
            </p:cNvPr>
            <p:cNvSpPr txBox="1"/>
            <p:nvPr/>
          </p:nvSpPr>
          <p:spPr>
            <a:xfrm>
              <a:off x="9274222" y="8822352"/>
              <a:ext cx="1511819" cy="90785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2022</a:t>
              </a:r>
            </a:p>
          </p:txBody>
        </p:sp>
        <p:sp>
          <p:nvSpPr>
            <p:cNvPr id="36" name="TextBox 52">
              <a:extLst>
                <a:ext uri="{FF2B5EF4-FFF2-40B4-BE49-F238E27FC236}">
                  <a16:creationId xmlns:a16="http://schemas.microsoft.com/office/drawing/2014/main" id="{7E1965E8-141F-6509-384C-162B682C7F65}"/>
                </a:ext>
              </a:extLst>
            </p:cNvPr>
            <p:cNvSpPr txBox="1"/>
            <p:nvPr/>
          </p:nvSpPr>
          <p:spPr>
            <a:xfrm>
              <a:off x="9251648" y="11494420"/>
              <a:ext cx="1556971" cy="90785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F9ED5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2024</a:t>
              </a:r>
            </a:p>
          </p:txBody>
        </p:sp>
        <p:sp>
          <p:nvSpPr>
            <p:cNvPr id="37" name="TextBox 54">
              <a:extLst>
                <a:ext uri="{FF2B5EF4-FFF2-40B4-BE49-F238E27FC236}">
                  <a16:creationId xmlns:a16="http://schemas.microsoft.com/office/drawing/2014/main" id="{35BC8FD9-670A-6D71-B682-B70CEDFF7CD1}"/>
                </a:ext>
              </a:extLst>
            </p:cNvPr>
            <p:cNvSpPr txBox="1"/>
            <p:nvPr/>
          </p:nvSpPr>
          <p:spPr>
            <a:xfrm>
              <a:off x="12791776" y="2692518"/>
              <a:ext cx="4390965" cy="72628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Ley 1474 –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Artículo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73</a:t>
              </a:r>
            </a:p>
          </p:txBody>
        </p:sp>
        <p:sp>
          <p:nvSpPr>
            <p:cNvPr id="38" name="TextBox 55">
              <a:extLst>
                <a:ext uri="{FF2B5EF4-FFF2-40B4-BE49-F238E27FC236}">
                  <a16:creationId xmlns:a16="http://schemas.microsoft.com/office/drawing/2014/main" id="{D5094B4A-CB45-9672-4731-95BC85019D19}"/>
                </a:ext>
              </a:extLst>
            </p:cNvPr>
            <p:cNvSpPr txBox="1"/>
            <p:nvPr/>
          </p:nvSpPr>
          <p:spPr>
            <a:xfrm>
              <a:off x="13003039" y="5200309"/>
              <a:ext cx="2879678" cy="72628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Decreto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1499 </a:t>
              </a:r>
            </a:p>
          </p:txBody>
        </p:sp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52563A59-1C80-DEAE-359E-FF1C9931D7C6}"/>
                </a:ext>
              </a:extLst>
            </p:cNvPr>
            <p:cNvSpPr txBox="1"/>
            <p:nvPr/>
          </p:nvSpPr>
          <p:spPr>
            <a:xfrm>
              <a:off x="12954722" y="7990902"/>
              <a:ext cx="4037713" cy="72628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Ley 2195,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artículo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31</a:t>
              </a:r>
            </a:p>
          </p:txBody>
        </p: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5E6EC0E0-4E67-319D-C281-B29C7B290CA5}"/>
                </a:ext>
              </a:extLst>
            </p:cNvPr>
            <p:cNvSpPr txBox="1"/>
            <p:nvPr/>
          </p:nvSpPr>
          <p:spPr>
            <a:xfrm>
              <a:off x="12954722" y="10504820"/>
              <a:ext cx="2637981" cy="72628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9ED5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Decreto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F9ED5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1122</a:t>
              </a:r>
            </a:p>
          </p:txBody>
        </p:sp>
        <p:sp>
          <p:nvSpPr>
            <p:cNvPr id="41" name="TextBox 58">
              <a:extLst>
                <a:ext uri="{FF2B5EF4-FFF2-40B4-BE49-F238E27FC236}">
                  <a16:creationId xmlns:a16="http://schemas.microsoft.com/office/drawing/2014/main" id="{EF467174-257A-C9FC-8485-F794B5D7EAA4}"/>
                </a:ext>
              </a:extLst>
            </p:cNvPr>
            <p:cNvSpPr txBox="1"/>
            <p:nvPr/>
          </p:nvSpPr>
          <p:spPr>
            <a:xfrm>
              <a:off x="6569103" y="3346742"/>
              <a:ext cx="1059244" cy="12500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01</a:t>
              </a:r>
            </a:p>
          </p:txBody>
        </p:sp>
        <p:sp>
          <p:nvSpPr>
            <p:cNvPr id="42" name="TextBox 59">
              <a:extLst>
                <a:ext uri="{FF2B5EF4-FFF2-40B4-BE49-F238E27FC236}">
                  <a16:creationId xmlns:a16="http://schemas.microsoft.com/office/drawing/2014/main" id="{4235C7BF-C6BF-1D3A-D1E5-1AD1AE8E5567}"/>
                </a:ext>
              </a:extLst>
            </p:cNvPr>
            <p:cNvSpPr txBox="1"/>
            <p:nvPr/>
          </p:nvSpPr>
          <p:spPr>
            <a:xfrm>
              <a:off x="6493988" y="6024877"/>
              <a:ext cx="1209476" cy="12500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02</a:t>
              </a:r>
            </a:p>
          </p:txBody>
        </p:sp>
        <p:sp>
          <p:nvSpPr>
            <p:cNvPr id="43" name="TextBox 60">
              <a:extLst>
                <a:ext uri="{FF2B5EF4-FFF2-40B4-BE49-F238E27FC236}">
                  <a16:creationId xmlns:a16="http://schemas.microsoft.com/office/drawing/2014/main" id="{C0A59892-3834-DF5E-BB59-5947C80C7358}"/>
                </a:ext>
              </a:extLst>
            </p:cNvPr>
            <p:cNvSpPr txBox="1"/>
            <p:nvPr/>
          </p:nvSpPr>
          <p:spPr>
            <a:xfrm>
              <a:off x="6480871" y="8697957"/>
              <a:ext cx="1235708" cy="12500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96B24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03</a:t>
              </a:r>
            </a:p>
          </p:txBody>
        </p:sp>
        <p:sp>
          <p:nvSpPr>
            <p:cNvPr id="44" name="TextBox 61">
              <a:extLst>
                <a:ext uri="{FF2B5EF4-FFF2-40B4-BE49-F238E27FC236}">
                  <a16:creationId xmlns:a16="http://schemas.microsoft.com/office/drawing/2014/main" id="{B0E32DFE-1533-D5B7-76FE-5F5815B39209}"/>
                </a:ext>
              </a:extLst>
            </p:cNvPr>
            <p:cNvSpPr txBox="1"/>
            <p:nvPr/>
          </p:nvSpPr>
          <p:spPr>
            <a:xfrm>
              <a:off x="6453447" y="11362943"/>
              <a:ext cx="1290552" cy="12500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9ED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04</a:t>
              </a:r>
            </a:p>
          </p:txBody>
        </p:sp>
      </p:grpSp>
      <p:sp>
        <p:nvSpPr>
          <p:cNvPr id="45" name="Google Shape;193;p2">
            <a:extLst>
              <a:ext uri="{FF2B5EF4-FFF2-40B4-BE49-F238E27FC236}">
                <a16:creationId xmlns:a16="http://schemas.microsoft.com/office/drawing/2014/main" id="{6460364F-AB1D-C7FA-B12F-3ECB4D9E4BCD}"/>
              </a:ext>
            </a:extLst>
          </p:cNvPr>
          <p:cNvSpPr/>
          <p:nvPr/>
        </p:nvSpPr>
        <p:spPr>
          <a:xfrm>
            <a:off x="-241589" y="130044"/>
            <a:ext cx="9184539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¿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Qué es el Programa de Transparencia y Ética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ública?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CF15693-D5D2-1B40-899A-0E4346165671}"/>
              </a:ext>
            </a:extLst>
          </p:cNvPr>
          <p:cNvSpPr txBox="1"/>
          <p:nvPr/>
        </p:nvSpPr>
        <p:spPr>
          <a:xfrm>
            <a:off x="4636136" y="2486542"/>
            <a:ext cx="5413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MIPG con 19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gestion 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desempeño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entre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Integridad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Racionalización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trámites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823BDEF-AE99-05B5-D88F-3A3AC421EE4E}"/>
              </a:ext>
            </a:extLst>
          </p:cNvPr>
          <p:cNvSpPr txBox="1"/>
          <p:nvPr/>
        </p:nvSpPr>
        <p:spPr>
          <a:xfrm>
            <a:off x="4624744" y="4048000"/>
            <a:ext cx="5413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Deroga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73 de la Ley 1474.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Ética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Pública: PTEP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AB2B085-8872-F04E-01B7-8BAD796478C9}"/>
              </a:ext>
            </a:extLst>
          </p:cNvPr>
          <p:cNvSpPr txBox="1"/>
          <p:nvPr/>
        </p:nvSpPr>
        <p:spPr>
          <a:xfrm>
            <a:off x="4624744" y="5320058"/>
            <a:ext cx="5413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anexo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estándares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Ética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Pública: PTEP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recomienda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evalúar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transparencia Generic black outline icono">
            <a:extLst>
              <a:ext uri="{FF2B5EF4-FFF2-40B4-BE49-F238E27FC236}">
                <a16:creationId xmlns:a16="http://schemas.microsoft.com/office/drawing/2014/main" id="{DDDDBA40-6333-11C6-6051-97F322F2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45" y="1409597"/>
            <a:ext cx="624834" cy="6248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eatividad Generic black outline icono">
            <a:extLst>
              <a:ext uri="{FF2B5EF4-FFF2-40B4-BE49-F238E27FC236}">
                <a16:creationId xmlns:a16="http://schemas.microsoft.com/office/drawing/2014/main" id="{95F45DD2-45B2-1C14-8D33-86161F5C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37" y="4078738"/>
            <a:ext cx="599642" cy="5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97968305-EB43-8229-4BA5-4F04C343976F}"/>
              </a:ext>
            </a:extLst>
          </p:cNvPr>
          <p:cNvSpPr txBox="1"/>
          <p:nvPr/>
        </p:nvSpPr>
        <p:spPr>
          <a:xfrm>
            <a:off x="10417448" y="2826602"/>
            <a:ext cx="1370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Secretaría de Transparencia de la Presidencia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 Departamento Administrativo de la Función Pública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Cerrar llave 51">
            <a:extLst>
              <a:ext uri="{FF2B5EF4-FFF2-40B4-BE49-F238E27FC236}">
                <a16:creationId xmlns:a16="http://schemas.microsoft.com/office/drawing/2014/main" id="{BDD37E9B-5F52-A6BE-EA86-E116FAE9C465}"/>
              </a:ext>
            </a:extLst>
          </p:cNvPr>
          <p:cNvSpPr/>
          <p:nvPr/>
        </p:nvSpPr>
        <p:spPr>
          <a:xfrm>
            <a:off x="10100711" y="1565788"/>
            <a:ext cx="269666" cy="441268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9114EFE-E1D1-0EF2-31E4-D715A10DD14D}"/>
              </a:ext>
            </a:extLst>
          </p:cNvPr>
          <p:cNvSpPr txBox="1"/>
          <p:nvPr/>
        </p:nvSpPr>
        <p:spPr>
          <a:xfrm>
            <a:off x="7038334" y="6288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6"/>
          <p:cNvGrpSpPr/>
          <p:nvPr/>
        </p:nvGrpSpPr>
        <p:grpSpPr>
          <a:xfrm>
            <a:off x="1724026" y="738595"/>
            <a:ext cx="8707122" cy="5181361"/>
            <a:chOff x="-3450051" y="835661"/>
            <a:chExt cx="9060625" cy="5662849"/>
          </a:xfrm>
        </p:grpSpPr>
        <p:sp>
          <p:nvSpPr>
            <p:cNvPr id="220" name="Google Shape;220;p6"/>
            <p:cNvSpPr/>
            <p:nvPr/>
          </p:nvSpPr>
          <p:spPr>
            <a:xfrm rot="-4054515">
              <a:off x="686126" y="1796642"/>
              <a:ext cx="4117379" cy="4051995"/>
            </a:xfrm>
            <a:prstGeom prst="roundRect">
              <a:avLst>
                <a:gd name="adj" fmla="val 1709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 rot="-2707495">
              <a:off x="792414" y="1656263"/>
              <a:ext cx="3982951" cy="4012076"/>
            </a:xfrm>
            <a:prstGeom prst="roundRect">
              <a:avLst>
                <a:gd name="adj" fmla="val 1709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-3450051" y="3183986"/>
              <a:ext cx="3349986" cy="552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3200" b="1">
                  <a:solidFill>
                    <a:srgbClr val="2D623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2. ESTRUCTURA</a:t>
              </a:r>
              <a:endParaRPr sz="2000">
                <a:solidFill>
                  <a:srgbClr val="2D623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223" name="Google Shape;223;p6"/>
          <p:cNvCxnSpPr/>
          <p:nvPr/>
        </p:nvCxnSpPr>
        <p:spPr>
          <a:xfrm rot="10800000">
            <a:off x="3044414" y="3429000"/>
            <a:ext cx="265409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F1B5A6CA-80B4-F151-E72D-37C4836688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261" y="2177961"/>
            <a:ext cx="2293873" cy="2293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/>
          <p:nvPr/>
        </p:nvSpPr>
        <p:spPr>
          <a:xfrm>
            <a:off x="-146080" y="-18697"/>
            <a:ext cx="6661953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del PTEP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5F07A49-6110-6579-B209-F6D2AD0F1B3D}"/>
              </a:ext>
            </a:extLst>
          </p:cNvPr>
          <p:cNvGrpSpPr/>
          <p:nvPr/>
        </p:nvGrpSpPr>
        <p:grpSpPr>
          <a:xfrm>
            <a:off x="5890624" y="2333847"/>
            <a:ext cx="934194" cy="4208466"/>
            <a:chOff x="5890624" y="2333847"/>
            <a:chExt cx="934194" cy="420846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9E59A84-3A3C-D9CF-5558-1093617E8361}"/>
                </a:ext>
              </a:extLst>
            </p:cNvPr>
            <p:cNvGrpSpPr/>
            <p:nvPr/>
          </p:nvGrpSpPr>
          <p:grpSpPr>
            <a:xfrm>
              <a:off x="5890624" y="2333847"/>
              <a:ext cx="934194" cy="4208466"/>
              <a:chOff x="4043272" y="3226450"/>
              <a:chExt cx="934194" cy="3486037"/>
            </a:xfrm>
          </p:grpSpPr>
          <p:sp>
            <p:nvSpPr>
              <p:cNvPr id="6" name="Google Shape;221;p6">
                <a:extLst>
                  <a:ext uri="{FF2B5EF4-FFF2-40B4-BE49-F238E27FC236}">
                    <a16:creationId xmlns:a16="http://schemas.microsoft.com/office/drawing/2014/main" id="{EEF334C7-D791-86F3-5102-109ADFD9DFE5}"/>
                  </a:ext>
                </a:extLst>
              </p:cNvPr>
              <p:cNvSpPr/>
              <p:nvPr/>
            </p:nvSpPr>
            <p:spPr>
              <a:xfrm rot="18892505">
                <a:off x="4126086" y="3143636"/>
                <a:ext cx="768566" cy="934194"/>
              </a:xfrm>
              <a:prstGeom prst="roundRect">
                <a:avLst>
                  <a:gd name="adj" fmla="val 17098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5AE5D9FC-7983-6239-E7B7-3A9A55EB4A85}"/>
                  </a:ext>
                </a:extLst>
              </p:cNvPr>
              <p:cNvSpPr/>
              <p:nvPr/>
            </p:nvSpPr>
            <p:spPr>
              <a:xfrm>
                <a:off x="4419600" y="4038599"/>
                <a:ext cx="174171" cy="267388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9CD972D-DE45-8555-5052-AAA7BA342F8A}"/>
                </a:ext>
              </a:extLst>
            </p:cNvPr>
            <p:cNvSpPr txBox="1"/>
            <p:nvPr/>
          </p:nvSpPr>
          <p:spPr>
            <a:xfrm>
              <a:off x="6076714" y="2535665"/>
              <a:ext cx="728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02</a:t>
              </a:r>
              <a:endParaRPr lang="es-CO" sz="28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9B3BE5C-F59B-1541-F2FD-D271B01D3347}"/>
              </a:ext>
            </a:extLst>
          </p:cNvPr>
          <p:cNvGrpSpPr/>
          <p:nvPr/>
        </p:nvGrpSpPr>
        <p:grpSpPr>
          <a:xfrm>
            <a:off x="4263588" y="3661144"/>
            <a:ext cx="921199" cy="2848573"/>
            <a:chOff x="4265597" y="3193819"/>
            <a:chExt cx="921199" cy="3299593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C4E8360-06A0-2854-9CA4-1859C5D60159}"/>
                </a:ext>
              </a:extLst>
            </p:cNvPr>
            <p:cNvGrpSpPr/>
            <p:nvPr/>
          </p:nvGrpSpPr>
          <p:grpSpPr>
            <a:xfrm>
              <a:off x="4265597" y="3193819"/>
              <a:ext cx="921199" cy="3299593"/>
              <a:chOff x="4156740" y="3008762"/>
              <a:chExt cx="921199" cy="3299593"/>
            </a:xfrm>
          </p:grpSpPr>
          <p:sp>
            <p:nvSpPr>
              <p:cNvPr id="2" name="Google Shape;221;p6">
                <a:extLst>
                  <a:ext uri="{FF2B5EF4-FFF2-40B4-BE49-F238E27FC236}">
                    <a16:creationId xmlns:a16="http://schemas.microsoft.com/office/drawing/2014/main" id="{3BFE3157-333F-B1F7-646F-4463159D3DB6}"/>
                  </a:ext>
                </a:extLst>
              </p:cNvPr>
              <p:cNvSpPr/>
              <p:nvPr/>
            </p:nvSpPr>
            <p:spPr>
              <a:xfrm rot="18892505">
                <a:off x="4102301" y="3063201"/>
                <a:ext cx="1030077" cy="921199"/>
              </a:xfrm>
              <a:prstGeom prst="roundRect">
                <a:avLst>
                  <a:gd name="adj" fmla="val 1709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A21C5C7-A34C-5CE3-82E0-1CD575E2D09C}"/>
                  </a:ext>
                </a:extLst>
              </p:cNvPr>
              <p:cNvSpPr/>
              <p:nvPr/>
            </p:nvSpPr>
            <p:spPr>
              <a:xfrm>
                <a:off x="4530253" y="3989698"/>
                <a:ext cx="174171" cy="23186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1502BDC-E053-CD3E-E17F-48B9337229D4}"/>
                </a:ext>
              </a:extLst>
            </p:cNvPr>
            <p:cNvSpPr txBox="1"/>
            <p:nvPr/>
          </p:nvSpPr>
          <p:spPr>
            <a:xfrm>
              <a:off x="4448872" y="3447247"/>
              <a:ext cx="728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01</a:t>
              </a:r>
              <a:endParaRPr lang="es-CO" sz="2800" dirty="0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22055F-DC14-1969-3031-F3ECAFD6A288}"/>
              </a:ext>
            </a:extLst>
          </p:cNvPr>
          <p:cNvSpPr txBox="1"/>
          <p:nvPr/>
        </p:nvSpPr>
        <p:spPr>
          <a:xfrm>
            <a:off x="401800" y="2797275"/>
            <a:ext cx="342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Transversal</a:t>
            </a:r>
            <a:endParaRPr lang="es-CO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AF60CF-EEB9-F1DA-7506-1164302BD855}"/>
              </a:ext>
            </a:extLst>
          </p:cNvPr>
          <p:cNvSpPr txBox="1"/>
          <p:nvPr/>
        </p:nvSpPr>
        <p:spPr>
          <a:xfrm>
            <a:off x="8436429" y="1580108"/>
            <a:ext cx="342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Programático</a:t>
            </a:r>
            <a:endParaRPr lang="es-CO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3E9A48-BD0A-D919-F4DF-B4DFEEB82F5E}"/>
              </a:ext>
            </a:extLst>
          </p:cNvPr>
          <p:cNvSpPr txBox="1"/>
          <p:nvPr/>
        </p:nvSpPr>
        <p:spPr>
          <a:xfrm>
            <a:off x="533400" y="3700436"/>
            <a:ext cx="31626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Recopila acciones que garantizan la incorporación del PETEP en las dinámicas y cultura de la entidad, permitiendo la operación del componente programático. Son nueve </a:t>
            </a:r>
            <a:r>
              <a:rPr lang="es-MX" sz="2000" b="1" dirty="0"/>
              <a:t>(9) </a:t>
            </a:r>
            <a:r>
              <a:rPr lang="es-MX" dirty="0"/>
              <a:t>acciones que lo componen.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F0CC9B-1460-84B3-1CE7-5329706E8B6A}"/>
              </a:ext>
            </a:extLst>
          </p:cNvPr>
          <p:cNvSpPr txBox="1"/>
          <p:nvPr/>
        </p:nvSpPr>
        <p:spPr>
          <a:xfrm>
            <a:off x="7915821" y="2366387"/>
            <a:ext cx="3162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Recopila acciones estratégicas que operan de forma articulada, sistémica y sistemática. También se denomina la estrategia Institucional para la lucha contra la corrupción y contempla </a:t>
            </a:r>
            <a:r>
              <a:rPr lang="es-MX" sz="2000" b="1" dirty="0"/>
              <a:t>33</a:t>
            </a:r>
            <a:r>
              <a:rPr lang="es-MX" dirty="0"/>
              <a:t> acciones estratégicas</a:t>
            </a:r>
            <a:endParaRPr lang="es-C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RTICIPACION CIUDADANA EN LA CONSTRUCCION DE LA GOBERNANZA (ELEMENTOS  TEORICOS DE ESTUDIO)">
            <a:extLst>
              <a:ext uri="{FF2B5EF4-FFF2-40B4-BE49-F238E27FC236}">
                <a16:creationId xmlns:a16="http://schemas.microsoft.com/office/drawing/2014/main" id="{D21B95BB-AF3D-4724-C8EB-764EF82F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r="7963"/>
          <a:stretch/>
        </p:blipFill>
        <p:spPr bwMode="auto">
          <a:xfrm>
            <a:off x="6205474" y="1082473"/>
            <a:ext cx="5410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29;p7">
            <a:extLst>
              <a:ext uri="{FF2B5EF4-FFF2-40B4-BE49-F238E27FC236}">
                <a16:creationId xmlns:a16="http://schemas.microsoft.com/office/drawing/2014/main" id="{66DB39D6-9F38-1FB8-810D-9EDAFF3C974C}"/>
              </a:ext>
            </a:extLst>
          </p:cNvPr>
          <p:cNvSpPr/>
          <p:nvPr/>
        </p:nvSpPr>
        <p:spPr>
          <a:xfrm>
            <a:off x="-146080" y="-18697"/>
            <a:ext cx="8179737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del PTEP - Transversal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3FFE31-9ADE-3774-0756-B32019195B65}"/>
              </a:ext>
            </a:extLst>
          </p:cNvPr>
          <p:cNvSpPr txBox="1"/>
          <p:nvPr/>
        </p:nvSpPr>
        <p:spPr>
          <a:xfrm>
            <a:off x="811292" y="705356"/>
            <a:ext cx="5170716" cy="5485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Ministerio de Ciencia, Tecnología e Innovación, en el marco de la Constitución Política de Colombia, la Ley 2591 de 2022 y el decreto 1122 de 2024, </a:t>
            </a:r>
            <a:r>
              <a:rPr lang="es-CO" sz="14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compromete con </a:t>
            </a:r>
            <a:r>
              <a:rPr lang="es-CO" sz="14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diseño, implementación, seguimiento y mejora continua de </a:t>
            </a:r>
            <a:r>
              <a:rPr lang="es-CO" sz="14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estándares que permitan la promoción y consolidación de una cultura de transparencia, legalidad, integridad, prevención y lucha contra la corrupción en todos los niveles de la institución. </a:t>
            </a:r>
            <a:endParaRPr lang="es-CO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 anterior, a partir del reconocimiento de la </a:t>
            </a:r>
            <a:r>
              <a:rPr lang="es-CO" sz="14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ética del cuidado como un habilitador estratégico</a:t>
            </a:r>
            <a:r>
              <a:rPr lang="es-CO" sz="14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permite innovar y alinear los valores personales con el código de integridad de la entidad y reflejarlos en el </a:t>
            </a:r>
            <a:r>
              <a:rPr lang="es-CO" sz="14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bien-ser, el bien-estar y el bien-hacer </a:t>
            </a:r>
            <a:r>
              <a:rPr lang="es-CO" sz="14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todos. </a:t>
            </a:r>
            <a:endParaRPr lang="es-CO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el Programa de Transparencia y Ética Pública el Ministerio pone la capacidad y el conocimiento institucional al servicio de las necesidades y expectativas de los grupos de valor, desde la garantía de derechos, el enfoque diferencial y la calidad en la gestión, con indicadores de corto, mediano y largo plazo.</a:t>
            </a:r>
            <a:endParaRPr lang="es-CO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6B6FF5-9CC0-B254-7C5F-619F93800874}"/>
              </a:ext>
            </a:extLst>
          </p:cNvPr>
          <p:cNvSpPr txBox="1"/>
          <p:nvPr/>
        </p:nvSpPr>
        <p:spPr>
          <a:xfrm>
            <a:off x="7206343" y="805543"/>
            <a:ext cx="417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Declaración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0824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;p7">
            <a:extLst>
              <a:ext uri="{FF2B5EF4-FFF2-40B4-BE49-F238E27FC236}">
                <a16:creationId xmlns:a16="http://schemas.microsoft.com/office/drawing/2014/main" id="{90C3752C-D9AB-602B-DCA8-78C0CA311476}"/>
              </a:ext>
            </a:extLst>
          </p:cNvPr>
          <p:cNvSpPr/>
          <p:nvPr/>
        </p:nvSpPr>
        <p:spPr>
          <a:xfrm>
            <a:off x="-146080" y="-18697"/>
            <a:ext cx="8245051" cy="549966"/>
          </a:xfrm>
          <a:prstGeom prst="roundRect">
            <a:avLst>
              <a:gd name="adj" fmla="val 16667"/>
            </a:avLst>
          </a:prstGeom>
          <a:solidFill>
            <a:srgbClr val="2764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del PTEP- Transversal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9E291E8-4154-1DFA-3CDD-AF039143C95C}"/>
              </a:ext>
            </a:extLst>
          </p:cNvPr>
          <p:cNvSpPr/>
          <p:nvPr/>
        </p:nvSpPr>
        <p:spPr>
          <a:xfrm>
            <a:off x="2416628" y="1065735"/>
            <a:ext cx="762000" cy="718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01</a:t>
            </a:r>
            <a:endParaRPr lang="es-CO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A99A2D-04EB-36B8-8061-D1A426015357}"/>
              </a:ext>
            </a:extLst>
          </p:cNvPr>
          <p:cNvSpPr txBox="1"/>
          <p:nvPr/>
        </p:nvSpPr>
        <p:spPr>
          <a:xfrm>
            <a:off x="2166257" y="1784192"/>
            <a:ext cx="1534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Objetivo</a:t>
            </a:r>
            <a:endParaRPr lang="es-CO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531FEC-54FC-2A92-9C07-98CE23479AC1}"/>
              </a:ext>
            </a:extLst>
          </p:cNvPr>
          <p:cNvSpPr txBox="1"/>
          <p:nvPr/>
        </p:nvSpPr>
        <p:spPr>
          <a:xfrm>
            <a:off x="788125" y="2369955"/>
            <a:ext cx="4291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Fortalecer las </a:t>
            </a:r>
            <a:r>
              <a:rPr lang="es-CO" sz="1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estrategias de lucha contra </a:t>
            </a:r>
            <a:r>
              <a:rPr lang="es-CO" sz="16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corrupción, teniendo como marco la prevención de los actos de corrupción, la </a:t>
            </a:r>
            <a:r>
              <a:rPr lang="es-CO" sz="1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gestión de riesgos</a:t>
            </a:r>
            <a:r>
              <a:rPr lang="es-CO" sz="16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CO" sz="1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redes y articulación</a:t>
            </a:r>
            <a:r>
              <a:rPr lang="es-CO" sz="16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CO" sz="1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garantía de espacios de participación y rendición de cuentas, la legalidad y estado abierto e iniciativas adicionales.</a:t>
            </a:r>
            <a:endParaRPr lang="es-CO" sz="12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ABCDF88-E428-3FDA-B3E9-AE2882A2B77C}"/>
              </a:ext>
            </a:extLst>
          </p:cNvPr>
          <p:cNvSpPr/>
          <p:nvPr/>
        </p:nvSpPr>
        <p:spPr>
          <a:xfrm>
            <a:off x="8866415" y="1065734"/>
            <a:ext cx="762000" cy="718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02</a:t>
            </a:r>
            <a:endParaRPr lang="es-CO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D4F26D-B783-9FF7-2202-B56D4CE60A74}"/>
              </a:ext>
            </a:extLst>
          </p:cNvPr>
          <p:cNvSpPr txBox="1"/>
          <p:nvPr/>
        </p:nvSpPr>
        <p:spPr>
          <a:xfrm>
            <a:off x="7421340" y="1970415"/>
            <a:ext cx="41420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Alcance</a:t>
            </a:r>
          </a:p>
          <a:p>
            <a:endParaRPr lang="es-MX" sz="2400" b="1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Abarca los componentes transversal y programático, dentro de los cuales las acciones y lineamientos establecidos se realizan desde las actividades y diferentes roles que desempeñan todas las Dependencias del Ministerio.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4247684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1382</Words>
  <Application>Microsoft Office PowerPoint</Application>
  <PresentationFormat>Panorámica</PresentationFormat>
  <Paragraphs>202</Paragraphs>
  <Slides>27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48" baseType="lpstr">
      <vt:lpstr>Quattrocento Sans</vt:lpstr>
      <vt:lpstr>Open Sans Light</vt:lpstr>
      <vt:lpstr>Aptos Display</vt:lpstr>
      <vt:lpstr>Montserrat Medium</vt:lpstr>
      <vt:lpstr>Open Sans Semibold</vt:lpstr>
      <vt:lpstr>Fira Sans Extra Condensed</vt:lpstr>
      <vt:lpstr>Poppins</vt:lpstr>
      <vt:lpstr>DM Sans Semi Bold</vt:lpstr>
      <vt:lpstr>Calibri</vt:lpstr>
      <vt:lpstr>Helvetica Neue</vt:lpstr>
      <vt:lpstr>Roboto</vt:lpstr>
      <vt:lpstr>Verdana</vt:lpstr>
      <vt:lpstr>Inter Medium</vt:lpstr>
      <vt:lpstr>Play</vt:lpstr>
      <vt:lpstr>Poppins SemiBold</vt:lpstr>
      <vt:lpstr>Montserrat SemiBold</vt:lpstr>
      <vt:lpstr>Aptos</vt:lpstr>
      <vt:lpstr>Arial</vt:lpstr>
      <vt:lpstr>Tema de Office</vt:lpstr>
      <vt:lpstr>Diseño personalizado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la Ética del cuidado?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Raúl Hernando Mosquera Arce</dc:creator>
  <cp:lastModifiedBy>Erika Julieth Barragan Cabezas</cp:lastModifiedBy>
  <cp:revision>8</cp:revision>
  <dcterms:created xsi:type="dcterms:W3CDTF">2024-07-04T21:28:51Z</dcterms:created>
  <dcterms:modified xsi:type="dcterms:W3CDTF">2025-03-12T16:59:57Z</dcterms:modified>
</cp:coreProperties>
</file>