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2" r:id="rId4"/>
    <p:sldId id="282" r:id="rId5"/>
    <p:sldId id="296" r:id="rId6"/>
    <p:sldId id="260" r:id="rId7"/>
    <p:sldId id="261" r:id="rId8"/>
    <p:sldId id="267" r:id="rId9"/>
    <p:sldId id="268" r:id="rId10"/>
    <p:sldId id="297" r:id="rId11"/>
    <p:sldId id="298" r:id="rId12"/>
    <p:sldId id="273" r:id="rId13"/>
    <p:sldId id="265"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94"/>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A145A-C15A-4FF1-8F25-CBA3E2AE50E4}" type="datetimeFigureOut">
              <a:rPr lang="es-CO" smtClean="0"/>
              <a:t>27/02/2025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5BC30-05DE-490D-9A07-9393DB6E40B2}" type="slidenum">
              <a:rPr lang="es-CO" smtClean="0"/>
              <a:t>‹Nº›</a:t>
            </a:fld>
            <a:endParaRPr lang="es-CO"/>
          </a:p>
        </p:txBody>
      </p:sp>
    </p:spTree>
    <p:extLst>
      <p:ext uri="{BB962C8B-B14F-4D97-AF65-F5344CB8AC3E}">
        <p14:creationId xmlns:p14="http://schemas.microsoft.com/office/powerpoint/2010/main" val="135667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86326-DFC3-92A2-643F-D10631E4585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DA4CA596-5DB8-5E44-C91E-9932F6203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4F260494-DE6B-637E-2DDB-84973EAC7761}"/>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87F68FD3-26A2-54BD-D86B-473B0CF2A25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DFC86DB-23FE-4770-D101-56A48C8FBABB}"/>
              </a:ext>
            </a:extLst>
          </p:cNvPr>
          <p:cNvSpPr>
            <a:spLocks noGrp="1"/>
          </p:cNvSpPr>
          <p:nvPr>
            <p:ph type="sldNum" sz="quarter" idx="12"/>
          </p:nvPr>
        </p:nvSpPr>
        <p:spPr/>
        <p:txBody>
          <a:bodyPr/>
          <a:lstStyle/>
          <a:p>
            <a:fld id="{B8E7AD6B-28C5-4792-8DCF-1F1D8D556D6F}" type="slidenum">
              <a:rPr lang="es-CO" smtClean="0"/>
              <a:t>‹Nº›</a:t>
            </a:fld>
            <a:endParaRPr lang="es-CO"/>
          </a:p>
        </p:txBody>
      </p:sp>
      <p:pic>
        <p:nvPicPr>
          <p:cNvPr id="8" name="Imagen 7">
            <a:extLst>
              <a:ext uri="{FF2B5EF4-FFF2-40B4-BE49-F238E27FC236}">
                <a16:creationId xmlns:a16="http://schemas.microsoft.com/office/drawing/2014/main" id="{DA00B388-3C79-8D1C-BEEB-54B363092F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670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D88CF-13A9-669B-0367-03008CA33170}"/>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74DD8000-6B30-1395-0C31-48A3AEEAB6B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EF8E955-DF7D-6F6A-5A26-B1927A26A9DF}"/>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A7F11B1D-2CD2-465B-FABD-87F83CDD75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8F69A8E-12B4-4C0D-AE42-BD939BA59073}"/>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210508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EE63AE-1673-009D-1C73-D9CF503D841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A2ABA2B-F692-3558-6862-E98137E9DDD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73975D9-E07E-D165-A775-46702B4BD6EE}"/>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8340FDF2-B401-A2B6-6FB4-8B108DBE19E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2EE415-FC3D-0005-D513-942E75DE76A7}"/>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3229752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0776702-B0AA-A5A9-2F1C-86A6B8A0F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fecha 3">
            <a:extLst>
              <a:ext uri="{FF2B5EF4-FFF2-40B4-BE49-F238E27FC236}">
                <a16:creationId xmlns:a16="http://schemas.microsoft.com/office/drawing/2014/main" id="{4F260494-DE6B-637E-2DDB-84973EAC7761}"/>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87F68FD3-26A2-54BD-D86B-473B0CF2A25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DFC86DB-23FE-4770-D101-56A48C8FBABB}"/>
              </a:ext>
            </a:extLst>
          </p:cNvPr>
          <p:cNvSpPr>
            <a:spLocks noGrp="1"/>
          </p:cNvSpPr>
          <p:nvPr>
            <p:ph type="sldNum" sz="quarter" idx="12"/>
          </p:nvPr>
        </p:nvSpPr>
        <p:spPr/>
        <p:txBody>
          <a:bodyPr/>
          <a:lstStyle/>
          <a:p>
            <a:fld id="{B8E7AD6B-28C5-4792-8DCF-1F1D8D556D6F}" type="slidenum">
              <a:rPr lang="es-CO" smtClean="0"/>
              <a:t>‹Nº›</a:t>
            </a:fld>
            <a:endParaRPr lang="es-CO"/>
          </a:p>
        </p:txBody>
      </p:sp>
      <p:sp>
        <p:nvSpPr>
          <p:cNvPr id="7" name="Google Shape;104;p2">
            <a:extLst>
              <a:ext uri="{FF2B5EF4-FFF2-40B4-BE49-F238E27FC236}">
                <a16:creationId xmlns:a16="http://schemas.microsoft.com/office/drawing/2014/main" id="{F0B7A8C9-3F8A-A9B5-5182-C9A29C047FFC}"/>
              </a:ext>
            </a:extLst>
          </p:cNvPr>
          <p:cNvSpPr txBox="1">
            <a:spLocks/>
          </p:cNvSpPr>
          <p:nvPr userDrawn="1"/>
        </p:nvSpPr>
        <p:spPr>
          <a:xfrm>
            <a:off x="932516" y="2503488"/>
            <a:ext cx="4053552" cy="2457709"/>
          </a:xfrm>
          <a:prstGeom prst="rect">
            <a:avLst/>
          </a:prstGeom>
          <a:noFill/>
          <a:ln>
            <a:noFill/>
          </a:ln>
        </p:spPr>
        <p:txBody>
          <a:bodyPr spcFirstLastPara="1" vert="horz" wrap="square" lIns="91425" tIns="45700" rIns="91425" bIns="4570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lt1"/>
              </a:buClr>
              <a:buSzPct val="100000"/>
              <a:buFont typeface="Helvetica Neue"/>
              <a:buNone/>
            </a:pPr>
            <a:r>
              <a:rPr lang="es-CO" sz="4800" b="1" dirty="0">
                <a:solidFill>
                  <a:schemeClr val="lt1"/>
                </a:solidFill>
                <a:latin typeface="+mj-lt"/>
                <a:ea typeface="Helvetica Neue"/>
                <a:cs typeface="Helvetica Neue"/>
                <a:sym typeface="Helvetica Neue"/>
              </a:rPr>
              <a:t>¡MUCHAS GRACIAS!</a:t>
            </a:r>
            <a:endParaRPr lang="es-CO" dirty="0">
              <a:latin typeface="+mj-lt"/>
            </a:endParaRPr>
          </a:p>
        </p:txBody>
      </p:sp>
    </p:spTree>
    <p:extLst>
      <p:ext uri="{BB962C8B-B14F-4D97-AF65-F5344CB8AC3E}">
        <p14:creationId xmlns:p14="http://schemas.microsoft.com/office/powerpoint/2010/main" val="80252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744C3-2B60-A1BB-A9E2-331F77858203}"/>
              </a:ext>
            </a:extLst>
          </p:cNvPr>
          <p:cNvPicPr>
            <a:picLocks noChangeAspect="1"/>
          </p:cNvPicPr>
          <p:nvPr userDrawn="1"/>
        </p:nvPicPr>
        <p:blipFill>
          <a:blip r:embed="rId2"/>
          <a:stretch>
            <a:fillRect/>
          </a:stretch>
        </p:blipFill>
        <p:spPr>
          <a:xfrm>
            <a:off x="0" y="-12959"/>
            <a:ext cx="12169048" cy="6870959"/>
          </a:xfrm>
          <a:prstGeom prst="rect">
            <a:avLst/>
          </a:prstGeom>
        </p:spPr>
      </p:pic>
    </p:spTree>
    <p:extLst>
      <p:ext uri="{BB962C8B-B14F-4D97-AF65-F5344CB8AC3E}">
        <p14:creationId xmlns:p14="http://schemas.microsoft.com/office/powerpoint/2010/main" val="57026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7E55055-5BDA-5A54-7834-06FF2CCC6E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9161EBF-1F18-29F4-FE7C-EE884EC9B8BE}"/>
              </a:ext>
            </a:extLst>
          </p:cNvPr>
          <p:cNvSpPr>
            <a:spLocks noGrp="1"/>
          </p:cNvSpPr>
          <p:nvPr>
            <p:ph type="title"/>
          </p:nvPr>
        </p:nvSpPr>
        <p:spPr>
          <a:xfrm>
            <a:off x="831850" y="1709738"/>
            <a:ext cx="10515600" cy="2852737"/>
          </a:xfrm>
        </p:spPr>
        <p:txBody>
          <a:bodyPr anchor="b"/>
          <a:lstStyle>
            <a:lvl1pPr>
              <a:defRPr sz="6000" b="1">
                <a:solidFill>
                  <a:schemeClr val="bg1"/>
                </a:solidFill>
              </a:defRPr>
            </a:lvl1pPr>
          </a:lstStyle>
          <a:p>
            <a:r>
              <a:rPr lang="es-MX" dirty="0"/>
              <a:t>Haz clic para modificar el estilo de título del patrón</a:t>
            </a:r>
            <a:endParaRPr lang="es-CO" dirty="0"/>
          </a:p>
        </p:txBody>
      </p:sp>
      <p:sp>
        <p:nvSpPr>
          <p:cNvPr id="3" name="Marcador de texto 2">
            <a:extLst>
              <a:ext uri="{FF2B5EF4-FFF2-40B4-BE49-F238E27FC236}">
                <a16:creationId xmlns:a16="http://schemas.microsoft.com/office/drawing/2014/main" id="{9F2FF0E7-FCBC-3781-B06E-BBD82AB04A2D}"/>
              </a:ext>
            </a:extLst>
          </p:cNvPr>
          <p:cNvSpPr>
            <a:spLocks noGrp="1"/>
          </p:cNvSpPr>
          <p:nvPr>
            <p:ph type="body" idx="1"/>
          </p:nvPr>
        </p:nvSpPr>
        <p:spPr>
          <a:xfrm>
            <a:off x="831850" y="4589463"/>
            <a:ext cx="10515600" cy="1500187"/>
          </a:xfrm>
        </p:spPr>
        <p:txBody>
          <a:bodyPr anchor="ctr">
            <a:normAutofit/>
          </a:bodyPr>
          <a:lstStyle>
            <a:lvl1pPr marL="0" indent="0">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dirty="0"/>
              <a:t>Haga clic para modificar los estilos de texto del patrón</a:t>
            </a:r>
          </a:p>
        </p:txBody>
      </p:sp>
      <p:sp>
        <p:nvSpPr>
          <p:cNvPr id="4" name="Marcador de fecha 3">
            <a:extLst>
              <a:ext uri="{FF2B5EF4-FFF2-40B4-BE49-F238E27FC236}">
                <a16:creationId xmlns:a16="http://schemas.microsoft.com/office/drawing/2014/main" id="{152B8F77-0120-BF8E-7472-31153173F00A}"/>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80FB42FF-105E-642B-3608-B3B203D41E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CF10DC-1DCC-F6C6-BED9-273D251F4333}"/>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256274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33FCEF-1378-2075-1933-807B6380F1D6}"/>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3" name="Marcador de pie de página 2">
            <a:extLst>
              <a:ext uri="{FF2B5EF4-FFF2-40B4-BE49-F238E27FC236}">
                <a16:creationId xmlns:a16="http://schemas.microsoft.com/office/drawing/2014/main" id="{EC8F8006-4703-80DF-1DDC-03C4FE791DD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C33EBFF-3F4D-85B4-11A0-666A3D2FC6DC}"/>
              </a:ext>
            </a:extLst>
          </p:cNvPr>
          <p:cNvSpPr>
            <a:spLocks noGrp="1"/>
          </p:cNvSpPr>
          <p:nvPr>
            <p:ph type="sldNum" sz="quarter" idx="12"/>
          </p:nvPr>
        </p:nvSpPr>
        <p:spPr/>
        <p:txBody>
          <a:bodyPr/>
          <a:lstStyle/>
          <a:p>
            <a:fld id="{B8E7AD6B-28C5-4792-8DCF-1F1D8D556D6F}" type="slidenum">
              <a:rPr lang="es-CO" smtClean="0"/>
              <a:t>‹Nº›</a:t>
            </a:fld>
            <a:endParaRPr lang="es-CO"/>
          </a:p>
        </p:txBody>
      </p:sp>
      <p:pic>
        <p:nvPicPr>
          <p:cNvPr id="8" name="Imagen 7">
            <a:extLst>
              <a:ext uri="{FF2B5EF4-FFF2-40B4-BE49-F238E27FC236}">
                <a16:creationId xmlns:a16="http://schemas.microsoft.com/office/drawing/2014/main" id="{13D6ED41-6F3C-94AF-A36E-17F2BCC9A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201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E20D901-0B78-FE21-BA72-89A94C7095A9}"/>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4" name="Marcador de pie de página 3">
            <a:extLst>
              <a:ext uri="{FF2B5EF4-FFF2-40B4-BE49-F238E27FC236}">
                <a16:creationId xmlns:a16="http://schemas.microsoft.com/office/drawing/2014/main" id="{16345D5E-6A81-19D1-6677-53AE9D05AD4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3FB961B-052B-41A5-B0C7-7D522CFF5C38}"/>
              </a:ext>
            </a:extLst>
          </p:cNvPr>
          <p:cNvSpPr>
            <a:spLocks noGrp="1"/>
          </p:cNvSpPr>
          <p:nvPr>
            <p:ph type="sldNum" sz="quarter" idx="12"/>
          </p:nvPr>
        </p:nvSpPr>
        <p:spPr/>
        <p:txBody>
          <a:bodyPr/>
          <a:lstStyle/>
          <a:p>
            <a:fld id="{B8E7AD6B-28C5-4792-8DCF-1F1D8D556D6F}" type="slidenum">
              <a:rPr lang="es-CO" smtClean="0"/>
              <a:t>‹Nº›</a:t>
            </a:fld>
            <a:endParaRPr lang="es-CO"/>
          </a:p>
        </p:txBody>
      </p:sp>
      <p:pic>
        <p:nvPicPr>
          <p:cNvPr id="7" name="Imagen 6">
            <a:extLst>
              <a:ext uri="{FF2B5EF4-FFF2-40B4-BE49-F238E27FC236}">
                <a16:creationId xmlns:a16="http://schemas.microsoft.com/office/drawing/2014/main" id="{4C341026-28E5-7277-FBC7-C43B755CC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490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33FCEF-1378-2075-1933-807B6380F1D6}"/>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3" name="Marcador de pie de página 2">
            <a:extLst>
              <a:ext uri="{FF2B5EF4-FFF2-40B4-BE49-F238E27FC236}">
                <a16:creationId xmlns:a16="http://schemas.microsoft.com/office/drawing/2014/main" id="{EC8F8006-4703-80DF-1DDC-03C4FE791DD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C33EBFF-3F4D-85B4-11A0-666A3D2FC6DC}"/>
              </a:ext>
            </a:extLst>
          </p:cNvPr>
          <p:cNvSpPr>
            <a:spLocks noGrp="1"/>
          </p:cNvSpPr>
          <p:nvPr>
            <p:ph type="sldNum" sz="quarter" idx="12"/>
          </p:nvPr>
        </p:nvSpPr>
        <p:spPr/>
        <p:txBody>
          <a:bodyPr/>
          <a:lstStyle/>
          <a:p>
            <a:fld id="{B8E7AD6B-28C5-4792-8DCF-1F1D8D556D6F}" type="slidenum">
              <a:rPr lang="es-CO" smtClean="0"/>
              <a:t>‹Nº›</a:t>
            </a:fld>
            <a:endParaRPr lang="es-CO"/>
          </a:p>
        </p:txBody>
      </p:sp>
      <p:pic>
        <p:nvPicPr>
          <p:cNvPr id="8" name="Imagen 7">
            <a:extLst>
              <a:ext uri="{FF2B5EF4-FFF2-40B4-BE49-F238E27FC236}">
                <a16:creationId xmlns:a16="http://schemas.microsoft.com/office/drawing/2014/main" id="{68D6D1EA-B2FD-9EE8-E7E7-14A389DA3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88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0CF01-EAA6-3E2D-3AAE-88FA590AB7A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FA8C6D4-D1E2-D8A8-444E-4463CD8B82B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0C66E10-A510-6E39-B833-4FF948FBE454}"/>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79CEC044-76A1-702C-83CD-93970051A2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31E9F8-AF7B-EC44-34A0-A083C216AB95}"/>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276896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43B38C-AFEA-C252-E4BA-8A8673D7A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C315C32-1A02-AF6E-4392-592AC41343E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B509E1A5-2C3D-7937-C91C-46DA9260E40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7D45CA25-B24D-F583-1009-F67BEF22CF12}"/>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8FD806B5-8EB9-1C13-406E-1B64725A6624}"/>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6" name="Marcador de pie de página 5">
            <a:extLst>
              <a:ext uri="{FF2B5EF4-FFF2-40B4-BE49-F238E27FC236}">
                <a16:creationId xmlns:a16="http://schemas.microsoft.com/office/drawing/2014/main" id="{94410ED7-B06E-8998-A885-E125EBEE9A9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4F42AE-12A1-7D69-3623-2D5334589E54}"/>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212702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48CCA-9705-5B30-3AB2-2BB40BAADC2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367EE24-73DF-92B0-C5B3-D72A18E1D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AA060F2D-C3AB-5B0C-4715-2ED531876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03C7B06-2C13-B849-1F05-5CB9691E5532}"/>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6" name="Marcador de pie de página 5">
            <a:extLst>
              <a:ext uri="{FF2B5EF4-FFF2-40B4-BE49-F238E27FC236}">
                <a16:creationId xmlns:a16="http://schemas.microsoft.com/office/drawing/2014/main" id="{67A21B93-50D7-3238-3828-84CA756C587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3405366-2A7D-BDDE-86FB-8BCB02491E6A}"/>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134275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08856-ECAA-BBEB-1991-594806C9F9D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A9B4B76-2C57-C29A-635C-C50824AB6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77C149EE-9A46-DEC4-FCF9-044D53443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66BE7D8-BDE2-FB34-D79F-13F0C47A6127}"/>
              </a:ext>
            </a:extLst>
          </p:cNvPr>
          <p:cNvSpPr>
            <a:spLocks noGrp="1"/>
          </p:cNvSpPr>
          <p:nvPr>
            <p:ph type="dt" sz="half" idx="10"/>
          </p:nvPr>
        </p:nvSpPr>
        <p:spPr/>
        <p:txBody>
          <a:bodyPr/>
          <a:lstStyle/>
          <a:p>
            <a:fld id="{0A3D5115-4429-499B-BE2D-CBE14E019A2E}" type="datetimeFigureOut">
              <a:rPr lang="es-CO" smtClean="0"/>
              <a:t>27/02/2025</a:t>
            </a:fld>
            <a:endParaRPr lang="es-CO"/>
          </a:p>
        </p:txBody>
      </p:sp>
      <p:sp>
        <p:nvSpPr>
          <p:cNvPr id="6" name="Marcador de pie de página 5">
            <a:extLst>
              <a:ext uri="{FF2B5EF4-FFF2-40B4-BE49-F238E27FC236}">
                <a16:creationId xmlns:a16="http://schemas.microsoft.com/office/drawing/2014/main" id="{A071B982-2DA4-A7D1-50B6-6D89AEAC3F2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0576388-0706-9AD4-B97C-94D5E0694433}"/>
              </a:ext>
            </a:extLst>
          </p:cNvPr>
          <p:cNvSpPr>
            <a:spLocks noGrp="1"/>
          </p:cNvSpPr>
          <p:nvPr>
            <p:ph type="sldNum" sz="quarter" idx="12"/>
          </p:nvPr>
        </p:nvSpPr>
        <p:spPr/>
        <p:txBody>
          <a:bodyPr/>
          <a:lstStyle/>
          <a:p>
            <a:fld id="{B8E7AD6B-28C5-4792-8DCF-1F1D8D556D6F}" type="slidenum">
              <a:rPr lang="es-CO" smtClean="0"/>
              <a:t>‹Nº›</a:t>
            </a:fld>
            <a:endParaRPr lang="es-CO"/>
          </a:p>
        </p:txBody>
      </p:sp>
    </p:spTree>
    <p:extLst>
      <p:ext uri="{BB962C8B-B14F-4D97-AF65-F5344CB8AC3E}">
        <p14:creationId xmlns:p14="http://schemas.microsoft.com/office/powerpoint/2010/main" val="180518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AC7F811-2385-529D-DFDF-B918EF1497B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a:extLst>
              <a:ext uri="{FF2B5EF4-FFF2-40B4-BE49-F238E27FC236}">
                <a16:creationId xmlns:a16="http://schemas.microsoft.com/office/drawing/2014/main" id="{A6B208F3-6382-5D70-3F4F-FCE31514E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E0DCBC-CD43-A13A-011F-2C047404E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F4972520-DB3F-49D8-E4F4-E43B1B6CF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3D5115-4429-499B-BE2D-CBE14E019A2E}" type="datetimeFigureOut">
              <a:rPr lang="es-CO" smtClean="0"/>
              <a:t>27/02/2025</a:t>
            </a:fld>
            <a:endParaRPr lang="es-CO"/>
          </a:p>
        </p:txBody>
      </p:sp>
      <p:sp>
        <p:nvSpPr>
          <p:cNvPr id="5" name="Marcador de pie de página 4">
            <a:extLst>
              <a:ext uri="{FF2B5EF4-FFF2-40B4-BE49-F238E27FC236}">
                <a16:creationId xmlns:a16="http://schemas.microsoft.com/office/drawing/2014/main" id="{6EEABD98-D9F1-0549-EDD5-8A89ACCFC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942451AD-159F-1D66-FADC-2B8FE73C1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E7AD6B-28C5-4792-8DCF-1F1D8D556D6F}" type="slidenum">
              <a:rPr lang="es-CO" smtClean="0"/>
              <a:t>‹Nº›</a:t>
            </a:fld>
            <a:endParaRPr lang="es-CO"/>
          </a:p>
        </p:txBody>
      </p:sp>
    </p:spTree>
    <p:extLst>
      <p:ext uri="{BB962C8B-B14F-4D97-AF65-F5344CB8AC3E}">
        <p14:creationId xmlns:p14="http://schemas.microsoft.com/office/powerpoint/2010/main" val="20746338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63" r:id="rId4"/>
    <p:sldLayoutId id="2147483660" r:id="rId5"/>
    <p:sldLayoutId id="2147483650" r:id="rId6"/>
    <p:sldLayoutId id="2147483652" r:id="rId7"/>
    <p:sldLayoutId id="2147483656" r:id="rId8"/>
    <p:sldLayoutId id="2147483657" r:id="rId9"/>
    <p:sldLayoutId id="2147483658" r:id="rId10"/>
    <p:sldLayoutId id="2147483659" r:id="rId11"/>
    <p:sldLayoutId id="2147483661"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hyperlink" Target="https://gina.minciencias.gov.co/" TargetMode="Externa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16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C3F212-DD91-B0DD-7126-C863FF787288}"/>
              </a:ext>
            </a:extLst>
          </p:cNvPr>
          <p:cNvSpPr txBox="1"/>
          <p:nvPr/>
        </p:nvSpPr>
        <p:spPr>
          <a:xfrm>
            <a:off x="2415617" y="392641"/>
            <a:ext cx="7021286" cy="369332"/>
          </a:xfrm>
          <a:prstGeom prst="rect">
            <a:avLst/>
          </a:prstGeom>
          <a:noFill/>
        </p:spPr>
        <p:txBody>
          <a:bodyPr wrap="square" rtlCol="0">
            <a:spAutoFit/>
          </a:bodyPr>
          <a:lstStyle/>
          <a:p>
            <a:pPr algn="ctr"/>
            <a:r>
              <a:rPr lang="es-CO" b="1" dirty="0">
                <a:solidFill>
                  <a:srgbClr val="416441"/>
                </a:solidFill>
              </a:rPr>
              <a:t>Preguntas frecuentes</a:t>
            </a:r>
          </a:p>
        </p:txBody>
      </p:sp>
      <p:sp>
        <p:nvSpPr>
          <p:cNvPr id="3" name="CuadroTexto 2">
            <a:extLst>
              <a:ext uri="{FF2B5EF4-FFF2-40B4-BE49-F238E27FC236}">
                <a16:creationId xmlns:a16="http://schemas.microsoft.com/office/drawing/2014/main" id="{689447CA-13F4-353D-A756-602A592DF17D}"/>
              </a:ext>
            </a:extLst>
          </p:cNvPr>
          <p:cNvSpPr txBox="1"/>
          <p:nvPr/>
        </p:nvSpPr>
        <p:spPr>
          <a:xfrm>
            <a:off x="2525486" y="1031563"/>
            <a:ext cx="9122228" cy="369332"/>
          </a:xfrm>
          <a:prstGeom prst="rect">
            <a:avLst/>
          </a:prstGeom>
          <a:noFill/>
        </p:spPr>
        <p:txBody>
          <a:bodyPr wrap="square" rtlCol="0">
            <a:spAutoFit/>
          </a:bodyPr>
          <a:lstStyle/>
          <a:p>
            <a:r>
              <a:rPr lang="es-MX" b="1" dirty="0"/>
              <a:t>1. ¿Cómo ingreso y realizo la consulta de las normas?</a:t>
            </a:r>
            <a:endParaRPr lang="es-CO" b="1" dirty="0"/>
          </a:p>
        </p:txBody>
      </p:sp>
      <p:sp>
        <p:nvSpPr>
          <p:cNvPr id="5" name="CuadroTexto 4">
            <a:extLst>
              <a:ext uri="{FF2B5EF4-FFF2-40B4-BE49-F238E27FC236}">
                <a16:creationId xmlns:a16="http://schemas.microsoft.com/office/drawing/2014/main" id="{8621718B-4601-DBFF-B8D6-A541D3B725AC}"/>
              </a:ext>
            </a:extLst>
          </p:cNvPr>
          <p:cNvSpPr txBox="1"/>
          <p:nvPr/>
        </p:nvSpPr>
        <p:spPr>
          <a:xfrm>
            <a:off x="881743" y="1698215"/>
            <a:ext cx="10428514" cy="1200329"/>
          </a:xfrm>
          <a:prstGeom prst="rect">
            <a:avLst/>
          </a:prstGeom>
          <a:noFill/>
        </p:spPr>
        <p:txBody>
          <a:bodyPr wrap="square">
            <a:spAutoFit/>
          </a:bodyPr>
          <a:lstStyle/>
          <a:p>
            <a:r>
              <a:rPr lang="es-CO" dirty="0"/>
              <a:t>1.1. Ingresando a GINA y digitando nuestras credenciales activas.</a:t>
            </a:r>
          </a:p>
          <a:p>
            <a:endParaRPr lang="es-CO" dirty="0"/>
          </a:p>
          <a:p>
            <a:r>
              <a:rPr lang="es-CO" dirty="0"/>
              <a:t>1.2. Doy click en el menú de documentos y posteriormente ubico el submenú de normas/ Gestionar</a:t>
            </a:r>
          </a:p>
        </p:txBody>
      </p:sp>
      <p:pic>
        <p:nvPicPr>
          <p:cNvPr id="6" name="Imagen 5">
            <a:extLst>
              <a:ext uri="{FF2B5EF4-FFF2-40B4-BE49-F238E27FC236}">
                <a16:creationId xmlns:a16="http://schemas.microsoft.com/office/drawing/2014/main" id="{AB0A4B62-0229-2468-5C75-27A6402FE33E}"/>
              </a:ext>
            </a:extLst>
          </p:cNvPr>
          <p:cNvPicPr>
            <a:picLocks noChangeAspect="1"/>
          </p:cNvPicPr>
          <p:nvPr/>
        </p:nvPicPr>
        <p:blipFill>
          <a:blip r:embed="rId2"/>
          <a:stretch>
            <a:fillRect/>
          </a:stretch>
        </p:blipFill>
        <p:spPr>
          <a:xfrm>
            <a:off x="2313213" y="3040058"/>
            <a:ext cx="7821387" cy="3338048"/>
          </a:xfrm>
          <a:prstGeom prst="rect">
            <a:avLst/>
          </a:prstGeom>
        </p:spPr>
      </p:pic>
      <p:sp>
        <p:nvSpPr>
          <p:cNvPr id="7" name="Rectángulo 6">
            <a:extLst>
              <a:ext uri="{FF2B5EF4-FFF2-40B4-BE49-F238E27FC236}">
                <a16:creationId xmlns:a16="http://schemas.microsoft.com/office/drawing/2014/main" id="{B683BBA5-EDEE-078B-05B0-F4FA33969726}"/>
              </a:ext>
            </a:extLst>
          </p:cNvPr>
          <p:cNvSpPr/>
          <p:nvPr/>
        </p:nvSpPr>
        <p:spPr>
          <a:xfrm>
            <a:off x="2313213" y="3834786"/>
            <a:ext cx="821873" cy="130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id="{89763E2C-A1B3-DA6E-B4B9-F39BDE89D88B}"/>
              </a:ext>
            </a:extLst>
          </p:cNvPr>
          <p:cNvSpPr/>
          <p:nvPr/>
        </p:nvSpPr>
        <p:spPr>
          <a:xfrm>
            <a:off x="2313212" y="5246914"/>
            <a:ext cx="821873"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Google Shape;102;p3">
            <a:extLst>
              <a:ext uri="{FF2B5EF4-FFF2-40B4-BE49-F238E27FC236}">
                <a16:creationId xmlns:a16="http://schemas.microsoft.com/office/drawing/2014/main" id="{B34BC02F-3FB4-2CFB-64FB-3AF398685668}"/>
              </a:ext>
            </a:extLst>
          </p:cNvPr>
          <p:cNvPicPr preferRelativeResize="0"/>
          <p:nvPr/>
        </p:nvPicPr>
        <p:blipFill rotWithShape="1">
          <a:blip r:embed="rId3">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58031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C3F212-DD91-B0DD-7126-C863FF787288}"/>
              </a:ext>
            </a:extLst>
          </p:cNvPr>
          <p:cNvSpPr txBox="1"/>
          <p:nvPr/>
        </p:nvSpPr>
        <p:spPr>
          <a:xfrm>
            <a:off x="2318657" y="348343"/>
            <a:ext cx="7021286" cy="369332"/>
          </a:xfrm>
          <a:prstGeom prst="rect">
            <a:avLst/>
          </a:prstGeom>
          <a:noFill/>
        </p:spPr>
        <p:txBody>
          <a:bodyPr wrap="square" rtlCol="0">
            <a:spAutoFit/>
          </a:bodyPr>
          <a:lstStyle/>
          <a:p>
            <a:pPr algn="ctr"/>
            <a:r>
              <a:rPr lang="es-CO" b="1" dirty="0">
                <a:solidFill>
                  <a:srgbClr val="416441"/>
                </a:solidFill>
              </a:rPr>
              <a:t>Preguntas frecuentes</a:t>
            </a:r>
          </a:p>
        </p:txBody>
      </p:sp>
      <p:sp>
        <p:nvSpPr>
          <p:cNvPr id="3" name="CuadroTexto 2">
            <a:extLst>
              <a:ext uri="{FF2B5EF4-FFF2-40B4-BE49-F238E27FC236}">
                <a16:creationId xmlns:a16="http://schemas.microsoft.com/office/drawing/2014/main" id="{689447CA-13F4-353D-A756-602A592DF17D}"/>
              </a:ext>
            </a:extLst>
          </p:cNvPr>
          <p:cNvSpPr txBox="1"/>
          <p:nvPr/>
        </p:nvSpPr>
        <p:spPr>
          <a:xfrm>
            <a:off x="2612571" y="1023257"/>
            <a:ext cx="7249885" cy="369332"/>
          </a:xfrm>
          <a:prstGeom prst="rect">
            <a:avLst/>
          </a:prstGeom>
          <a:noFill/>
        </p:spPr>
        <p:txBody>
          <a:bodyPr wrap="square" rtlCol="0">
            <a:spAutoFit/>
          </a:bodyPr>
          <a:lstStyle/>
          <a:p>
            <a:r>
              <a:rPr lang="es-MX" b="1" dirty="0"/>
              <a:t>2. ¿Cómo incluyo las normas en el normograma?</a:t>
            </a:r>
            <a:endParaRPr lang="es-CO" b="1" dirty="0"/>
          </a:p>
        </p:txBody>
      </p:sp>
      <p:sp>
        <p:nvSpPr>
          <p:cNvPr id="4" name="CuadroTexto 3">
            <a:extLst>
              <a:ext uri="{FF2B5EF4-FFF2-40B4-BE49-F238E27FC236}">
                <a16:creationId xmlns:a16="http://schemas.microsoft.com/office/drawing/2014/main" id="{48C524CD-DB01-B7A7-A913-10B684E76C5E}"/>
              </a:ext>
            </a:extLst>
          </p:cNvPr>
          <p:cNvSpPr txBox="1"/>
          <p:nvPr/>
        </p:nvSpPr>
        <p:spPr>
          <a:xfrm>
            <a:off x="1469573" y="2024742"/>
            <a:ext cx="10428514" cy="4247317"/>
          </a:xfrm>
          <a:prstGeom prst="rect">
            <a:avLst/>
          </a:prstGeom>
          <a:noFill/>
        </p:spPr>
        <p:txBody>
          <a:bodyPr wrap="square">
            <a:spAutoFit/>
          </a:bodyPr>
          <a:lstStyle/>
          <a:p>
            <a:pPr algn="just"/>
            <a:r>
              <a:rPr lang="es-CO" dirty="0"/>
              <a:t>2.1. Una vez se identifica la necesidad de actualizar (quitar o incluir una nueva norma), cada proceso debe notificar a la Oficina Asesora Jurídica - OAJ, de acuerdo con los lineamientos del procedimiento A205PR09 Depuración normativa.</a:t>
            </a:r>
          </a:p>
          <a:p>
            <a:pPr algn="just"/>
            <a:endParaRPr lang="es-CO" dirty="0"/>
          </a:p>
          <a:p>
            <a:pPr algn="just"/>
            <a:r>
              <a:rPr lang="es-CO" dirty="0"/>
              <a:t>2.1. La OAJ realiza la respectiva verificación y actualización para posteriormente informar y remitir la información a la Oficina Asesora de Planeación e Innovación Institucional – </a:t>
            </a:r>
            <a:r>
              <a:rPr lang="es-CO" dirty="0" err="1"/>
              <a:t>OAPII</a:t>
            </a:r>
            <a:r>
              <a:rPr lang="es-CO" dirty="0"/>
              <a:t>.</a:t>
            </a:r>
          </a:p>
          <a:p>
            <a:pPr algn="just"/>
            <a:endParaRPr lang="es-CO" dirty="0"/>
          </a:p>
          <a:p>
            <a:pPr algn="just"/>
            <a:r>
              <a:rPr lang="es-CO" dirty="0"/>
              <a:t>2.3. La OAPII realiza el cargue de información en GINA y de esta forma quedan incluidas las normas en el normograma de la entidad, desde GINA se puede consultar y exportar el normograma consolidado.</a:t>
            </a:r>
          </a:p>
          <a:p>
            <a:pPr algn="just"/>
            <a:endParaRPr lang="es-CO" dirty="0"/>
          </a:p>
          <a:p>
            <a:pPr algn="just"/>
            <a:r>
              <a:rPr lang="es-CO" dirty="0"/>
              <a:t>Nota: si estas actualizaciones afectan documentos activos, el Agente </a:t>
            </a:r>
            <a:r>
              <a:rPr lang="es-CO" dirty="0" err="1"/>
              <a:t>C4</a:t>
            </a:r>
            <a:r>
              <a:rPr lang="es-CO" dirty="0"/>
              <a:t> debe notificarlo al profesional de apoyo de la </a:t>
            </a:r>
            <a:r>
              <a:rPr lang="es-CO" dirty="0" err="1"/>
              <a:t>OAPII</a:t>
            </a:r>
            <a:r>
              <a:rPr lang="es-CO" dirty="0"/>
              <a:t> para el asesoramiento en la actualización documental requerida.</a:t>
            </a:r>
          </a:p>
        </p:txBody>
      </p:sp>
      <p:pic>
        <p:nvPicPr>
          <p:cNvPr id="6" name="Gráfico 5" descr="Flecha: curva ligera con relleno sólido">
            <a:extLst>
              <a:ext uri="{FF2B5EF4-FFF2-40B4-BE49-F238E27FC236}">
                <a16:creationId xmlns:a16="http://schemas.microsoft.com/office/drawing/2014/main" id="{08357CF2-B1C0-AB5A-BD5C-03BE1E87A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172" y="1817914"/>
            <a:ext cx="914400" cy="914400"/>
          </a:xfrm>
          <a:prstGeom prst="rect">
            <a:avLst/>
          </a:prstGeom>
        </p:spPr>
      </p:pic>
      <p:pic>
        <p:nvPicPr>
          <p:cNvPr id="7" name="Gráfico 6" descr="Flecha: curva ligera con relleno sólido">
            <a:extLst>
              <a:ext uri="{FF2B5EF4-FFF2-40B4-BE49-F238E27FC236}">
                <a16:creationId xmlns:a16="http://schemas.microsoft.com/office/drawing/2014/main" id="{E094C376-9AE7-4105-DCAA-131165973F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172" y="2939142"/>
            <a:ext cx="914400" cy="914400"/>
          </a:xfrm>
          <a:prstGeom prst="rect">
            <a:avLst/>
          </a:prstGeom>
        </p:spPr>
      </p:pic>
      <p:pic>
        <p:nvPicPr>
          <p:cNvPr id="8" name="Gráfico 7" descr="Flecha: curva ligera con relleno sólido">
            <a:extLst>
              <a:ext uri="{FF2B5EF4-FFF2-40B4-BE49-F238E27FC236}">
                <a16:creationId xmlns:a16="http://schemas.microsoft.com/office/drawing/2014/main" id="{762E8D6F-897F-F912-E837-656A72E2AA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172" y="4028495"/>
            <a:ext cx="914400" cy="914400"/>
          </a:xfrm>
          <a:prstGeom prst="rect">
            <a:avLst/>
          </a:prstGeom>
        </p:spPr>
      </p:pic>
      <p:pic>
        <p:nvPicPr>
          <p:cNvPr id="5" name="Google Shape;102;p3">
            <a:extLst>
              <a:ext uri="{FF2B5EF4-FFF2-40B4-BE49-F238E27FC236}">
                <a16:creationId xmlns:a16="http://schemas.microsoft.com/office/drawing/2014/main" id="{A7E77C06-55E0-A2D8-DC47-F4FB236F2EA7}"/>
              </a:ext>
            </a:extLst>
          </p:cNvPr>
          <p:cNvPicPr preferRelativeResize="0"/>
          <p:nvPr/>
        </p:nvPicPr>
        <p:blipFill rotWithShape="1">
          <a:blip r:embed="rId4">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48737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C3F212-DD91-B0DD-7126-C863FF787288}"/>
              </a:ext>
            </a:extLst>
          </p:cNvPr>
          <p:cNvSpPr txBox="1"/>
          <p:nvPr/>
        </p:nvSpPr>
        <p:spPr>
          <a:xfrm>
            <a:off x="2373086" y="337457"/>
            <a:ext cx="7021286" cy="369332"/>
          </a:xfrm>
          <a:prstGeom prst="rect">
            <a:avLst/>
          </a:prstGeom>
          <a:noFill/>
        </p:spPr>
        <p:txBody>
          <a:bodyPr wrap="square" rtlCol="0">
            <a:spAutoFit/>
          </a:bodyPr>
          <a:lstStyle/>
          <a:p>
            <a:pPr algn="ctr"/>
            <a:r>
              <a:rPr lang="es-CO" b="1" dirty="0">
                <a:solidFill>
                  <a:srgbClr val="416441"/>
                </a:solidFill>
              </a:rPr>
              <a:t>Preguntas frecuentes</a:t>
            </a:r>
          </a:p>
        </p:txBody>
      </p:sp>
      <p:sp>
        <p:nvSpPr>
          <p:cNvPr id="3" name="CuadroTexto 2">
            <a:extLst>
              <a:ext uri="{FF2B5EF4-FFF2-40B4-BE49-F238E27FC236}">
                <a16:creationId xmlns:a16="http://schemas.microsoft.com/office/drawing/2014/main" id="{689447CA-13F4-353D-A756-602A592DF17D}"/>
              </a:ext>
            </a:extLst>
          </p:cNvPr>
          <p:cNvSpPr txBox="1"/>
          <p:nvPr/>
        </p:nvSpPr>
        <p:spPr>
          <a:xfrm>
            <a:off x="1502228" y="1066800"/>
            <a:ext cx="9927771" cy="646331"/>
          </a:xfrm>
          <a:prstGeom prst="rect">
            <a:avLst/>
          </a:prstGeom>
          <a:noFill/>
        </p:spPr>
        <p:txBody>
          <a:bodyPr wrap="square" rtlCol="0">
            <a:spAutoFit/>
          </a:bodyPr>
          <a:lstStyle/>
          <a:p>
            <a:r>
              <a:rPr lang="es-MX" b="1" dirty="0"/>
              <a:t>3. ¿Cómo se realiza el cambio en los documentos de la mención de las normas que le aplican a cada proceso?</a:t>
            </a:r>
            <a:endParaRPr lang="es-CO" b="1" dirty="0"/>
          </a:p>
        </p:txBody>
      </p:sp>
      <p:sp>
        <p:nvSpPr>
          <p:cNvPr id="4" name="CuadroTexto 3">
            <a:extLst>
              <a:ext uri="{FF2B5EF4-FFF2-40B4-BE49-F238E27FC236}">
                <a16:creationId xmlns:a16="http://schemas.microsoft.com/office/drawing/2014/main" id="{FED5DB37-D409-A8D2-BBD9-B6E8F9CFF1D6}"/>
              </a:ext>
            </a:extLst>
          </p:cNvPr>
          <p:cNvSpPr txBox="1"/>
          <p:nvPr/>
        </p:nvSpPr>
        <p:spPr>
          <a:xfrm>
            <a:off x="1099456" y="2073142"/>
            <a:ext cx="10733313" cy="3693319"/>
          </a:xfrm>
          <a:prstGeom prst="rect">
            <a:avLst/>
          </a:prstGeom>
          <a:noFill/>
        </p:spPr>
        <p:txBody>
          <a:bodyPr wrap="square">
            <a:spAutoFit/>
          </a:bodyPr>
          <a:lstStyle/>
          <a:p>
            <a:pPr algn="just"/>
            <a:r>
              <a:rPr lang="es-CO" dirty="0"/>
              <a:t>3.1. Dentro de la estructura de los documentos de los procesos, se encuentra la sección </a:t>
            </a:r>
            <a:r>
              <a:rPr lang="es-CO" b="1" dirty="0">
                <a:solidFill>
                  <a:srgbClr val="416441"/>
                </a:solidFill>
              </a:rPr>
              <a:t>“Marco normativo aplicable”</a:t>
            </a:r>
            <a:r>
              <a:rPr lang="es-CO" dirty="0">
                <a:solidFill>
                  <a:srgbClr val="416441"/>
                </a:solidFill>
              </a:rPr>
              <a:t>, </a:t>
            </a:r>
            <a:r>
              <a:rPr lang="es-CO" dirty="0"/>
              <a:t>en el cual se suelen incluir las normas que tienen relación con el tema que se documenta.</a:t>
            </a:r>
          </a:p>
          <a:p>
            <a:pPr algn="just"/>
            <a:endParaRPr lang="es-CO" dirty="0"/>
          </a:p>
          <a:p>
            <a:pPr algn="just"/>
            <a:r>
              <a:rPr lang="es-CO" dirty="0"/>
              <a:t>3.2. Sin embargo, de acuerdo con los lineamientos de la Guía para la elaboración de documentos del SIG - </a:t>
            </a:r>
            <a:r>
              <a:rPr lang="es-CO" dirty="0" err="1"/>
              <a:t>D102PR01G01</a:t>
            </a:r>
            <a:r>
              <a:rPr lang="es-CO" dirty="0"/>
              <a:t>, los documentos en la sección indicada deben llevar la siguiente frase </a:t>
            </a:r>
            <a:r>
              <a:rPr lang="es-CO" b="1" dirty="0">
                <a:solidFill>
                  <a:srgbClr val="416441"/>
                </a:solidFill>
              </a:rPr>
              <a:t>“</a:t>
            </a:r>
            <a:r>
              <a:rPr lang="es-MX" b="1" dirty="0">
                <a:solidFill>
                  <a:srgbClr val="416441"/>
                </a:solidFill>
              </a:rPr>
              <a:t>Ver Normograma de la entidad, dispuesto en el sistema de información GINA Módulo Documentos / Normas”, </a:t>
            </a:r>
            <a:r>
              <a:rPr lang="es-MX" dirty="0"/>
              <a:t>reemplazando la mención de las normas.</a:t>
            </a:r>
            <a:endParaRPr lang="es-CO" dirty="0"/>
          </a:p>
          <a:p>
            <a:pPr algn="just"/>
            <a:endParaRPr lang="es-CO" dirty="0"/>
          </a:p>
          <a:p>
            <a:pPr algn="just"/>
            <a:r>
              <a:rPr lang="es-CO" dirty="0"/>
              <a:t>3.3. El cambio de la sección de marco normativo aplicable se realizará de manera progresiva, con el fin de que los procesos realicen el ajuste en la medida en que se realizan las actualizaciones a los documentos.</a:t>
            </a:r>
          </a:p>
        </p:txBody>
      </p:sp>
      <p:pic>
        <p:nvPicPr>
          <p:cNvPr id="5" name="Gráfico 4" descr="Flecha: curva ligera con relleno sólido">
            <a:extLst>
              <a:ext uri="{FF2B5EF4-FFF2-40B4-BE49-F238E27FC236}">
                <a16:creationId xmlns:a16="http://schemas.microsoft.com/office/drawing/2014/main" id="{172F90ED-1B89-C046-3B01-7C5FF3D2D0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56" y="1937657"/>
            <a:ext cx="914400" cy="914400"/>
          </a:xfrm>
          <a:prstGeom prst="rect">
            <a:avLst/>
          </a:prstGeom>
        </p:spPr>
      </p:pic>
      <p:pic>
        <p:nvPicPr>
          <p:cNvPr id="6" name="Gráfico 5" descr="Flecha: curva ligera con relleno sólido">
            <a:extLst>
              <a:ext uri="{FF2B5EF4-FFF2-40B4-BE49-F238E27FC236}">
                <a16:creationId xmlns:a16="http://schemas.microsoft.com/office/drawing/2014/main" id="{10A964BD-4BF3-7F7E-7C64-6FDEFBD2F5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56" y="2987542"/>
            <a:ext cx="914400" cy="914400"/>
          </a:xfrm>
          <a:prstGeom prst="rect">
            <a:avLst/>
          </a:prstGeom>
        </p:spPr>
      </p:pic>
      <p:pic>
        <p:nvPicPr>
          <p:cNvPr id="7" name="Gráfico 6" descr="Flecha: curva ligera con relleno sólido">
            <a:extLst>
              <a:ext uri="{FF2B5EF4-FFF2-40B4-BE49-F238E27FC236}">
                <a16:creationId xmlns:a16="http://schemas.microsoft.com/office/drawing/2014/main" id="{4A68A686-E286-39B5-5A85-9E27CE0EE0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56" y="4593771"/>
            <a:ext cx="914400" cy="914400"/>
          </a:xfrm>
          <a:prstGeom prst="rect">
            <a:avLst/>
          </a:prstGeom>
        </p:spPr>
      </p:pic>
      <p:pic>
        <p:nvPicPr>
          <p:cNvPr id="8" name="Google Shape;102;p3">
            <a:extLst>
              <a:ext uri="{FF2B5EF4-FFF2-40B4-BE49-F238E27FC236}">
                <a16:creationId xmlns:a16="http://schemas.microsoft.com/office/drawing/2014/main" id="{16F030DF-2A3C-B997-FAFC-DEF14F71D15C}"/>
              </a:ext>
            </a:extLst>
          </p:cNvPr>
          <p:cNvPicPr preferRelativeResize="0"/>
          <p:nvPr/>
        </p:nvPicPr>
        <p:blipFill rotWithShape="1">
          <a:blip r:embed="rId4">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00349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06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A0957-AC45-0DA0-8963-80808C2270B7}"/>
              </a:ext>
            </a:extLst>
          </p:cNvPr>
          <p:cNvSpPr>
            <a:spLocks noGrp="1"/>
          </p:cNvSpPr>
          <p:nvPr>
            <p:ph type="title"/>
          </p:nvPr>
        </p:nvSpPr>
        <p:spPr/>
        <p:txBody>
          <a:bodyPr>
            <a:normAutofit fontScale="90000"/>
          </a:bodyPr>
          <a:lstStyle/>
          <a:p>
            <a:pPr algn="ctr"/>
            <a:r>
              <a:rPr lang="es-CO" dirty="0"/>
              <a:t>Socialización Módulo de Documentos/Normas – Sistema de Información GINA</a:t>
            </a:r>
          </a:p>
        </p:txBody>
      </p:sp>
      <p:sp>
        <p:nvSpPr>
          <p:cNvPr id="3" name="Marcador de texto 2">
            <a:extLst>
              <a:ext uri="{FF2B5EF4-FFF2-40B4-BE49-F238E27FC236}">
                <a16:creationId xmlns:a16="http://schemas.microsoft.com/office/drawing/2014/main" id="{F83E03F3-E7DF-614C-4AFC-EF986158C1A2}"/>
              </a:ext>
            </a:extLst>
          </p:cNvPr>
          <p:cNvSpPr>
            <a:spLocks noGrp="1"/>
          </p:cNvSpPr>
          <p:nvPr>
            <p:ph type="body" idx="1"/>
          </p:nvPr>
        </p:nvSpPr>
        <p:spPr>
          <a:xfrm>
            <a:off x="838200" y="4992235"/>
            <a:ext cx="10515600" cy="1500187"/>
          </a:xfrm>
        </p:spPr>
        <p:txBody>
          <a:bodyPr>
            <a:normAutofit fontScale="92500" lnSpcReduction="20000"/>
          </a:bodyPr>
          <a:lstStyle/>
          <a:p>
            <a:pPr algn="ctr"/>
            <a:r>
              <a:rPr lang="es-CO" dirty="0"/>
              <a:t>Oficina Asesora de Planeación e Innovación Institucional – Equipo de Fortalecimiento Organizacional</a:t>
            </a:r>
          </a:p>
          <a:p>
            <a:pPr algn="ctr"/>
            <a:r>
              <a:rPr lang="es-CO" dirty="0">
                <a:solidFill>
                  <a:schemeClr val="bg1"/>
                </a:solidFill>
              </a:rPr>
              <a:t>Oficina Asesora Jurídica</a:t>
            </a:r>
          </a:p>
          <a:p>
            <a:pPr algn="ctr"/>
            <a:endParaRPr lang="es-CO" dirty="0"/>
          </a:p>
          <a:p>
            <a:pPr algn="ctr"/>
            <a:r>
              <a:rPr lang="es-CO" dirty="0">
                <a:solidFill>
                  <a:schemeClr val="bg1"/>
                </a:solidFill>
              </a:rPr>
              <a:t>Febrero 27 de 2025</a:t>
            </a:r>
          </a:p>
        </p:txBody>
      </p:sp>
    </p:spTree>
    <p:extLst>
      <p:ext uri="{BB962C8B-B14F-4D97-AF65-F5344CB8AC3E}">
        <p14:creationId xmlns:p14="http://schemas.microsoft.com/office/powerpoint/2010/main" val="110066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07335D5F-071E-0596-769C-B80C671351C4}"/>
              </a:ext>
            </a:extLst>
          </p:cNvPr>
          <p:cNvSpPr txBox="1"/>
          <p:nvPr/>
        </p:nvSpPr>
        <p:spPr>
          <a:xfrm>
            <a:off x="3378792" y="2373092"/>
            <a:ext cx="7185447" cy="170046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square" lIns="0" tIns="12700" rIns="0" bIns="0" rtlCol="0">
            <a:spAutoFit/>
          </a:bodyPr>
          <a:lstStyle/>
          <a:p>
            <a:pPr marL="527050" indent="-514350">
              <a:lnSpc>
                <a:spcPct val="100000"/>
              </a:lnSpc>
              <a:spcBef>
                <a:spcPts val="100"/>
              </a:spcBef>
              <a:buClr>
                <a:srgbClr val="FFC000"/>
              </a:buClr>
              <a:buFont typeface="+mj-lt"/>
              <a:buAutoNum type="arabicPeriod"/>
              <a:tabLst>
                <a:tab pos="354965" algn="l"/>
              </a:tabLst>
            </a:pPr>
            <a:r>
              <a:rPr lang="es-ES" sz="3600" dirty="0">
                <a:solidFill>
                  <a:schemeClr val="accent3"/>
                </a:solidFill>
                <a:latin typeface="Segoe UI"/>
                <a:cs typeface="Segoe UI"/>
              </a:rPr>
              <a:t>Contexto</a:t>
            </a:r>
          </a:p>
          <a:p>
            <a:pPr marL="527050" indent="-514350">
              <a:lnSpc>
                <a:spcPct val="100000"/>
              </a:lnSpc>
              <a:spcBef>
                <a:spcPts val="100"/>
              </a:spcBef>
              <a:buClr>
                <a:srgbClr val="FFC000"/>
              </a:buClr>
              <a:buFont typeface="+mj-lt"/>
              <a:buAutoNum type="arabicPeriod"/>
              <a:tabLst>
                <a:tab pos="354965" algn="l"/>
              </a:tabLst>
            </a:pPr>
            <a:r>
              <a:rPr lang="es-ES" sz="3600" dirty="0">
                <a:solidFill>
                  <a:schemeClr val="accent3"/>
                </a:solidFill>
                <a:latin typeface="Segoe UI"/>
                <a:cs typeface="Segoe UI"/>
              </a:rPr>
              <a:t>Ruta de consulta</a:t>
            </a:r>
          </a:p>
          <a:p>
            <a:pPr marL="527050" indent="-514350">
              <a:spcBef>
                <a:spcPts val="100"/>
              </a:spcBef>
              <a:buClr>
                <a:srgbClr val="FFC000"/>
              </a:buClr>
              <a:buFont typeface="+mj-lt"/>
              <a:buAutoNum type="arabicPeriod"/>
              <a:tabLst>
                <a:tab pos="354965" algn="l"/>
              </a:tabLst>
            </a:pPr>
            <a:r>
              <a:rPr lang="es-ES" sz="3600" spc="-10" dirty="0">
                <a:solidFill>
                  <a:schemeClr val="accent3"/>
                </a:solidFill>
                <a:latin typeface="Segoe UI"/>
                <a:cs typeface="Segoe UI"/>
              </a:rPr>
              <a:t>Preguntas frecuentes</a:t>
            </a:r>
          </a:p>
        </p:txBody>
      </p:sp>
      <p:sp>
        <p:nvSpPr>
          <p:cNvPr id="4" name="Rectángulo redondeado 3">
            <a:extLst>
              <a:ext uri="{FF2B5EF4-FFF2-40B4-BE49-F238E27FC236}">
                <a16:creationId xmlns:a16="http://schemas.microsoft.com/office/drawing/2014/main" id="{EAE2C368-89C0-4206-467A-46713C5102C5}"/>
              </a:ext>
            </a:extLst>
          </p:cNvPr>
          <p:cNvSpPr/>
          <p:nvPr/>
        </p:nvSpPr>
        <p:spPr>
          <a:xfrm>
            <a:off x="-321893" y="294795"/>
            <a:ext cx="3861159" cy="549966"/>
          </a:xfrm>
          <a:prstGeom prst="roundRect">
            <a:avLst/>
          </a:prstGeom>
          <a:solidFill>
            <a:srgbClr val="2764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a:t>CONTENIDO</a:t>
            </a:r>
            <a:endParaRPr sz="3200" b="1" dirty="0"/>
          </a:p>
        </p:txBody>
      </p:sp>
      <p:pic>
        <p:nvPicPr>
          <p:cNvPr id="3" name="Google Shape;102;p3">
            <a:extLst>
              <a:ext uri="{FF2B5EF4-FFF2-40B4-BE49-F238E27FC236}">
                <a16:creationId xmlns:a16="http://schemas.microsoft.com/office/drawing/2014/main" id="{9E234BD7-74A5-7683-AC57-B60113F688CF}"/>
              </a:ext>
            </a:extLst>
          </p:cNvPr>
          <p:cNvPicPr preferRelativeResize="0"/>
          <p:nvPr/>
        </p:nvPicPr>
        <p:blipFill rotWithShape="1">
          <a:blip r:embed="rId2">
            <a:alphaModFix/>
          </a:blip>
          <a:srcRect/>
          <a:stretch/>
        </p:blipFill>
        <p:spPr>
          <a:xfrm>
            <a:off x="164691" y="1827422"/>
            <a:ext cx="3374575" cy="3374575"/>
          </a:xfrm>
          <a:prstGeom prst="rect">
            <a:avLst/>
          </a:prstGeom>
          <a:noFill/>
          <a:ln>
            <a:noFill/>
          </a:ln>
        </p:spPr>
      </p:pic>
      <p:sp>
        <p:nvSpPr>
          <p:cNvPr id="5" name="Google Shape;101;p3">
            <a:extLst>
              <a:ext uri="{FF2B5EF4-FFF2-40B4-BE49-F238E27FC236}">
                <a16:creationId xmlns:a16="http://schemas.microsoft.com/office/drawing/2014/main" id="{91FD9DE4-1CAD-C82E-6557-C5CC5DDE65FA}"/>
              </a:ext>
            </a:extLst>
          </p:cNvPr>
          <p:cNvSpPr/>
          <p:nvPr/>
        </p:nvSpPr>
        <p:spPr>
          <a:xfrm>
            <a:off x="8651033" y="5201997"/>
            <a:ext cx="2304900" cy="876300"/>
          </a:xfrm>
          <a:prstGeom prst="roundRect">
            <a:avLst>
              <a:gd name="adj" fmla="val 16667"/>
            </a:avLst>
          </a:prstGeom>
          <a:gradFill>
            <a:gsLst>
              <a:gs pos="0">
                <a:srgbClr val="A6D49D"/>
              </a:gs>
              <a:gs pos="50000">
                <a:srgbClr val="99C991"/>
              </a:gs>
              <a:gs pos="100000">
                <a:srgbClr val="88C57C"/>
              </a:gs>
            </a:gsLst>
            <a:lin ang="5400000" scaled="0"/>
          </a:gra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dirty="0">
                <a:solidFill>
                  <a:schemeClr val="dk1"/>
                </a:solidFill>
                <a:latin typeface="Verdana"/>
                <a:ea typeface="Verdana"/>
                <a:cs typeface="Verdana"/>
                <a:sym typeface="Verdana"/>
              </a:rPr>
              <a:t>Código Reunión:</a:t>
            </a:r>
            <a:endParaRPr sz="1800" b="0"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s-CO" sz="2200" b="1" dirty="0" err="1">
                <a:solidFill>
                  <a:schemeClr val="dk1"/>
                </a:solidFill>
                <a:latin typeface="Verdana"/>
                <a:ea typeface="Verdana"/>
                <a:cs typeface="Verdana"/>
                <a:sym typeface="Verdana"/>
              </a:rPr>
              <a:t>X2671</a:t>
            </a:r>
            <a:endParaRPr sz="2200" b="1"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0928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2;p3">
            <a:extLst>
              <a:ext uri="{FF2B5EF4-FFF2-40B4-BE49-F238E27FC236}">
                <a16:creationId xmlns:a16="http://schemas.microsoft.com/office/drawing/2014/main" id="{2647C0EE-F1AC-9F8E-E56F-0D24339FF62D}"/>
              </a:ext>
            </a:extLst>
          </p:cNvPr>
          <p:cNvPicPr preferRelativeResize="0"/>
          <p:nvPr/>
        </p:nvPicPr>
        <p:blipFill rotWithShape="1">
          <a:blip r:embed="rId2">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grpSp>
        <p:nvGrpSpPr>
          <p:cNvPr id="3" name="Grupo 2">
            <a:extLst>
              <a:ext uri="{FF2B5EF4-FFF2-40B4-BE49-F238E27FC236}">
                <a16:creationId xmlns:a16="http://schemas.microsoft.com/office/drawing/2014/main" id="{AAFB9A93-9375-A7AB-5E36-56722BD667E3}"/>
              </a:ext>
            </a:extLst>
          </p:cNvPr>
          <p:cNvGrpSpPr/>
          <p:nvPr/>
        </p:nvGrpSpPr>
        <p:grpSpPr>
          <a:xfrm>
            <a:off x="2858884" y="1502748"/>
            <a:ext cx="6783635" cy="3852503"/>
            <a:chOff x="-3450051" y="1670825"/>
            <a:chExt cx="8239979" cy="4210504"/>
          </a:xfrm>
        </p:grpSpPr>
        <p:sp>
          <p:nvSpPr>
            <p:cNvPr id="4" name="Rectángulo redondeado 3">
              <a:extLst>
                <a:ext uri="{FF2B5EF4-FFF2-40B4-BE49-F238E27FC236}">
                  <a16:creationId xmlns:a16="http://schemas.microsoft.com/office/drawing/2014/main" id="{2484AACC-8066-8687-171E-AC24127D86D4}"/>
                </a:ext>
              </a:extLst>
            </p:cNvPr>
            <p:cNvSpPr/>
            <p:nvPr/>
          </p:nvSpPr>
          <p:spPr>
            <a:xfrm rot="17545485">
              <a:off x="686126" y="1796642"/>
              <a:ext cx="4117379" cy="4051995"/>
            </a:xfrm>
            <a:prstGeom prst="roundRect">
              <a:avLst>
                <a:gd name="adj" fmla="val 1709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400"/>
            </a:p>
          </p:txBody>
        </p:sp>
        <p:sp>
          <p:nvSpPr>
            <p:cNvPr id="5" name="Rectángulo redondeado 4">
              <a:extLst>
                <a:ext uri="{FF2B5EF4-FFF2-40B4-BE49-F238E27FC236}">
                  <a16:creationId xmlns:a16="http://schemas.microsoft.com/office/drawing/2014/main" id="{4480E08A-9F73-0D66-5971-F56F673E64E3}"/>
                </a:ext>
              </a:extLst>
            </p:cNvPr>
            <p:cNvSpPr/>
            <p:nvPr/>
          </p:nvSpPr>
          <p:spPr>
            <a:xfrm rot="18892505">
              <a:off x="792414" y="1656263"/>
              <a:ext cx="3982951" cy="4012076"/>
            </a:xfrm>
            <a:prstGeom prst="roundRect">
              <a:avLst>
                <a:gd name="adj" fmla="val 17098"/>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400"/>
            </a:p>
          </p:txBody>
        </p:sp>
        <p:sp>
          <p:nvSpPr>
            <p:cNvPr id="6" name="object 8">
              <a:extLst>
                <a:ext uri="{FF2B5EF4-FFF2-40B4-BE49-F238E27FC236}">
                  <a16:creationId xmlns:a16="http://schemas.microsoft.com/office/drawing/2014/main" id="{5C1F5B4D-10DC-9F40-57EB-ED2AB0DD1CAF}"/>
                </a:ext>
              </a:extLst>
            </p:cNvPr>
            <p:cNvSpPr txBox="1"/>
            <p:nvPr/>
          </p:nvSpPr>
          <p:spPr>
            <a:xfrm>
              <a:off x="-3450051" y="3183986"/>
              <a:ext cx="3349986" cy="552920"/>
            </a:xfrm>
            <a:prstGeom prst="rect">
              <a:avLst/>
            </a:prstGeom>
          </p:spPr>
          <p:txBody>
            <a:bodyPr vert="horz" wrap="square" lIns="0" tIns="13335" rIns="0" bIns="0" rtlCol="0">
              <a:spAutoFit/>
            </a:bodyPr>
            <a:lstStyle/>
            <a:p>
              <a:pPr marL="12700" algn="r">
                <a:lnSpc>
                  <a:spcPct val="100000"/>
                </a:lnSpc>
                <a:spcBef>
                  <a:spcPts val="100"/>
                </a:spcBef>
              </a:pPr>
              <a:r>
                <a:rPr lang="es-CO" sz="3200" b="1" dirty="0">
                  <a:solidFill>
                    <a:srgbClr val="2D6236"/>
                  </a:solidFill>
                  <a:latin typeface="Segoe UI"/>
                  <a:cs typeface="Segoe UI"/>
                </a:rPr>
                <a:t>1. CONTEXTO</a:t>
              </a:r>
              <a:endParaRPr lang="es-CO" sz="2000" dirty="0">
                <a:solidFill>
                  <a:srgbClr val="2D6236"/>
                </a:solidFill>
                <a:latin typeface="Segoe UI"/>
                <a:cs typeface="Segoe UI"/>
              </a:endParaRPr>
            </a:p>
          </p:txBody>
        </p:sp>
      </p:grpSp>
      <p:cxnSp>
        <p:nvCxnSpPr>
          <p:cNvPr id="8" name="Conector recto 7">
            <a:extLst>
              <a:ext uri="{FF2B5EF4-FFF2-40B4-BE49-F238E27FC236}">
                <a16:creationId xmlns:a16="http://schemas.microsoft.com/office/drawing/2014/main" id="{339645DB-7BEB-BC37-A671-7005C3B915A4}"/>
              </a:ext>
            </a:extLst>
          </p:cNvPr>
          <p:cNvCxnSpPr>
            <a:cxnSpLocks/>
          </p:cNvCxnSpPr>
          <p:nvPr/>
        </p:nvCxnSpPr>
        <p:spPr>
          <a:xfrm flipH="1">
            <a:off x="3044414" y="3429000"/>
            <a:ext cx="2654099"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Gráfico 9" descr="Signpost con relleno sólido">
            <a:extLst>
              <a:ext uri="{FF2B5EF4-FFF2-40B4-BE49-F238E27FC236}">
                <a16:creationId xmlns:a16="http://schemas.microsoft.com/office/drawing/2014/main" id="{94997B81-A529-8FFB-B23C-AF405CFA94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8410" y="1778794"/>
            <a:ext cx="3092205" cy="3092205"/>
          </a:xfrm>
          <a:prstGeom prst="rect">
            <a:avLst/>
          </a:prstGeom>
        </p:spPr>
      </p:pic>
    </p:spTree>
    <p:extLst>
      <p:ext uri="{BB962C8B-B14F-4D97-AF65-F5344CB8AC3E}">
        <p14:creationId xmlns:p14="http://schemas.microsoft.com/office/powerpoint/2010/main" val="150840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393EB888-A6C5-B6DE-2507-3A1492C1E815}"/>
              </a:ext>
            </a:extLst>
          </p:cNvPr>
          <p:cNvSpPr>
            <a:spLocks noChangeArrowheads="1"/>
          </p:cNvSpPr>
          <p:nvPr/>
        </p:nvSpPr>
        <p:spPr bwMode="auto">
          <a:xfrm>
            <a:off x="194553" y="873908"/>
            <a:ext cx="1458472" cy="1333910"/>
          </a:xfrm>
          <a:custGeom>
            <a:avLst/>
            <a:gdLst>
              <a:gd name="T0" fmla="*/ 3808 w 3809"/>
              <a:gd name="T1" fmla="*/ 1904 h 3809"/>
              <a:gd name="T2" fmla="*/ 3808 w 3809"/>
              <a:gd name="T3" fmla="*/ 1904 h 3809"/>
              <a:gd name="T4" fmla="*/ 1904 w 3809"/>
              <a:gd name="T5" fmla="*/ 3808 h 3809"/>
              <a:gd name="T6" fmla="*/ 1904 w 3809"/>
              <a:gd name="T7" fmla="*/ 3808 h 3809"/>
              <a:gd name="T8" fmla="*/ 0 w 3809"/>
              <a:gd name="T9" fmla="*/ 1904 h 3809"/>
              <a:gd name="T10" fmla="*/ 0 w 3809"/>
              <a:gd name="T11" fmla="*/ 1904 h 3809"/>
              <a:gd name="T12" fmla="*/ 1904 w 3809"/>
              <a:gd name="T13" fmla="*/ 0 h 3809"/>
              <a:gd name="T14" fmla="*/ 1904 w 3809"/>
              <a:gd name="T15" fmla="*/ 0 h 3809"/>
              <a:gd name="T16" fmla="*/ 3808 w 3809"/>
              <a:gd name="T17" fmla="*/ 1904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9" h="3809">
                <a:moveTo>
                  <a:pt x="3808" y="1904"/>
                </a:moveTo>
                <a:lnTo>
                  <a:pt x="3808" y="1904"/>
                </a:lnTo>
                <a:cubicBezTo>
                  <a:pt x="3808" y="2955"/>
                  <a:pt x="2955" y="3808"/>
                  <a:pt x="1904" y="3808"/>
                </a:cubicBezTo>
                <a:lnTo>
                  <a:pt x="1904" y="3808"/>
                </a:lnTo>
                <a:cubicBezTo>
                  <a:pt x="853" y="3808"/>
                  <a:pt x="0" y="2955"/>
                  <a:pt x="0" y="1904"/>
                </a:cubicBezTo>
                <a:lnTo>
                  <a:pt x="0" y="1904"/>
                </a:lnTo>
                <a:cubicBezTo>
                  <a:pt x="0" y="852"/>
                  <a:pt x="853" y="0"/>
                  <a:pt x="1904" y="0"/>
                </a:cubicBezTo>
                <a:lnTo>
                  <a:pt x="1904" y="0"/>
                </a:lnTo>
                <a:cubicBezTo>
                  <a:pt x="2955" y="0"/>
                  <a:pt x="3808" y="852"/>
                  <a:pt x="3808" y="19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dirty="0">
              <a:latin typeface="Open Sans Light" panose="020B0306030504020204" pitchFamily="34" charset="0"/>
            </a:endParaRPr>
          </a:p>
        </p:txBody>
      </p:sp>
      <p:sp>
        <p:nvSpPr>
          <p:cNvPr id="25" name="Freeform 7">
            <a:extLst>
              <a:ext uri="{FF2B5EF4-FFF2-40B4-BE49-F238E27FC236}">
                <a16:creationId xmlns:a16="http://schemas.microsoft.com/office/drawing/2014/main" id="{D564C36E-D56B-A527-35DF-1F568548A121}"/>
              </a:ext>
            </a:extLst>
          </p:cNvPr>
          <p:cNvSpPr>
            <a:spLocks noChangeArrowheads="1"/>
          </p:cNvSpPr>
          <p:nvPr/>
        </p:nvSpPr>
        <p:spPr bwMode="auto">
          <a:xfrm>
            <a:off x="194553" y="2682355"/>
            <a:ext cx="1458472" cy="1333909"/>
          </a:xfrm>
          <a:custGeom>
            <a:avLst/>
            <a:gdLst>
              <a:gd name="T0" fmla="*/ 3808 w 3809"/>
              <a:gd name="T1" fmla="*/ 1903 h 3808"/>
              <a:gd name="T2" fmla="*/ 3808 w 3809"/>
              <a:gd name="T3" fmla="*/ 1903 h 3808"/>
              <a:gd name="T4" fmla="*/ 1904 w 3809"/>
              <a:gd name="T5" fmla="*/ 3807 h 3808"/>
              <a:gd name="T6" fmla="*/ 1904 w 3809"/>
              <a:gd name="T7" fmla="*/ 3807 h 3808"/>
              <a:gd name="T8" fmla="*/ 0 w 3809"/>
              <a:gd name="T9" fmla="*/ 1903 h 3808"/>
              <a:gd name="T10" fmla="*/ 0 w 3809"/>
              <a:gd name="T11" fmla="*/ 1903 h 3808"/>
              <a:gd name="T12" fmla="*/ 1904 w 3809"/>
              <a:gd name="T13" fmla="*/ 0 h 3808"/>
              <a:gd name="T14" fmla="*/ 1904 w 3809"/>
              <a:gd name="T15" fmla="*/ 0 h 3808"/>
              <a:gd name="T16" fmla="*/ 3808 w 3809"/>
              <a:gd name="T17" fmla="*/ 1903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9" h="3808">
                <a:moveTo>
                  <a:pt x="3808" y="1903"/>
                </a:moveTo>
                <a:lnTo>
                  <a:pt x="3808" y="1903"/>
                </a:lnTo>
                <a:cubicBezTo>
                  <a:pt x="3808" y="2955"/>
                  <a:pt x="2955" y="3807"/>
                  <a:pt x="1904" y="3807"/>
                </a:cubicBezTo>
                <a:lnTo>
                  <a:pt x="1904" y="3807"/>
                </a:lnTo>
                <a:cubicBezTo>
                  <a:pt x="853" y="3807"/>
                  <a:pt x="0" y="2955"/>
                  <a:pt x="0" y="1903"/>
                </a:cubicBezTo>
                <a:lnTo>
                  <a:pt x="0" y="1903"/>
                </a:lnTo>
                <a:cubicBezTo>
                  <a:pt x="0" y="853"/>
                  <a:pt x="853" y="0"/>
                  <a:pt x="1904" y="0"/>
                </a:cubicBezTo>
                <a:lnTo>
                  <a:pt x="1904" y="0"/>
                </a:lnTo>
                <a:cubicBezTo>
                  <a:pt x="2955" y="0"/>
                  <a:pt x="3808" y="853"/>
                  <a:pt x="3808" y="190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dirty="0">
              <a:latin typeface="Open Sans Light" panose="020B0306030504020204" pitchFamily="34" charset="0"/>
            </a:endParaRPr>
          </a:p>
        </p:txBody>
      </p:sp>
      <p:grpSp>
        <p:nvGrpSpPr>
          <p:cNvPr id="35" name="Grupo 34">
            <a:extLst>
              <a:ext uri="{FF2B5EF4-FFF2-40B4-BE49-F238E27FC236}">
                <a16:creationId xmlns:a16="http://schemas.microsoft.com/office/drawing/2014/main" id="{DF9F298D-9CC9-FA43-B11B-5405CEFE4A3E}"/>
              </a:ext>
            </a:extLst>
          </p:cNvPr>
          <p:cNvGrpSpPr/>
          <p:nvPr/>
        </p:nvGrpSpPr>
        <p:grpSpPr>
          <a:xfrm>
            <a:off x="447941" y="292433"/>
            <a:ext cx="7892143" cy="5943114"/>
            <a:chOff x="194553" y="589890"/>
            <a:chExt cx="7565590" cy="5287313"/>
          </a:xfrm>
        </p:grpSpPr>
        <p:grpSp>
          <p:nvGrpSpPr>
            <p:cNvPr id="9" name="Group 19">
              <a:extLst>
                <a:ext uri="{FF2B5EF4-FFF2-40B4-BE49-F238E27FC236}">
                  <a16:creationId xmlns:a16="http://schemas.microsoft.com/office/drawing/2014/main" id="{FFF9B81C-A078-85C3-B838-E01CE241CF90}"/>
                </a:ext>
              </a:extLst>
            </p:cNvPr>
            <p:cNvGrpSpPr/>
            <p:nvPr/>
          </p:nvGrpSpPr>
          <p:grpSpPr>
            <a:xfrm>
              <a:off x="194553" y="4105865"/>
              <a:ext cx="7565590" cy="1771338"/>
              <a:chOff x="6500229" y="9129609"/>
              <a:chExt cx="12909120" cy="3304659"/>
            </a:xfrm>
          </p:grpSpPr>
          <p:sp>
            <p:nvSpPr>
              <p:cNvPr id="19" name="Freeform 9">
                <a:extLst>
                  <a:ext uri="{FF2B5EF4-FFF2-40B4-BE49-F238E27FC236}">
                    <a16:creationId xmlns:a16="http://schemas.microsoft.com/office/drawing/2014/main" id="{EEC15CBC-F961-0241-E945-B943943F5989}"/>
                  </a:ext>
                </a:extLst>
              </p:cNvPr>
              <p:cNvSpPr>
                <a:spLocks noChangeArrowheads="1"/>
              </p:cNvSpPr>
              <p:nvPr/>
            </p:nvSpPr>
            <p:spPr bwMode="auto">
              <a:xfrm>
                <a:off x="7790872" y="9245773"/>
                <a:ext cx="11618477" cy="2771140"/>
              </a:xfrm>
              <a:custGeom>
                <a:avLst/>
                <a:gdLst>
                  <a:gd name="T0" fmla="*/ 224 w 13466"/>
                  <a:gd name="T1" fmla="*/ 4348 h 4349"/>
                  <a:gd name="T2" fmla="*/ 13465 w 13466"/>
                  <a:gd name="T3" fmla="*/ 4113 h 4349"/>
                  <a:gd name="T4" fmla="*/ 12185 w 13466"/>
                  <a:gd name="T5" fmla="*/ 831 h 4349"/>
                  <a:gd name="T6" fmla="*/ 0 w 13466"/>
                  <a:gd name="T7" fmla="*/ 0 h 4349"/>
                  <a:gd name="T8" fmla="*/ 224 w 13466"/>
                  <a:gd name="T9" fmla="*/ 4348 h 4349"/>
                </a:gdLst>
                <a:ahLst/>
                <a:cxnLst>
                  <a:cxn ang="0">
                    <a:pos x="T0" y="T1"/>
                  </a:cxn>
                  <a:cxn ang="0">
                    <a:pos x="T2" y="T3"/>
                  </a:cxn>
                  <a:cxn ang="0">
                    <a:pos x="T4" y="T5"/>
                  </a:cxn>
                  <a:cxn ang="0">
                    <a:pos x="T6" y="T7"/>
                  </a:cxn>
                  <a:cxn ang="0">
                    <a:pos x="T8" y="T9"/>
                  </a:cxn>
                </a:cxnLst>
                <a:rect l="0" t="0" r="r" b="b"/>
                <a:pathLst>
                  <a:path w="13466" h="4349">
                    <a:moveTo>
                      <a:pt x="224" y="4348"/>
                    </a:moveTo>
                    <a:lnTo>
                      <a:pt x="13465" y="4113"/>
                    </a:lnTo>
                    <a:lnTo>
                      <a:pt x="12185" y="831"/>
                    </a:lnTo>
                    <a:lnTo>
                      <a:pt x="0" y="0"/>
                    </a:lnTo>
                    <a:lnTo>
                      <a:pt x="224" y="4348"/>
                    </a:lnTo>
                  </a:path>
                </a:pathLst>
              </a:custGeom>
              <a:solidFill>
                <a:schemeClr val="accent3">
                  <a:lumMod val="75000"/>
                </a:schemeClr>
              </a:solidFill>
              <a:ln>
                <a:noFill/>
              </a:ln>
              <a:effectLst/>
            </p:spPr>
            <p:txBody>
              <a:bodyPr wrap="none" anchor="ctr"/>
              <a:lstStyle/>
              <a:p>
                <a:endParaRPr lang="en-US" sz="4000" dirty="0">
                  <a:latin typeface="Open Sans Light" panose="020B0306030504020204" pitchFamily="34" charset="0"/>
                </a:endParaRPr>
              </a:p>
            </p:txBody>
          </p:sp>
          <p:sp>
            <p:nvSpPr>
              <p:cNvPr id="20" name="Freeform 10">
                <a:extLst>
                  <a:ext uri="{FF2B5EF4-FFF2-40B4-BE49-F238E27FC236}">
                    <a16:creationId xmlns:a16="http://schemas.microsoft.com/office/drawing/2014/main" id="{014B4E3B-63BE-9379-1B1F-AD06C3C892DE}"/>
                  </a:ext>
                </a:extLst>
              </p:cNvPr>
              <p:cNvSpPr>
                <a:spLocks noChangeArrowheads="1"/>
              </p:cNvSpPr>
              <p:nvPr/>
            </p:nvSpPr>
            <p:spPr bwMode="auto">
              <a:xfrm>
                <a:off x="7514095" y="9129609"/>
                <a:ext cx="11340614" cy="3304659"/>
              </a:xfrm>
              <a:custGeom>
                <a:avLst/>
                <a:gdLst>
                  <a:gd name="T0" fmla="*/ 996 w 14085"/>
                  <a:gd name="T1" fmla="*/ 4605 h 4606"/>
                  <a:gd name="T2" fmla="*/ 14084 w 14085"/>
                  <a:gd name="T3" fmla="*/ 3134 h 4606"/>
                  <a:gd name="T4" fmla="*/ 12231 w 14085"/>
                  <a:gd name="T5" fmla="*/ 0 h 4606"/>
                  <a:gd name="T6" fmla="*/ 0 w 14085"/>
                  <a:gd name="T7" fmla="*/ 315 h 4606"/>
                  <a:gd name="T8" fmla="*/ 996 w 14085"/>
                  <a:gd name="T9" fmla="*/ 4605 h 4606"/>
                </a:gdLst>
                <a:ahLst/>
                <a:cxnLst>
                  <a:cxn ang="0">
                    <a:pos x="T0" y="T1"/>
                  </a:cxn>
                  <a:cxn ang="0">
                    <a:pos x="T2" y="T3"/>
                  </a:cxn>
                  <a:cxn ang="0">
                    <a:pos x="T4" y="T5"/>
                  </a:cxn>
                  <a:cxn ang="0">
                    <a:pos x="T6" y="T7"/>
                  </a:cxn>
                  <a:cxn ang="0">
                    <a:pos x="T8" y="T9"/>
                  </a:cxn>
                </a:cxnLst>
                <a:rect l="0" t="0" r="r" b="b"/>
                <a:pathLst>
                  <a:path w="14085" h="4606">
                    <a:moveTo>
                      <a:pt x="996" y="4605"/>
                    </a:moveTo>
                    <a:lnTo>
                      <a:pt x="14084" y="3134"/>
                    </a:lnTo>
                    <a:lnTo>
                      <a:pt x="12231" y="0"/>
                    </a:lnTo>
                    <a:lnTo>
                      <a:pt x="0" y="315"/>
                    </a:lnTo>
                    <a:lnTo>
                      <a:pt x="996" y="4605"/>
                    </a:lnTo>
                  </a:path>
                </a:pathLst>
              </a:custGeom>
              <a:solidFill>
                <a:schemeClr val="accent3"/>
              </a:solidFill>
              <a:ln>
                <a:noFill/>
              </a:ln>
              <a:effectLst/>
            </p:spPr>
            <p:txBody>
              <a:bodyPr wrap="none" anchor="ctr"/>
              <a:lstStyle/>
              <a:p>
                <a:endParaRPr lang="en-US" sz="4000" dirty="0">
                  <a:latin typeface="Open Sans Light" panose="020B0306030504020204" pitchFamily="34" charset="0"/>
                </a:endParaRPr>
              </a:p>
            </p:txBody>
          </p:sp>
          <p:sp>
            <p:nvSpPr>
              <p:cNvPr id="21" name="Freeform 11">
                <a:extLst>
                  <a:ext uri="{FF2B5EF4-FFF2-40B4-BE49-F238E27FC236}">
                    <a16:creationId xmlns:a16="http://schemas.microsoft.com/office/drawing/2014/main" id="{72AF0B8A-0B57-9D5A-8FB2-252D6E3F1D55}"/>
                  </a:ext>
                </a:extLst>
              </p:cNvPr>
              <p:cNvSpPr>
                <a:spLocks noChangeArrowheads="1"/>
              </p:cNvSpPr>
              <p:nvPr/>
            </p:nvSpPr>
            <p:spPr bwMode="auto">
              <a:xfrm>
                <a:off x="6500229" y="9844875"/>
                <a:ext cx="2488581" cy="2488581"/>
              </a:xfrm>
              <a:custGeom>
                <a:avLst/>
                <a:gdLst>
                  <a:gd name="T0" fmla="*/ 3808 w 3809"/>
                  <a:gd name="T1" fmla="*/ 1904 h 3809"/>
                  <a:gd name="T2" fmla="*/ 3808 w 3809"/>
                  <a:gd name="T3" fmla="*/ 1904 h 3809"/>
                  <a:gd name="T4" fmla="*/ 1904 w 3809"/>
                  <a:gd name="T5" fmla="*/ 3808 h 3809"/>
                  <a:gd name="T6" fmla="*/ 1904 w 3809"/>
                  <a:gd name="T7" fmla="*/ 3808 h 3809"/>
                  <a:gd name="T8" fmla="*/ 0 w 3809"/>
                  <a:gd name="T9" fmla="*/ 1904 h 3809"/>
                  <a:gd name="T10" fmla="*/ 0 w 3809"/>
                  <a:gd name="T11" fmla="*/ 1904 h 3809"/>
                  <a:gd name="T12" fmla="*/ 1904 w 3809"/>
                  <a:gd name="T13" fmla="*/ 0 h 3809"/>
                  <a:gd name="T14" fmla="*/ 1904 w 3809"/>
                  <a:gd name="T15" fmla="*/ 0 h 3809"/>
                  <a:gd name="T16" fmla="*/ 3808 w 3809"/>
                  <a:gd name="T17" fmla="*/ 1904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9" h="3809">
                    <a:moveTo>
                      <a:pt x="3808" y="1904"/>
                    </a:moveTo>
                    <a:lnTo>
                      <a:pt x="3808" y="1904"/>
                    </a:lnTo>
                    <a:cubicBezTo>
                      <a:pt x="3808" y="2955"/>
                      <a:pt x="2955" y="3808"/>
                      <a:pt x="1904" y="3808"/>
                    </a:cubicBezTo>
                    <a:lnTo>
                      <a:pt x="1904" y="3808"/>
                    </a:lnTo>
                    <a:cubicBezTo>
                      <a:pt x="853" y="3808"/>
                      <a:pt x="0" y="2955"/>
                      <a:pt x="0" y="1904"/>
                    </a:cubicBezTo>
                    <a:lnTo>
                      <a:pt x="0" y="1904"/>
                    </a:lnTo>
                    <a:cubicBezTo>
                      <a:pt x="0" y="852"/>
                      <a:pt x="853" y="0"/>
                      <a:pt x="1904" y="0"/>
                    </a:cubicBezTo>
                    <a:lnTo>
                      <a:pt x="1904" y="0"/>
                    </a:lnTo>
                    <a:cubicBezTo>
                      <a:pt x="2955" y="0"/>
                      <a:pt x="3808" y="852"/>
                      <a:pt x="3808" y="19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4000" dirty="0">
                  <a:latin typeface="Open Sans Light" panose="020B0306030504020204" pitchFamily="34" charset="0"/>
                </a:endParaRPr>
              </a:p>
            </p:txBody>
          </p:sp>
          <p:sp>
            <p:nvSpPr>
              <p:cNvPr id="22" name="Freeform 12">
                <a:extLst>
                  <a:ext uri="{FF2B5EF4-FFF2-40B4-BE49-F238E27FC236}">
                    <a16:creationId xmlns:a16="http://schemas.microsoft.com/office/drawing/2014/main" id="{041C2F16-BC43-6270-63D8-392B871206B7}"/>
                  </a:ext>
                </a:extLst>
              </p:cNvPr>
              <p:cNvSpPr>
                <a:spLocks noChangeArrowheads="1"/>
              </p:cNvSpPr>
              <p:nvPr/>
            </p:nvSpPr>
            <p:spPr bwMode="auto">
              <a:xfrm>
                <a:off x="6664019" y="10008285"/>
                <a:ext cx="2161004" cy="2164642"/>
              </a:xfrm>
              <a:custGeom>
                <a:avLst/>
                <a:gdLst>
                  <a:gd name="T0" fmla="*/ 2620 w 2621"/>
                  <a:gd name="T1" fmla="*/ 1311 h 2622"/>
                  <a:gd name="T2" fmla="*/ 2620 w 2621"/>
                  <a:gd name="T3" fmla="*/ 1311 h 2622"/>
                  <a:gd name="T4" fmla="*/ 1310 w 2621"/>
                  <a:gd name="T5" fmla="*/ 2621 h 2622"/>
                  <a:gd name="T6" fmla="*/ 1310 w 2621"/>
                  <a:gd name="T7" fmla="*/ 2621 h 2622"/>
                  <a:gd name="T8" fmla="*/ 0 w 2621"/>
                  <a:gd name="T9" fmla="*/ 1311 h 2622"/>
                  <a:gd name="T10" fmla="*/ 0 w 2621"/>
                  <a:gd name="T11" fmla="*/ 1311 h 2622"/>
                  <a:gd name="T12" fmla="*/ 1310 w 2621"/>
                  <a:gd name="T13" fmla="*/ 0 h 2622"/>
                  <a:gd name="T14" fmla="*/ 1310 w 2621"/>
                  <a:gd name="T15" fmla="*/ 0 h 2622"/>
                  <a:gd name="T16" fmla="*/ 2620 w 2621"/>
                  <a:gd name="T17" fmla="*/ 1311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1" h="2622">
                    <a:moveTo>
                      <a:pt x="2620" y="1311"/>
                    </a:moveTo>
                    <a:lnTo>
                      <a:pt x="2620" y="1311"/>
                    </a:lnTo>
                    <a:cubicBezTo>
                      <a:pt x="2620" y="2035"/>
                      <a:pt x="2034" y="2621"/>
                      <a:pt x="1310" y="2621"/>
                    </a:cubicBezTo>
                    <a:lnTo>
                      <a:pt x="1310" y="2621"/>
                    </a:lnTo>
                    <a:cubicBezTo>
                      <a:pt x="586" y="2621"/>
                      <a:pt x="0" y="2035"/>
                      <a:pt x="0" y="1311"/>
                    </a:cubicBezTo>
                    <a:lnTo>
                      <a:pt x="0" y="1311"/>
                    </a:lnTo>
                    <a:cubicBezTo>
                      <a:pt x="0" y="587"/>
                      <a:pt x="586" y="0"/>
                      <a:pt x="1310" y="0"/>
                    </a:cubicBezTo>
                    <a:lnTo>
                      <a:pt x="1310" y="0"/>
                    </a:lnTo>
                    <a:cubicBezTo>
                      <a:pt x="2034" y="0"/>
                      <a:pt x="2620" y="587"/>
                      <a:pt x="2620" y="1311"/>
                    </a:cubicBezTo>
                  </a:path>
                </a:pathLst>
              </a:custGeom>
              <a:solidFill>
                <a:schemeClr val="accent3"/>
              </a:solidFill>
              <a:ln>
                <a:noFill/>
              </a:ln>
              <a:effectLst/>
            </p:spPr>
            <p:txBody>
              <a:bodyPr wrap="none" anchor="ctr"/>
              <a:lstStyle/>
              <a:p>
                <a:endParaRPr lang="en-US" sz="4000" dirty="0">
                  <a:latin typeface="Open Sans Light" panose="020B0306030504020204" pitchFamily="34" charset="0"/>
                </a:endParaRPr>
              </a:p>
            </p:txBody>
          </p:sp>
        </p:grpSp>
        <p:grpSp>
          <p:nvGrpSpPr>
            <p:cNvPr id="34" name="Grupo 33">
              <a:extLst>
                <a:ext uri="{FF2B5EF4-FFF2-40B4-BE49-F238E27FC236}">
                  <a16:creationId xmlns:a16="http://schemas.microsoft.com/office/drawing/2014/main" id="{DD4B780E-B483-A8AB-ED60-89033E5E3FDB}"/>
                </a:ext>
              </a:extLst>
            </p:cNvPr>
            <p:cNvGrpSpPr/>
            <p:nvPr/>
          </p:nvGrpSpPr>
          <p:grpSpPr>
            <a:xfrm>
              <a:off x="290545" y="589890"/>
              <a:ext cx="7144544" cy="5064940"/>
              <a:chOff x="290544" y="552782"/>
              <a:chExt cx="7144544" cy="5064940"/>
            </a:xfrm>
          </p:grpSpPr>
          <p:sp>
            <p:nvSpPr>
              <p:cNvPr id="4" name="Freeform 1">
                <a:extLst>
                  <a:ext uri="{FF2B5EF4-FFF2-40B4-BE49-F238E27FC236}">
                    <a16:creationId xmlns:a16="http://schemas.microsoft.com/office/drawing/2014/main" id="{5919A34D-1233-95DD-9888-8011C32F8DD8}"/>
                  </a:ext>
                </a:extLst>
              </p:cNvPr>
              <p:cNvSpPr>
                <a:spLocks noChangeArrowheads="1"/>
              </p:cNvSpPr>
              <p:nvPr/>
            </p:nvSpPr>
            <p:spPr bwMode="auto">
              <a:xfrm>
                <a:off x="950954" y="552782"/>
                <a:ext cx="6192363" cy="1522263"/>
              </a:xfrm>
              <a:custGeom>
                <a:avLst/>
                <a:gdLst>
                  <a:gd name="T0" fmla="*/ 224 w 13466"/>
                  <a:gd name="T1" fmla="*/ 4348 h 4349"/>
                  <a:gd name="T2" fmla="*/ 13465 w 13466"/>
                  <a:gd name="T3" fmla="*/ 4112 h 4349"/>
                  <a:gd name="T4" fmla="*/ 12185 w 13466"/>
                  <a:gd name="T5" fmla="*/ 830 h 4349"/>
                  <a:gd name="T6" fmla="*/ 0 w 13466"/>
                  <a:gd name="T7" fmla="*/ 0 h 4349"/>
                  <a:gd name="T8" fmla="*/ 224 w 13466"/>
                  <a:gd name="T9" fmla="*/ 4348 h 4349"/>
                </a:gdLst>
                <a:ahLst/>
                <a:cxnLst>
                  <a:cxn ang="0">
                    <a:pos x="T0" y="T1"/>
                  </a:cxn>
                  <a:cxn ang="0">
                    <a:pos x="T2" y="T3"/>
                  </a:cxn>
                  <a:cxn ang="0">
                    <a:pos x="T4" y="T5"/>
                  </a:cxn>
                  <a:cxn ang="0">
                    <a:pos x="T6" y="T7"/>
                  </a:cxn>
                  <a:cxn ang="0">
                    <a:pos x="T8" y="T9"/>
                  </a:cxn>
                </a:cxnLst>
                <a:rect l="0" t="0" r="r" b="b"/>
                <a:pathLst>
                  <a:path w="13466" h="4349">
                    <a:moveTo>
                      <a:pt x="224" y="4348"/>
                    </a:moveTo>
                    <a:lnTo>
                      <a:pt x="13465" y="4112"/>
                    </a:lnTo>
                    <a:lnTo>
                      <a:pt x="12185" y="830"/>
                    </a:lnTo>
                    <a:lnTo>
                      <a:pt x="0" y="0"/>
                    </a:lnTo>
                    <a:lnTo>
                      <a:pt x="224" y="4348"/>
                    </a:lnTo>
                  </a:path>
                </a:pathLst>
              </a:custGeom>
              <a:solidFill>
                <a:srgbClr val="A2BA00"/>
              </a:solidFill>
              <a:ln>
                <a:noFill/>
              </a:ln>
              <a:effectLst/>
            </p:spPr>
            <p:txBody>
              <a:bodyPr wrap="none" anchor="ctr"/>
              <a:lstStyle/>
              <a:p>
                <a:endParaRPr lang="en-US" sz="4000" dirty="0">
                  <a:latin typeface="Open Sans Light" panose="020B0306030504020204" pitchFamily="34" charset="0"/>
                </a:endParaRPr>
              </a:p>
            </p:txBody>
          </p:sp>
          <p:sp>
            <p:nvSpPr>
              <p:cNvPr id="5" name="Freeform 2">
                <a:extLst>
                  <a:ext uri="{FF2B5EF4-FFF2-40B4-BE49-F238E27FC236}">
                    <a16:creationId xmlns:a16="http://schemas.microsoft.com/office/drawing/2014/main" id="{CAD9637B-D291-35BB-2132-F604C483F83E}"/>
                  </a:ext>
                </a:extLst>
              </p:cNvPr>
              <p:cNvSpPr>
                <a:spLocks noChangeArrowheads="1"/>
              </p:cNvSpPr>
              <p:nvPr/>
            </p:nvSpPr>
            <p:spPr bwMode="auto">
              <a:xfrm>
                <a:off x="809020" y="682941"/>
                <a:ext cx="6476230" cy="1613352"/>
              </a:xfrm>
              <a:custGeom>
                <a:avLst/>
                <a:gdLst>
                  <a:gd name="T0" fmla="*/ 996 w 14085"/>
                  <a:gd name="T1" fmla="*/ 4606 h 4607"/>
                  <a:gd name="T2" fmla="*/ 14084 w 14085"/>
                  <a:gd name="T3" fmla="*/ 3135 h 4607"/>
                  <a:gd name="T4" fmla="*/ 12231 w 14085"/>
                  <a:gd name="T5" fmla="*/ 0 h 4607"/>
                  <a:gd name="T6" fmla="*/ 0 w 14085"/>
                  <a:gd name="T7" fmla="*/ 315 h 4607"/>
                  <a:gd name="T8" fmla="*/ 996 w 14085"/>
                  <a:gd name="T9" fmla="*/ 4606 h 4607"/>
                </a:gdLst>
                <a:ahLst/>
                <a:cxnLst>
                  <a:cxn ang="0">
                    <a:pos x="T0" y="T1"/>
                  </a:cxn>
                  <a:cxn ang="0">
                    <a:pos x="T2" y="T3"/>
                  </a:cxn>
                  <a:cxn ang="0">
                    <a:pos x="T4" y="T5"/>
                  </a:cxn>
                  <a:cxn ang="0">
                    <a:pos x="T6" y="T7"/>
                  </a:cxn>
                  <a:cxn ang="0">
                    <a:pos x="T8" y="T9"/>
                  </a:cxn>
                </a:cxnLst>
                <a:rect l="0" t="0" r="r" b="b"/>
                <a:pathLst>
                  <a:path w="14085" h="4607">
                    <a:moveTo>
                      <a:pt x="996" y="4606"/>
                    </a:moveTo>
                    <a:lnTo>
                      <a:pt x="14084" y="3135"/>
                    </a:lnTo>
                    <a:lnTo>
                      <a:pt x="12231" y="0"/>
                    </a:lnTo>
                    <a:lnTo>
                      <a:pt x="0" y="315"/>
                    </a:lnTo>
                    <a:lnTo>
                      <a:pt x="996" y="4606"/>
                    </a:lnTo>
                  </a:path>
                </a:pathLst>
              </a:custGeom>
              <a:solidFill>
                <a:srgbClr val="7B8C00"/>
              </a:solidFill>
              <a:ln>
                <a:noFill/>
              </a:ln>
              <a:effectLst/>
            </p:spPr>
            <p:txBody>
              <a:bodyPr wrap="none" anchor="ctr"/>
              <a:lstStyle/>
              <a:p>
                <a:endParaRPr lang="en-US" sz="4000" dirty="0">
                  <a:latin typeface="Open Sans Light" panose="020B0306030504020204" pitchFamily="34" charset="0"/>
                </a:endParaRPr>
              </a:p>
            </p:txBody>
          </p:sp>
          <p:sp>
            <p:nvSpPr>
              <p:cNvPr id="7" name="Freeform 4">
                <a:extLst>
                  <a:ext uri="{FF2B5EF4-FFF2-40B4-BE49-F238E27FC236}">
                    <a16:creationId xmlns:a16="http://schemas.microsoft.com/office/drawing/2014/main" id="{9A442031-072F-FB39-60D4-432E20D43575}"/>
                  </a:ext>
                </a:extLst>
              </p:cNvPr>
              <p:cNvSpPr>
                <a:spLocks noChangeArrowheads="1"/>
              </p:cNvSpPr>
              <p:nvPr/>
            </p:nvSpPr>
            <p:spPr bwMode="auto">
              <a:xfrm>
                <a:off x="317709" y="960713"/>
                <a:ext cx="1266490" cy="1160274"/>
              </a:xfrm>
              <a:custGeom>
                <a:avLst/>
                <a:gdLst>
                  <a:gd name="T0" fmla="*/ 2620 w 2621"/>
                  <a:gd name="T1" fmla="*/ 1311 h 2622"/>
                  <a:gd name="T2" fmla="*/ 2620 w 2621"/>
                  <a:gd name="T3" fmla="*/ 1311 h 2622"/>
                  <a:gd name="T4" fmla="*/ 1310 w 2621"/>
                  <a:gd name="T5" fmla="*/ 2621 h 2622"/>
                  <a:gd name="T6" fmla="*/ 1310 w 2621"/>
                  <a:gd name="T7" fmla="*/ 2621 h 2622"/>
                  <a:gd name="T8" fmla="*/ 0 w 2621"/>
                  <a:gd name="T9" fmla="*/ 1311 h 2622"/>
                  <a:gd name="T10" fmla="*/ 0 w 2621"/>
                  <a:gd name="T11" fmla="*/ 1311 h 2622"/>
                  <a:gd name="T12" fmla="*/ 1310 w 2621"/>
                  <a:gd name="T13" fmla="*/ 0 h 2622"/>
                  <a:gd name="T14" fmla="*/ 1310 w 2621"/>
                  <a:gd name="T15" fmla="*/ 0 h 2622"/>
                  <a:gd name="T16" fmla="*/ 2620 w 2621"/>
                  <a:gd name="T17" fmla="*/ 1311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1" h="2622">
                    <a:moveTo>
                      <a:pt x="2620" y="1311"/>
                    </a:moveTo>
                    <a:lnTo>
                      <a:pt x="2620" y="1311"/>
                    </a:lnTo>
                    <a:cubicBezTo>
                      <a:pt x="2620" y="2034"/>
                      <a:pt x="2034" y="2621"/>
                      <a:pt x="1310" y="2621"/>
                    </a:cubicBezTo>
                    <a:lnTo>
                      <a:pt x="1310" y="2621"/>
                    </a:lnTo>
                    <a:cubicBezTo>
                      <a:pt x="586" y="2621"/>
                      <a:pt x="0" y="2034"/>
                      <a:pt x="0" y="1311"/>
                    </a:cubicBezTo>
                    <a:lnTo>
                      <a:pt x="0" y="1311"/>
                    </a:lnTo>
                    <a:cubicBezTo>
                      <a:pt x="0" y="587"/>
                      <a:pt x="586" y="0"/>
                      <a:pt x="1310" y="0"/>
                    </a:cubicBezTo>
                    <a:lnTo>
                      <a:pt x="1310" y="0"/>
                    </a:lnTo>
                    <a:cubicBezTo>
                      <a:pt x="2034" y="0"/>
                      <a:pt x="2620" y="587"/>
                      <a:pt x="2620" y="1311"/>
                    </a:cubicBezTo>
                  </a:path>
                </a:pathLst>
              </a:custGeom>
              <a:solidFill>
                <a:srgbClr val="7B8C00"/>
              </a:solidFill>
              <a:ln>
                <a:noFill/>
              </a:ln>
              <a:effectLst/>
            </p:spPr>
            <p:txBody>
              <a:bodyPr wrap="none" anchor="ctr"/>
              <a:lstStyle/>
              <a:p>
                <a:endParaRPr lang="en-US" sz="4000" dirty="0">
                  <a:latin typeface="Open Sans Light" panose="020B0306030504020204" pitchFamily="34" charset="0"/>
                </a:endParaRPr>
              </a:p>
            </p:txBody>
          </p:sp>
          <p:sp>
            <p:nvSpPr>
              <p:cNvPr id="23" name="Freeform 5">
                <a:extLst>
                  <a:ext uri="{FF2B5EF4-FFF2-40B4-BE49-F238E27FC236}">
                    <a16:creationId xmlns:a16="http://schemas.microsoft.com/office/drawing/2014/main" id="{33F80A78-3857-B6D5-12FE-9BFE18D8E597}"/>
                  </a:ext>
                </a:extLst>
              </p:cNvPr>
              <p:cNvSpPr>
                <a:spLocks noChangeArrowheads="1"/>
              </p:cNvSpPr>
              <p:nvPr/>
            </p:nvSpPr>
            <p:spPr bwMode="auto">
              <a:xfrm>
                <a:off x="950953" y="2361229"/>
                <a:ext cx="6416741" cy="1552221"/>
              </a:xfrm>
              <a:custGeom>
                <a:avLst/>
                <a:gdLst>
                  <a:gd name="T0" fmla="*/ 224 w 13466"/>
                  <a:gd name="T1" fmla="*/ 4347 h 4348"/>
                  <a:gd name="T2" fmla="*/ 13465 w 13466"/>
                  <a:gd name="T3" fmla="*/ 4112 h 4348"/>
                  <a:gd name="T4" fmla="*/ 12185 w 13466"/>
                  <a:gd name="T5" fmla="*/ 831 h 4348"/>
                  <a:gd name="T6" fmla="*/ 0 w 13466"/>
                  <a:gd name="T7" fmla="*/ 0 h 4348"/>
                  <a:gd name="T8" fmla="*/ 224 w 13466"/>
                  <a:gd name="T9" fmla="*/ 4347 h 4348"/>
                </a:gdLst>
                <a:ahLst/>
                <a:cxnLst>
                  <a:cxn ang="0">
                    <a:pos x="T0" y="T1"/>
                  </a:cxn>
                  <a:cxn ang="0">
                    <a:pos x="T2" y="T3"/>
                  </a:cxn>
                  <a:cxn ang="0">
                    <a:pos x="T4" y="T5"/>
                  </a:cxn>
                  <a:cxn ang="0">
                    <a:pos x="T6" y="T7"/>
                  </a:cxn>
                  <a:cxn ang="0">
                    <a:pos x="T8" y="T9"/>
                  </a:cxn>
                </a:cxnLst>
                <a:rect l="0" t="0" r="r" b="b"/>
                <a:pathLst>
                  <a:path w="13466" h="4348">
                    <a:moveTo>
                      <a:pt x="224" y="4347"/>
                    </a:moveTo>
                    <a:lnTo>
                      <a:pt x="13465" y="4112"/>
                    </a:lnTo>
                    <a:lnTo>
                      <a:pt x="12185" y="831"/>
                    </a:lnTo>
                    <a:lnTo>
                      <a:pt x="0" y="0"/>
                    </a:lnTo>
                    <a:lnTo>
                      <a:pt x="224" y="4347"/>
                    </a:lnTo>
                  </a:path>
                </a:pathLst>
              </a:custGeom>
              <a:solidFill>
                <a:schemeClr val="accent2">
                  <a:lumMod val="75000"/>
                </a:schemeClr>
              </a:solidFill>
              <a:ln>
                <a:noFill/>
              </a:ln>
              <a:effectLst/>
            </p:spPr>
            <p:txBody>
              <a:bodyPr wrap="none" anchor="ctr"/>
              <a:lstStyle/>
              <a:p>
                <a:endParaRPr lang="en-US" sz="4000" dirty="0">
                  <a:latin typeface="Open Sans Light" panose="020B0306030504020204" pitchFamily="34" charset="0"/>
                </a:endParaRPr>
              </a:p>
            </p:txBody>
          </p:sp>
          <p:sp>
            <p:nvSpPr>
              <p:cNvPr id="24" name="Freeform 6">
                <a:extLst>
                  <a:ext uri="{FF2B5EF4-FFF2-40B4-BE49-F238E27FC236}">
                    <a16:creationId xmlns:a16="http://schemas.microsoft.com/office/drawing/2014/main" id="{58069067-BA26-01BD-B769-0A00BD17DC60}"/>
                  </a:ext>
                </a:extLst>
              </p:cNvPr>
              <p:cNvSpPr>
                <a:spLocks noChangeArrowheads="1"/>
              </p:cNvSpPr>
              <p:nvPr/>
            </p:nvSpPr>
            <p:spPr bwMode="auto">
              <a:xfrm>
                <a:off x="788745" y="2189785"/>
                <a:ext cx="6646343" cy="1878971"/>
              </a:xfrm>
              <a:custGeom>
                <a:avLst/>
                <a:gdLst>
                  <a:gd name="T0" fmla="*/ 996 w 14085"/>
                  <a:gd name="T1" fmla="*/ 4604 h 4605"/>
                  <a:gd name="T2" fmla="*/ 14084 w 14085"/>
                  <a:gd name="T3" fmla="*/ 3133 h 4605"/>
                  <a:gd name="T4" fmla="*/ 12231 w 14085"/>
                  <a:gd name="T5" fmla="*/ 0 h 4605"/>
                  <a:gd name="T6" fmla="*/ 0 w 14085"/>
                  <a:gd name="T7" fmla="*/ 315 h 4605"/>
                  <a:gd name="T8" fmla="*/ 996 w 14085"/>
                  <a:gd name="T9" fmla="*/ 4604 h 4605"/>
                </a:gdLst>
                <a:ahLst/>
                <a:cxnLst>
                  <a:cxn ang="0">
                    <a:pos x="T0" y="T1"/>
                  </a:cxn>
                  <a:cxn ang="0">
                    <a:pos x="T2" y="T3"/>
                  </a:cxn>
                  <a:cxn ang="0">
                    <a:pos x="T4" y="T5"/>
                  </a:cxn>
                  <a:cxn ang="0">
                    <a:pos x="T6" y="T7"/>
                  </a:cxn>
                  <a:cxn ang="0">
                    <a:pos x="T8" y="T9"/>
                  </a:cxn>
                </a:cxnLst>
                <a:rect l="0" t="0" r="r" b="b"/>
                <a:pathLst>
                  <a:path w="14085" h="4605">
                    <a:moveTo>
                      <a:pt x="996" y="4604"/>
                    </a:moveTo>
                    <a:lnTo>
                      <a:pt x="14084" y="3133"/>
                    </a:lnTo>
                    <a:lnTo>
                      <a:pt x="12231" y="0"/>
                    </a:lnTo>
                    <a:lnTo>
                      <a:pt x="0" y="315"/>
                    </a:lnTo>
                    <a:lnTo>
                      <a:pt x="996" y="4604"/>
                    </a:lnTo>
                  </a:path>
                </a:pathLst>
              </a:custGeom>
              <a:solidFill>
                <a:schemeClr val="accent2"/>
              </a:solidFill>
              <a:ln>
                <a:noFill/>
              </a:ln>
              <a:effectLst/>
            </p:spPr>
            <p:txBody>
              <a:bodyPr wrap="none" anchor="ctr"/>
              <a:lstStyle/>
              <a:p>
                <a:endParaRPr lang="en-US" sz="4000" dirty="0">
                  <a:latin typeface="Open Sans Light" panose="020B0306030504020204" pitchFamily="34" charset="0"/>
                </a:endParaRPr>
              </a:p>
            </p:txBody>
          </p:sp>
          <p:sp>
            <p:nvSpPr>
              <p:cNvPr id="26" name="Freeform 8">
                <a:extLst>
                  <a:ext uri="{FF2B5EF4-FFF2-40B4-BE49-F238E27FC236}">
                    <a16:creationId xmlns:a16="http://schemas.microsoft.com/office/drawing/2014/main" id="{F2969D49-CB86-CDA1-A69D-6344729351E8}"/>
                  </a:ext>
                </a:extLst>
              </p:cNvPr>
              <p:cNvSpPr>
                <a:spLocks noChangeArrowheads="1"/>
              </p:cNvSpPr>
              <p:nvPr/>
            </p:nvSpPr>
            <p:spPr bwMode="auto">
              <a:xfrm>
                <a:off x="290544" y="2770148"/>
                <a:ext cx="1266491" cy="1158325"/>
              </a:xfrm>
              <a:custGeom>
                <a:avLst/>
                <a:gdLst>
                  <a:gd name="T0" fmla="*/ 2620 w 2621"/>
                  <a:gd name="T1" fmla="*/ 1309 h 2621"/>
                  <a:gd name="T2" fmla="*/ 2620 w 2621"/>
                  <a:gd name="T3" fmla="*/ 1309 h 2621"/>
                  <a:gd name="T4" fmla="*/ 1310 w 2621"/>
                  <a:gd name="T5" fmla="*/ 2620 h 2621"/>
                  <a:gd name="T6" fmla="*/ 1310 w 2621"/>
                  <a:gd name="T7" fmla="*/ 2620 h 2621"/>
                  <a:gd name="T8" fmla="*/ 0 w 2621"/>
                  <a:gd name="T9" fmla="*/ 1309 h 2621"/>
                  <a:gd name="T10" fmla="*/ 0 w 2621"/>
                  <a:gd name="T11" fmla="*/ 1309 h 2621"/>
                  <a:gd name="T12" fmla="*/ 1310 w 2621"/>
                  <a:gd name="T13" fmla="*/ 0 h 2621"/>
                  <a:gd name="T14" fmla="*/ 1310 w 2621"/>
                  <a:gd name="T15" fmla="*/ 0 h 2621"/>
                  <a:gd name="T16" fmla="*/ 2620 w 2621"/>
                  <a:gd name="T17" fmla="*/ 1309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1" h="2621">
                    <a:moveTo>
                      <a:pt x="2620" y="1309"/>
                    </a:moveTo>
                    <a:lnTo>
                      <a:pt x="2620" y="1309"/>
                    </a:lnTo>
                    <a:cubicBezTo>
                      <a:pt x="2620" y="2033"/>
                      <a:pt x="2034" y="2620"/>
                      <a:pt x="1310" y="2620"/>
                    </a:cubicBezTo>
                    <a:lnTo>
                      <a:pt x="1310" y="2620"/>
                    </a:lnTo>
                    <a:cubicBezTo>
                      <a:pt x="586" y="2620"/>
                      <a:pt x="0" y="2033"/>
                      <a:pt x="0" y="1309"/>
                    </a:cubicBezTo>
                    <a:lnTo>
                      <a:pt x="0" y="1309"/>
                    </a:lnTo>
                    <a:cubicBezTo>
                      <a:pt x="0" y="587"/>
                      <a:pt x="586" y="0"/>
                      <a:pt x="1310" y="0"/>
                    </a:cubicBezTo>
                    <a:lnTo>
                      <a:pt x="1310" y="0"/>
                    </a:lnTo>
                    <a:cubicBezTo>
                      <a:pt x="2034" y="0"/>
                      <a:pt x="2620" y="587"/>
                      <a:pt x="2620" y="1309"/>
                    </a:cubicBezTo>
                  </a:path>
                </a:pathLst>
              </a:custGeom>
              <a:solidFill>
                <a:schemeClr val="accent2"/>
              </a:solidFill>
              <a:ln>
                <a:noFill/>
              </a:ln>
              <a:effectLst/>
            </p:spPr>
            <p:txBody>
              <a:bodyPr wrap="none" anchor="ctr"/>
              <a:lstStyle/>
              <a:p>
                <a:endParaRPr lang="en-US" sz="4000" dirty="0">
                  <a:latin typeface="Open Sans Light" panose="020B0306030504020204" pitchFamily="34" charset="0"/>
                </a:endParaRPr>
              </a:p>
            </p:txBody>
          </p:sp>
          <p:sp>
            <p:nvSpPr>
              <p:cNvPr id="11" name="Shape 2616">
                <a:extLst>
                  <a:ext uri="{FF2B5EF4-FFF2-40B4-BE49-F238E27FC236}">
                    <a16:creationId xmlns:a16="http://schemas.microsoft.com/office/drawing/2014/main" id="{A47D20CE-ACC4-0324-68B6-45C38F63B0FD}"/>
                  </a:ext>
                </a:extLst>
              </p:cNvPr>
              <p:cNvSpPr>
                <a:spLocks noChangeAspect="1"/>
              </p:cNvSpPr>
              <p:nvPr/>
            </p:nvSpPr>
            <p:spPr>
              <a:xfrm>
                <a:off x="604439" y="3083719"/>
                <a:ext cx="638702" cy="53117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b="1" dirty="0">
                  <a:latin typeface="Open Sans Semibold" charset="0"/>
                  <a:ea typeface="Open Sans Semibold" charset="0"/>
                  <a:cs typeface="Open Sans Semibold" charset="0"/>
                </a:endParaRPr>
              </a:p>
            </p:txBody>
          </p:sp>
          <p:sp>
            <p:nvSpPr>
              <p:cNvPr id="13" name="TextBox 25">
                <a:extLst>
                  <a:ext uri="{FF2B5EF4-FFF2-40B4-BE49-F238E27FC236}">
                    <a16:creationId xmlns:a16="http://schemas.microsoft.com/office/drawing/2014/main" id="{84DA5475-EFB0-9F05-9CC6-7F71BCD3851F}"/>
                  </a:ext>
                </a:extLst>
              </p:cNvPr>
              <p:cNvSpPr txBox="1"/>
              <p:nvPr/>
            </p:nvSpPr>
            <p:spPr>
              <a:xfrm>
                <a:off x="1796813" y="735420"/>
                <a:ext cx="1553630" cy="338554"/>
              </a:xfrm>
              <a:prstGeom prst="rect">
                <a:avLst/>
              </a:prstGeom>
              <a:noFill/>
            </p:spPr>
            <p:txBody>
              <a:bodyPr wrap="none" rtlCol="0" anchor="b" anchorCtr="0">
                <a:spAutoFit/>
              </a:bodyPr>
              <a:lstStyle/>
              <a:p>
                <a:r>
                  <a:rPr lang="en-US" sz="1600" b="1" dirty="0">
                    <a:solidFill>
                      <a:schemeClr val="bg1"/>
                    </a:solidFill>
                    <a:latin typeface="Poppins SemiBold" pitchFamily="2" charset="77"/>
                    <a:ea typeface="League Spartan" charset="0"/>
                    <a:cs typeface="Poppins SemiBold" pitchFamily="2" charset="77"/>
                  </a:rPr>
                  <a:t>ISO 9001:2015</a:t>
                </a:r>
              </a:p>
            </p:txBody>
          </p:sp>
          <p:sp>
            <p:nvSpPr>
              <p:cNvPr id="15" name="TextBox 29">
                <a:extLst>
                  <a:ext uri="{FF2B5EF4-FFF2-40B4-BE49-F238E27FC236}">
                    <a16:creationId xmlns:a16="http://schemas.microsoft.com/office/drawing/2014/main" id="{290587F6-86A2-1C5A-64B9-994C6155CF60}"/>
                  </a:ext>
                </a:extLst>
              </p:cNvPr>
              <p:cNvSpPr txBox="1"/>
              <p:nvPr/>
            </p:nvSpPr>
            <p:spPr>
              <a:xfrm>
                <a:off x="1609210" y="2463608"/>
                <a:ext cx="3122971" cy="338554"/>
              </a:xfrm>
              <a:prstGeom prst="rect">
                <a:avLst/>
              </a:prstGeom>
              <a:noFill/>
            </p:spPr>
            <p:txBody>
              <a:bodyPr wrap="none" rtlCol="0" anchor="b" anchorCtr="0">
                <a:spAutoFit/>
              </a:bodyPr>
              <a:lstStyle/>
              <a:p>
                <a:r>
                  <a:rPr lang="en-US" sz="1600" b="1" dirty="0">
                    <a:solidFill>
                      <a:schemeClr val="bg1"/>
                    </a:solidFill>
                    <a:latin typeface="Poppins SemiBold" pitchFamily="2" charset="77"/>
                    <a:ea typeface="League Spartan" charset="0"/>
                    <a:cs typeface="Poppins SemiBold" pitchFamily="2" charset="77"/>
                  </a:rPr>
                  <a:t>ROLES Y RESPONSABILIDADES</a:t>
                </a:r>
              </a:p>
            </p:txBody>
          </p:sp>
          <p:sp>
            <p:nvSpPr>
              <p:cNvPr id="17" name="TextBox 32">
                <a:extLst>
                  <a:ext uri="{FF2B5EF4-FFF2-40B4-BE49-F238E27FC236}">
                    <a16:creationId xmlns:a16="http://schemas.microsoft.com/office/drawing/2014/main" id="{3812A216-4629-470A-A89D-F737B2898831}"/>
                  </a:ext>
                </a:extLst>
              </p:cNvPr>
              <p:cNvSpPr txBox="1"/>
              <p:nvPr/>
            </p:nvSpPr>
            <p:spPr>
              <a:xfrm>
                <a:off x="1557035" y="4287728"/>
                <a:ext cx="1281120" cy="338554"/>
              </a:xfrm>
              <a:prstGeom prst="rect">
                <a:avLst/>
              </a:prstGeom>
              <a:noFill/>
            </p:spPr>
            <p:txBody>
              <a:bodyPr wrap="none" rtlCol="0" anchor="b" anchorCtr="0">
                <a:spAutoFit/>
              </a:bodyPr>
              <a:lstStyle/>
              <a:p>
                <a:r>
                  <a:rPr lang="en-US" sz="1600" b="1" dirty="0">
                    <a:solidFill>
                      <a:schemeClr val="bg1"/>
                    </a:solidFill>
                    <a:latin typeface="Poppins SemiBold" pitchFamily="2" charset="77"/>
                    <a:ea typeface="League Spartan" charset="0"/>
                    <a:cs typeface="Poppins SemiBold" pitchFamily="2" charset="77"/>
                  </a:rPr>
                  <a:t>CONSULTA</a:t>
                </a:r>
              </a:p>
            </p:txBody>
          </p:sp>
          <p:pic>
            <p:nvPicPr>
              <p:cNvPr id="28" name="Gráfico 27" descr="Clipboard Checked contorno">
                <a:extLst>
                  <a:ext uri="{FF2B5EF4-FFF2-40B4-BE49-F238E27FC236}">
                    <a16:creationId xmlns:a16="http://schemas.microsoft.com/office/drawing/2014/main" id="{0A8E5BFE-9C08-9292-B461-2347EB7AEC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497" y="1040378"/>
                <a:ext cx="978913" cy="978913"/>
              </a:xfrm>
              <a:prstGeom prst="rect">
                <a:avLst/>
              </a:prstGeom>
            </p:spPr>
          </p:pic>
          <p:pic>
            <p:nvPicPr>
              <p:cNvPr id="30" name="Gráfico 29" descr="Internet contorno">
                <a:extLst>
                  <a:ext uri="{FF2B5EF4-FFF2-40B4-BE49-F238E27FC236}">
                    <a16:creationId xmlns:a16="http://schemas.microsoft.com/office/drawing/2014/main" id="{453D1AD9-258A-2A7C-FF32-ED05401C5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689" y="4703322"/>
                <a:ext cx="914400" cy="914400"/>
              </a:xfrm>
              <a:prstGeom prst="rect">
                <a:avLst/>
              </a:prstGeom>
            </p:spPr>
          </p:pic>
          <p:sp>
            <p:nvSpPr>
              <p:cNvPr id="3" name="CuadroTexto 2">
                <a:extLst>
                  <a:ext uri="{FF2B5EF4-FFF2-40B4-BE49-F238E27FC236}">
                    <a16:creationId xmlns:a16="http://schemas.microsoft.com/office/drawing/2014/main" id="{5273964F-9886-832A-25A7-87F2F3790B82}"/>
                  </a:ext>
                </a:extLst>
              </p:cNvPr>
              <p:cNvSpPr txBox="1"/>
              <p:nvPr/>
            </p:nvSpPr>
            <p:spPr>
              <a:xfrm>
                <a:off x="1821702" y="1030454"/>
                <a:ext cx="4935062" cy="903588"/>
              </a:xfrm>
              <a:prstGeom prst="rect">
                <a:avLst/>
              </a:prstGeom>
              <a:noFill/>
            </p:spPr>
            <p:txBody>
              <a:bodyPr wrap="square">
                <a:spAutoFit/>
              </a:bodyPr>
              <a:lstStyle/>
              <a:p>
                <a:pPr algn="just"/>
                <a:r>
                  <a:rPr lang="es-CO" sz="1200" dirty="0">
                    <a:solidFill>
                      <a:schemeClr val="bg1"/>
                    </a:solidFill>
                  </a:rPr>
                  <a:t>La organización debe asegurarse de que los requisitos de los productos y servicios se definen incluyendo cualquier requisito legal y reglamentario aplicable.</a:t>
                </a:r>
              </a:p>
              <a:p>
                <a:pPr algn="just"/>
                <a:r>
                  <a:rPr lang="es-CO" sz="1200" dirty="0">
                    <a:solidFill>
                      <a:schemeClr val="bg1"/>
                    </a:solidFill>
                  </a:rPr>
                  <a:t>Numeral 8.2.2. Determinación de los requisitos para los productos y servicios.</a:t>
                </a:r>
                <a:endParaRPr sz="1200" dirty="0">
                  <a:solidFill>
                    <a:schemeClr val="bg1"/>
                  </a:solidFill>
                </a:endParaRPr>
              </a:p>
            </p:txBody>
          </p:sp>
          <p:grpSp>
            <p:nvGrpSpPr>
              <p:cNvPr id="14" name="Grupo 13">
                <a:extLst>
                  <a:ext uri="{FF2B5EF4-FFF2-40B4-BE49-F238E27FC236}">
                    <a16:creationId xmlns:a16="http://schemas.microsoft.com/office/drawing/2014/main" id="{91432670-FABA-6A0F-8937-875F04E3E946}"/>
                  </a:ext>
                </a:extLst>
              </p:cNvPr>
              <p:cNvGrpSpPr/>
              <p:nvPr/>
            </p:nvGrpSpPr>
            <p:grpSpPr>
              <a:xfrm>
                <a:off x="1609210" y="4553258"/>
                <a:ext cx="5083973" cy="1030094"/>
                <a:chOff x="8685284" y="2013947"/>
                <a:chExt cx="5083973" cy="1030094"/>
              </a:xfrm>
            </p:grpSpPr>
            <p:sp>
              <p:nvSpPr>
                <p:cNvPr id="8" name="CuadroTexto 7">
                  <a:extLst>
                    <a:ext uri="{FF2B5EF4-FFF2-40B4-BE49-F238E27FC236}">
                      <a16:creationId xmlns:a16="http://schemas.microsoft.com/office/drawing/2014/main" id="{3C36D6D6-C909-7E4D-2429-6BE10B71EF44}"/>
                    </a:ext>
                  </a:extLst>
                </p:cNvPr>
                <p:cNvSpPr txBox="1"/>
                <p:nvPr/>
              </p:nvSpPr>
              <p:spPr>
                <a:xfrm>
                  <a:off x="8685284" y="2013947"/>
                  <a:ext cx="4417235" cy="276999"/>
                </a:xfrm>
                <a:prstGeom prst="rect">
                  <a:avLst/>
                </a:prstGeom>
                <a:noFill/>
              </p:spPr>
              <p:txBody>
                <a:bodyPr wrap="none" rtlCol="0">
                  <a:spAutoFit/>
                </a:bodyPr>
                <a:lstStyle/>
                <a:p>
                  <a:r>
                    <a:rPr lang="es-ES" sz="1200" dirty="0">
                      <a:solidFill>
                        <a:schemeClr val="bg1"/>
                      </a:solidFill>
                    </a:rPr>
                    <a:t>Los usuarios internos pueden consultar las normas desde GINA</a:t>
                  </a:r>
                  <a:endParaRPr sz="1200" dirty="0">
                    <a:solidFill>
                      <a:schemeClr val="bg1"/>
                    </a:solidFill>
                  </a:endParaRPr>
                </a:p>
              </p:txBody>
            </p:sp>
            <p:sp>
              <p:nvSpPr>
                <p:cNvPr id="10" name="CuadroTexto 9">
                  <a:extLst>
                    <a:ext uri="{FF2B5EF4-FFF2-40B4-BE49-F238E27FC236}">
                      <a16:creationId xmlns:a16="http://schemas.microsoft.com/office/drawing/2014/main" id="{F15EE878-212B-2DB7-FA21-44794D46F8B1}"/>
                    </a:ext>
                  </a:extLst>
                </p:cNvPr>
                <p:cNvSpPr txBox="1"/>
                <p:nvPr/>
              </p:nvSpPr>
              <p:spPr>
                <a:xfrm>
                  <a:off x="8685284" y="2257465"/>
                  <a:ext cx="4989116" cy="410722"/>
                </a:xfrm>
                <a:prstGeom prst="rect">
                  <a:avLst/>
                </a:prstGeom>
                <a:noFill/>
              </p:spPr>
              <p:txBody>
                <a:bodyPr wrap="square" rtlCol="0">
                  <a:spAutoFit/>
                </a:bodyPr>
                <a:lstStyle/>
                <a:p>
                  <a:pPr algn="just"/>
                  <a:r>
                    <a:rPr lang="es-ES" sz="1200" dirty="0">
                      <a:solidFill>
                        <a:schemeClr val="bg1"/>
                      </a:solidFill>
                    </a:rPr>
                    <a:t>La ciudadanía puede consultar las normas accediendo a GINA desde la web</a:t>
                  </a:r>
                  <a:endParaRPr sz="1200" dirty="0">
                    <a:solidFill>
                      <a:schemeClr val="bg1"/>
                    </a:solidFill>
                  </a:endParaRPr>
                </a:p>
              </p:txBody>
            </p:sp>
            <p:sp>
              <p:nvSpPr>
                <p:cNvPr id="12" name="CuadroTexto 11">
                  <a:extLst>
                    <a:ext uri="{FF2B5EF4-FFF2-40B4-BE49-F238E27FC236}">
                      <a16:creationId xmlns:a16="http://schemas.microsoft.com/office/drawing/2014/main" id="{A38AFF56-EE84-1622-CDE2-571B1D77984B}"/>
                    </a:ext>
                  </a:extLst>
                </p:cNvPr>
                <p:cNvSpPr txBox="1"/>
                <p:nvPr/>
              </p:nvSpPr>
              <p:spPr>
                <a:xfrm>
                  <a:off x="8694847" y="2633319"/>
                  <a:ext cx="5074410" cy="410722"/>
                </a:xfrm>
                <a:prstGeom prst="rect">
                  <a:avLst/>
                </a:prstGeom>
                <a:noFill/>
              </p:spPr>
              <p:txBody>
                <a:bodyPr wrap="none" rtlCol="0">
                  <a:spAutoFit/>
                </a:bodyPr>
                <a:lstStyle/>
                <a:p>
                  <a:pPr algn="just"/>
                  <a:r>
                    <a:rPr lang="es-ES" sz="1200" dirty="0">
                      <a:solidFill>
                        <a:schemeClr val="bg1"/>
                      </a:solidFill>
                    </a:rPr>
                    <a:t>En los documentos solo se hace referencia al módulo de Normas, </a:t>
                  </a:r>
                </a:p>
                <a:p>
                  <a:pPr algn="just"/>
                  <a:r>
                    <a:rPr lang="es-ES" sz="1200" dirty="0">
                      <a:solidFill>
                        <a:schemeClr val="bg1"/>
                      </a:solidFill>
                    </a:rPr>
                    <a:t>no se especifican</a:t>
                  </a:r>
                </a:p>
              </p:txBody>
            </p:sp>
          </p:grpSp>
          <p:grpSp>
            <p:nvGrpSpPr>
              <p:cNvPr id="16" name="Grupo 15">
                <a:extLst>
                  <a:ext uri="{FF2B5EF4-FFF2-40B4-BE49-F238E27FC236}">
                    <a16:creationId xmlns:a16="http://schemas.microsoft.com/office/drawing/2014/main" id="{A389B4D2-AA90-6AF0-D995-FB98BAB2B6E8}"/>
                  </a:ext>
                </a:extLst>
              </p:cNvPr>
              <p:cNvGrpSpPr/>
              <p:nvPr/>
            </p:nvGrpSpPr>
            <p:grpSpPr>
              <a:xfrm>
                <a:off x="1624652" y="2733531"/>
                <a:ext cx="5519596" cy="997058"/>
                <a:chOff x="8675715" y="2043350"/>
                <a:chExt cx="5519596" cy="997058"/>
              </a:xfrm>
            </p:grpSpPr>
            <p:sp>
              <p:nvSpPr>
                <p:cNvPr id="18" name="CuadroTexto 17">
                  <a:extLst>
                    <a:ext uri="{FF2B5EF4-FFF2-40B4-BE49-F238E27FC236}">
                      <a16:creationId xmlns:a16="http://schemas.microsoft.com/office/drawing/2014/main" id="{1AC7F911-7409-1EF6-74D5-7EEA4E578E57}"/>
                    </a:ext>
                  </a:extLst>
                </p:cNvPr>
                <p:cNvSpPr txBox="1"/>
                <p:nvPr/>
              </p:nvSpPr>
              <p:spPr>
                <a:xfrm>
                  <a:off x="8685284" y="2043350"/>
                  <a:ext cx="5510027" cy="410722"/>
                </a:xfrm>
                <a:prstGeom prst="rect">
                  <a:avLst/>
                </a:prstGeom>
                <a:noFill/>
              </p:spPr>
              <p:txBody>
                <a:bodyPr wrap="none" rtlCol="0">
                  <a:spAutoFit/>
                </a:bodyPr>
                <a:lstStyle/>
                <a:p>
                  <a:r>
                    <a:rPr lang="es-ES" sz="1200" dirty="0">
                      <a:solidFill>
                        <a:schemeClr val="bg1"/>
                      </a:solidFill>
                    </a:rPr>
                    <a:t>La Oficina Asesora Jurídica verifica la vigencia de las normas aplicables </a:t>
                  </a:r>
                </a:p>
                <a:p>
                  <a:pPr algn="just"/>
                  <a:r>
                    <a:rPr lang="es-ES" sz="1200" dirty="0">
                      <a:solidFill>
                        <a:schemeClr val="bg1"/>
                      </a:solidFill>
                    </a:rPr>
                    <a:t>a cada proceso.</a:t>
                  </a:r>
                  <a:endParaRPr sz="1200" dirty="0">
                    <a:solidFill>
                      <a:schemeClr val="bg1"/>
                    </a:solidFill>
                  </a:endParaRPr>
                </a:p>
              </p:txBody>
            </p:sp>
            <p:sp>
              <p:nvSpPr>
                <p:cNvPr id="29" name="CuadroTexto 28">
                  <a:extLst>
                    <a:ext uri="{FF2B5EF4-FFF2-40B4-BE49-F238E27FC236}">
                      <a16:creationId xmlns:a16="http://schemas.microsoft.com/office/drawing/2014/main" id="{85A34124-B8E2-B522-4404-FC3F55C8FA15}"/>
                    </a:ext>
                  </a:extLst>
                </p:cNvPr>
                <p:cNvSpPr txBox="1"/>
                <p:nvPr/>
              </p:nvSpPr>
              <p:spPr>
                <a:xfrm>
                  <a:off x="8685284" y="2408251"/>
                  <a:ext cx="4989116" cy="461665"/>
                </a:xfrm>
                <a:prstGeom prst="rect">
                  <a:avLst/>
                </a:prstGeom>
                <a:noFill/>
              </p:spPr>
              <p:txBody>
                <a:bodyPr wrap="square" rtlCol="0">
                  <a:spAutoFit/>
                </a:bodyPr>
                <a:lstStyle/>
                <a:p>
                  <a:r>
                    <a:rPr lang="es-ES" sz="1200" dirty="0">
                      <a:solidFill>
                        <a:schemeClr val="bg1"/>
                      </a:solidFill>
                    </a:rPr>
                    <a:t>Los líderes de proceso deben actualizar los procesos y procedimientos para asegurar que cumplen los requisitos</a:t>
                  </a:r>
                  <a:endParaRPr sz="1200" dirty="0">
                    <a:solidFill>
                      <a:schemeClr val="bg1"/>
                    </a:solidFill>
                  </a:endParaRPr>
                </a:p>
              </p:txBody>
            </p:sp>
            <p:sp>
              <p:nvSpPr>
                <p:cNvPr id="31" name="CuadroTexto 30">
                  <a:extLst>
                    <a:ext uri="{FF2B5EF4-FFF2-40B4-BE49-F238E27FC236}">
                      <a16:creationId xmlns:a16="http://schemas.microsoft.com/office/drawing/2014/main" id="{19AC5A43-CE07-A579-CB74-9F8DEB2F2397}"/>
                    </a:ext>
                  </a:extLst>
                </p:cNvPr>
                <p:cNvSpPr txBox="1"/>
                <p:nvPr/>
              </p:nvSpPr>
              <p:spPr>
                <a:xfrm>
                  <a:off x="8675715" y="2763409"/>
                  <a:ext cx="5132111" cy="276999"/>
                </a:xfrm>
                <a:prstGeom prst="rect">
                  <a:avLst/>
                </a:prstGeom>
                <a:noFill/>
              </p:spPr>
              <p:txBody>
                <a:bodyPr wrap="none" rtlCol="0">
                  <a:spAutoFit/>
                </a:bodyPr>
                <a:lstStyle/>
                <a:p>
                  <a:r>
                    <a:rPr lang="es-ES" sz="1200" dirty="0">
                      <a:solidFill>
                        <a:schemeClr val="bg1"/>
                      </a:solidFill>
                    </a:rPr>
                    <a:t>La Oficina Asesora de Planeación e Innovación Institucional actualiza GINA</a:t>
                  </a:r>
                </a:p>
              </p:txBody>
            </p:sp>
          </p:grpSp>
        </p:grpSp>
      </p:grpSp>
      <p:sp>
        <p:nvSpPr>
          <p:cNvPr id="32" name="CuadroTexto 31">
            <a:extLst>
              <a:ext uri="{FF2B5EF4-FFF2-40B4-BE49-F238E27FC236}">
                <a16:creationId xmlns:a16="http://schemas.microsoft.com/office/drawing/2014/main" id="{2C2011CF-F3C2-678B-95AB-490B68E08CC9}"/>
              </a:ext>
            </a:extLst>
          </p:cNvPr>
          <p:cNvSpPr txBox="1"/>
          <p:nvPr/>
        </p:nvSpPr>
        <p:spPr>
          <a:xfrm>
            <a:off x="8249450" y="2383696"/>
            <a:ext cx="3338111" cy="2031325"/>
          </a:xfrm>
          <a:prstGeom prst="rect">
            <a:avLst/>
          </a:prstGeom>
          <a:noFill/>
        </p:spPr>
        <p:txBody>
          <a:bodyPr wrap="square" rtlCol="0">
            <a:spAutoFit/>
          </a:bodyPr>
          <a:lstStyle/>
          <a:p>
            <a:pPr algn="just"/>
            <a:r>
              <a:rPr lang="es-ES" dirty="0">
                <a:solidFill>
                  <a:schemeClr val="accent3">
                    <a:lumMod val="75000"/>
                  </a:schemeClr>
                </a:solidFill>
              </a:rPr>
              <a:t>Las actividades de control operacional de cada proceso deben incluir la verificación del cumplimiento de los requisitos legales y reglamentarios.</a:t>
            </a:r>
            <a:endParaRPr dirty="0">
              <a:solidFill>
                <a:schemeClr val="accent3">
                  <a:lumMod val="75000"/>
                </a:schemeClr>
              </a:solidFill>
            </a:endParaRPr>
          </a:p>
        </p:txBody>
      </p:sp>
      <p:sp>
        <p:nvSpPr>
          <p:cNvPr id="33" name="CuadroTexto 32">
            <a:extLst>
              <a:ext uri="{FF2B5EF4-FFF2-40B4-BE49-F238E27FC236}">
                <a16:creationId xmlns:a16="http://schemas.microsoft.com/office/drawing/2014/main" id="{F52C5704-95F6-5E01-006D-108B71904426}"/>
              </a:ext>
            </a:extLst>
          </p:cNvPr>
          <p:cNvSpPr txBox="1"/>
          <p:nvPr/>
        </p:nvSpPr>
        <p:spPr>
          <a:xfrm>
            <a:off x="8249450" y="2094276"/>
            <a:ext cx="1992277" cy="369332"/>
          </a:xfrm>
          <a:prstGeom prst="rect">
            <a:avLst/>
          </a:prstGeom>
          <a:noFill/>
        </p:spPr>
        <p:txBody>
          <a:bodyPr wrap="none" rtlCol="0">
            <a:spAutoFit/>
          </a:bodyPr>
          <a:lstStyle/>
          <a:p>
            <a:r>
              <a:rPr lang="es-ES" b="1" dirty="0">
                <a:solidFill>
                  <a:schemeClr val="accent3">
                    <a:lumMod val="75000"/>
                  </a:schemeClr>
                </a:solidFill>
              </a:rPr>
              <a:t>PARA RECORDAR</a:t>
            </a:r>
            <a:endParaRPr b="1" dirty="0">
              <a:solidFill>
                <a:schemeClr val="accent3">
                  <a:lumMod val="75000"/>
                </a:schemeClr>
              </a:solidFill>
            </a:endParaRPr>
          </a:p>
        </p:txBody>
      </p:sp>
      <p:pic>
        <p:nvPicPr>
          <p:cNvPr id="27" name="Google Shape;102;p3">
            <a:extLst>
              <a:ext uri="{FF2B5EF4-FFF2-40B4-BE49-F238E27FC236}">
                <a16:creationId xmlns:a16="http://schemas.microsoft.com/office/drawing/2014/main" id="{1D417FB5-7A11-0E4B-2B8C-2B60F3A7CA0F}"/>
              </a:ext>
            </a:extLst>
          </p:cNvPr>
          <p:cNvPicPr preferRelativeResize="0"/>
          <p:nvPr/>
        </p:nvPicPr>
        <p:blipFill rotWithShape="1">
          <a:blip r:embed="rId6">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428560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74F69A-9F24-F4D1-986D-50DAACC09BA7}"/>
              </a:ext>
            </a:extLst>
          </p:cNvPr>
          <p:cNvSpPr txBox="1"/>
          <p:nvPr/>
        </p:nvSpPr>
        <p:spPr>
          <a:xfrm>
            <a:off x="1905000" y="816429"/>
            <a:ext cx="7543800" cy="646331"/>
          </a:xfrm>
          <a:prstGeom prst="rect">
            <a:avLst/>
          </a:prstGeom>
          <a:noFill/>
        </p:spPr>
        <p:txBody>
          <a:bodyPr wrap="square" rtlCol="0">
            <a:spAutoFit/>
          </a:bodyPr>
          <a:lstStyle/>
          <a:p>
            <a:pPr algn="ctr"/>
            <a:r>
              <a:rPr lang="es-CO" b="1" dirty="0">
                <a:solidFill>
                  <a:srgbClr val="416441"/>
                </a:solidFill>
              </a:rPr>
              <a:t>¿CÓMO ACCEDER AL MÓDULO DOCUMENTOS EN EL SISTEMA DE INFORMACIÓN GINA?</a:t>
            </a:r>
          </a:p>
        </p:txBody>
      </p:sp>
      <p:sp>
        <p:nvSpPr>
          <p:cNvPr id="8" name="CuadroTexto 7">
            <a:extLst>
              <a:ext uri="{FF2B5EF4-FFF2-40B4-BE49-F238E27FC236}">
                <a16:creationId xmlns:a16="http://schemas.microsoft.com/office/drawing/2014/main" id="{4E55C6E9-FADC-53BC-6FAF-7CC74493CF48}"/>
              </a:ext>
            </a:extLst>
          </p:cNvPr>
          <p:cNvSpPr txBox="1"/>
          <p:nvPr/>
        </p:nvSpPr>
        <p:spPr>
          <a:xfrm>
            <a:off x="6669458" y="1850561"/>
            <a:ext cx="4979997" cy="1569660"/>
          </a:xfrm>
          <a:prstGeom prst="rect">
            <a:avLst/>
          </a:prstGeom>
          <a:noFill/>
        </p:spPr>
        <p:txBody>
          <a:bodyPr wrap="square" rtlCol="0">
            <a:spAutoFit/>
          </a:bodyPr>
          <a:lstStyle/>
          <a:p>
            <a:r>
              <a:rPr lang="es-CO" sz="1200" dirty="0"/>
              <a:t>1. Acceder a la dirección web </a:t>
            </a:r>
            <a:r>
              <a:rPr lang="es-CO" sz="1200" dirty="0">
                <a:hlinkClick r:id="rId2"/>
              </a:rPr>
              <a:t>https://gina.minciencias.gov.co</a:t>
            </a:r>
            <a:r>
              <a:rPr lang="es-CO" sz="1200" dirty="0"/>
              <a:t>  </a:t>
            </a:r>
          </a:p>
          <a:p>
            <a:r>
              <a:rPr lang="es-CO" sz="1200" dirty="0"/>
              <a:t>ó ingresar a la carpeta Apps </a:t>
            </a:r>
            <a:r>
              <a:rPr lang="es-CO" sz="1200" dirty="0" err="1"/>
              <a:t>Minciencias</a:t>
            </a:r>
            <a:r>
              <a:rPr lang="es-CO" sz="1200" dirty="0"/>
              <a:t> y escoger el enlace  </a:t>
            </a:r>
          </a:p>
          <a:p>
            <a:endParaRPr lang="es-CO" sz="1200" dirty="0"/>
          </a:p>
          <a:p>
            <a:endParaRPr lang="es-CO" sz="1200" dirty="0"/>
          </a:p>
          <a:p>
            <a:endParaRPr lang="es-CO" sz="1200" dirty="0"/>
          </a:p>
          <a:p>
            <a:pPr algn="just"/>
            <a:r>
              <a:rPr lang="es-CO" sz="1200" dirty="0"/>
              <a:t>2. Para ingresar a GINA, debemos digitar nuestras credenciales activas, las mismas que usamos para ingresar al correo electrónico</a:t>
            </a:r>
          </a:p>
        </p:txBody>
      </p:sp>
      <p:pic>
        <p:nvPicPr>
          <p:cNvPr id="10" name="Imagen 9">
            <a:extLst>
              <a:ext uri="{FF2B5EF4-FFF2-40B4-BE49-F238E27FC236}">
                <a16:creationId xmlns:a16="http://schemas.microsoft.com/office/drawing/2014/main" id="{DBCAF316-10F8-B016-BBC5-27479F3D0F9B}"/>
              </a:ext>
            </a:extLst>
          </p:cNvPr>
          <p:cNvPicPr>
            <a:picLocks noChangeAspect="1"/>
          </p:cNvPicPr>
          <p:nvPr/>
        </p:nvPicPr>
        <p:blipFill>
          <a:blip r:embed="rId3"/>
          <a:stretch>
            <a:fillRect/>
          </a:stretch>
        </p:blipFill>
        <p:spPr>
          <a:xfrm>
            <a:off x="7208955" y="3467051"/>
            <a:ext cx="3450489" cy="2695057"/>
          </a:xfrm>
          <a:prstGeom prst="rect">
            <a:avLst/>
          </a:prstGeom>
        </p:spPr>
      </p:pic>
      <p:pic>
        <p:nvPicPr>
          <p:cNvPr id="4" name="Imagen 3">
            <a:extLst>
              <a:ext uri="{FF2B5EF4-FFF2-40B4-BE49-F238E27FC236}">
                <a16:creationId xmlns:a16="http://schemas.microsoft.com/office/drawing/2014/main" id="{DFACE12F-E1F3-1E48-3BDF-E2D22523EB75}"/>
              </a:ext>
            </a:extLst>
          </p:cNvPr>
          <p:cNvPicPr>
            <a:picLocks noChangeAspect="1"/>
          </p:cNvPicPr>
          <p:nvPr/>
        </p:nvPicPr>
        <p:blipFill>
          <a:blip r:embed="rId4"/>
          <a:stretch>
            <a:fillRect/>
          </a:stretch>
        </p:blipFill>
        <p:spPr>
          <a:xfrm>
            <a:off x="1289304" y="1850561"/>
            <a:ext cx="3908953" cy="1267543"/>
          </a:xfrm>
          <a:prstGeom prst="rect">
            <a:avLst/>
          </a:prstGeom>
        </p:spPr>
      </p:pic>
      <p:pic>
        <p:nvPicPr>
          <p:cNvPr id="11" name="Imagen 10">
            <a:extLst>
              <a:ext uri="{FF2B5EF4-FFF2-40B4-BE49-F238E27FC236}">
                <a16:creationId xmlns:a16="http://schemas.microsoft.com/office/drawing/2014/main" id="{23C7753E-3007-6734-56D4-61029ED2E3B9}"/>
              </a:ext>
            </a:extLst>
          </p:cNvPr>
          <p:cNvPicPr>
            <a:picLocks noChangeAspect="1"/>
          </p:cNvPicPr>
          <p:nvPr/>
        </p:nvPicPr>
        <p:blipFill>
          <a:blip r:embed="rId5"/>
          <a:stretch>
            <a:fillRect/>
          </a:stretch>
        </p:blipFill>
        <p:spPr>
          <a:xfrm>
            <a:off x="2160160" y="3118104"/>
            <a:ext cx="2167240" cy="3386610"/>
          </a:xfrm>
          <a:prstGeom prst="rect">
            <a:avLst/>
          </a:prstGeom>
        </p:spPr>
      </p:pic>
      <p:pic>
        <p:nvPicPr>
          <p:cNvPr id="14" name="Imagen 13">
            <a:extLst>
              <a:ext uri="{FF2B5EF4-FFF2-40B4-BE49-F238E27FC236}">
                <a16:creationId xmlns:a16="http://schemas.microsoft.com/office/drawing/2014/main" id="{32F924A0-25DC-63AD-52A9-FC5C627E36CA}"/>
              </a:ext>
            </a:extLst>
          </p:cNvPr>
          <p:cNvPicPr>
            <a:picLocks noChangeAspect="1"/>
          </p:cNvPicPr>
          <p:nvPr/>
        </p:nvPicPr>
        <p:blipFill>
          <a:blip r:embed="rId6"/>
          <a:stretch>
            <a:fillRect/>
          </a:stretch>
        </p:blipFill>
        <p:spPr>
          <a:xfrm>
            <a:off x="8394703" y="2345503"/>
            <a:ext cx="1586617" cy="277658"/>
          </a:xfrm>
          <a:prstGeom prst="rect">
            <a:avLst/>
          </a:prstGeom>
        </p:spPr>
      </p:pic>
      <p:pic>
        <p:nvPicPr>
          <p:cNvPr id="16" name="Google Shape;102;p3">
            <a:extLst>
              <a:ext uri="{FF2B5EF4-FFF2-40B4-BE49-F238E27FC236}">
                <a16:creationId xmlns:a16="http://schemas.microsoft.com/office/drawing/2014/main" id="{902FC988-44CF-A7EB-A496-53789FEC559A}"/>
              </a:ext>
            </a:extLst>
          </p:cNvPr>
          <p:cNvPicPr preferRelativeResize="0"/>
          <p:nvPr/>
        </p:nvPicPr>
        <p:blipFill rotWithShape="1">
          <a:blip r:embed="rId7">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2031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517E69-4520-D9BE-6E26-2CF9F6906217}"/>
              </a:ext>
            </a:extLst>
          </p:cNvPr>
          <p:cNvSpPr>
            <a:spLocks noGrp="1"/>
          </p:cNvSpPr>
          <p:nvPr>
            <p:ph type="title"/>
          </p:nvPr>
        </p:nvSpPr>
        <p:spPr>
          <a:xfrm>
            <a:off x="3659188" y="386443"/>
            <a:ext cx="3932237" cy="602569"/>
          </a:xfrm>
        </p:spPr>
        <p:txBody>
          <a:bodyPr anchor="b">
            <a:normAutofit/>
          </a:bodyPr>
          <a:lstStyle/>
          <a:p>
            <a:r>
              <a:rPr lang="en-US" b="1" dirty="0">
                <a:solidFill>
                  <a:srgbClr val="416441"/>
                </a:solidFill>
              </a:rPr>
              <a:t>Home de GINA</a:t>
            </a:r>
          </a:p>
        </p:txBody>
      </p:sp>
      <p:grpSp>
        <p:nvGrpSpPr>
          <p:cNvPr id="14" name="Grupo 13">
            <a:extLst>
              <a:ext uri="{FF2B5EF4-FFF2-40B4-BE49-F238E27FC236}">
                <a16:creationId xmlns:a16="http://schemas.microsoft.com/office/drawing/2014/main" id="{04F62FC8-D323-A961-7ACB-87C7BCB2F8D0}"/>
              </a:ext>
            </a:extLst>
          </p:cNvPr>
          <p:cNvGrpSpPr/>
          <p:nvPr/>
        </p:nvGrpSpPr>
        <p:grpSpPr>
          <a:xfrm>
            <a:off x="3533855" y="1384283"/>
            <a:ext cx="7845345" cy="4453097"/>
            <a:chOff x="1215528" y="1906801"/>
            <a:chExt cx="10363917" cy="4372202"/>
          </a:xfrm>
        </p:grpSpPr>
        <p:pic>
          <p:nvPicPr>
            <p:cNvPr id="5" name="Imagen 4">
              <a:extLst>
                <a:ext uri="{FF2B5EF4-FFF2-40B4-BE49-F238E27FC236}">
                  <a16:creationId xmlns:a16="http://schemas.microsoft.com/office/drawing/2014/main" id="{18B0F613-FDFB-6107-4525-3E02773438A0}"/>
                </a:ext>
              </a:extLst>
            </p:cNvPr>
            <p:cNvPicPr>
              <a:picLocks noChangeAspect="1"/>
            </p:cNvPicPr>
            <p:nvPr/>
          </p:nvPicPr>
          <p:blipFill>
            <a:blip r:embed="rId2"/>
            <a:stretch>
              <a:fillRect/>
            </a:stretch>
          </p:blipFill>
          <p:spPr>
            <a:xfrm>
              <a:off x="4453844" y="1906801"/>
              <a:ext cx="7125601" cy="4372202"/>
            </a:xfrm>
            <a:prstGeom prst="rect">
              <a:avLst/>
            </a:prstGeom>
            <a:noFill/>
          </p:spPr>
        </p:pic>
        <p:pic>
          <p:nvPicPr>
            <p:cNvPr id="10" name="Imagen 9">
              <a:extLst>
                <a:ext uri="{FF2B5EF4-FFF2-40B4-BE49-F238E27FC236}">
                  <a16:creationId xmlns:a16="http://schemas.microsoft.com/office/drawing/2014/main" id="{FC6A3328-15DF-EF9E-CABC-64DCA41B4E2C}"/>
                </a:ext>
              </a:extLst>
            </p:cNvPr>
            <p:cNvPicPr>
              <a:picLocks noChangeAspect="1"/>
            </p:cNvPicPr>
            <p:nvPr/>
          </p:nvPicPr>
          <p:blipFill>
            <a:blip r:embed="rId3"/>
            <a:stretch>
              <a:fillRect/>
            </a:stretch>
          </p:blipFill>
          <p:spPr>
            <a:xfrm>
              <a:off x="1215528" y="1906801"/>
              <a:ext cx="3553321" cy="4372202"/>
            </a:xfrm>
            <a:prstGeom prst="rect">
              <a:avLst/>
            </a:prstGeom>
          </p:spPr>
        </p:pic>
      </p:grpSp>
      <p:pic>
        <p:nvPicPr>
          <p:cNvPr id="2" name="Google Shape;102;p3">
            <a:extLst>
              <a:ext uri="{FF2B5EF4-FFF2-40B4-BE49-F238E27FC236}">
                <a16:creationId xmlns:a16="http://schemas.microsoft.com/office/drawing/2014/main" id="{566714F8-812E-8F04-C3AE-03166D61DB1E}"/>
              </a:ext>
            </a:extLst>
          </p:cNvPr>
          <p:cNvPicPr preferRelativeResize="0"/>
          <p:nvPr/>
        </p:nvPicPr>
        <p:blipFill rotWithShape="1">
          <a:blip r:embed="rId4">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
        <p:nvSpPr>
          <p:cNvPr id="3" name="CuadroTexto 2">
            <a:extLst>
              <a:ext uri="{FF2B5EF4-FFF2-40B4-BE49-F238E27FC236}">
                <a16:creationId xmlns:a16="http://schemas.microsoft.com/office/drawing/2014/main" id="{2801FCE5-C937-81A8-FA24-2A2EFF9B6133}"/>
              </a:ext>
            </a:extLst>
          </p:cNvPr>
          <p:cNvSpPr txBox="1"/>
          <p:nvPr/>
        </p:nvSpPr>
        <p:spPr>
          <a:xfrm>
            <a:off x="610403" y="2193343"/>
            <a:ext cx="2622323" cy="3231654"/>
          </a:xfrm>
          <a:prstGeom prst="rect">
            <a:avLst/>
          </a:prstGeom>
          <a:noFill/>
        </p:spPr>
        <p:txBody>
          <a:bodyPr wrap="square" rtlCol="0">
            <a:spAutoFit/>
          </a:bodyPr>
          <a:lstStyle/>
          <a:p>
            <a:pPr algn="just"/>
            <a:r>
              <a:rPr lang="es-CO" sz="1200" dirty="0"/>
              <a:t>Una vez logramos ingresar a GINA, del lado derecho en la página inicial, podemos ver varios botones que nos permitirán conocer:</a:t>
            </a:r>
          </a:p>
          <a:p>
            <a:pPr algn="just"/>
            <a:endParaRPr lang="es-CO" sz="1200" dirty="0"/>
          </a:p>
          <a:p>
            <a:pPr marL="228600" indent="-228600" algn="just">
              <a:buAutoNum type="arabicPeriod"/>
            </a:pPr>
            <a:r>
              <a:rPr lang="es-CO" sz="1200" dirty="0"/>
              <a:t>Mapa de Procesos</a:t>
            </a:r>
          </a:p>
          <a:p>
            <a:pPr marL="228600" indent="-228600" algn="just">
              <a:buAutoNum type="arabicPeriod"/>
            </a:pPr>
            <a:r>
              <a:rPr lang="es-CO" sz="1200" dirty="0"/>
              <a:t>Riesgos</a:t>
            </a:r>
          </a:p>
          <a:p>
            <a:pPr marL="228600" indent="-228600" algn="just">
              <a:buAutoNum type="arabicPeriod"/>
            </a:pPr>
            <a:r>
              <a:rPr lang="es-CO" sz="1200" dirty="0"/>
              <a:t>Mejoras en desarrollo</a:t>
            </a:r>
          </a:p>
          <a:p>
            <a:pPr marL="228600" indent="-228600" algn="just">
              <a:buAutoNum type="arabicPeriod"/>
            </a:pPr>
            <a:r>
              <a:rPr lang="es-CO" sz="1200" dirty="0"/>
              <a:t>Indicadores de Gestión</a:t>
            </a:r>
          </a:p>
          <a:p>
            <a:endParaRPr lang="es-CO" sz="1200" dirty="0"/>
          </a:p>
          <a:p>
            <a:r>
              <a:rPr lang="es-CO" sz="1200" dirty="0"/>
              <a:t>Y al lado izquierdo se despliega el Menú con los diferentes módulos.</a:t>
            </a:r>
          </a:p>
          <a:p>
            <a:endParaRPr lang="es-CO" sz="1200" dirty="0"/>
          </a:p>
          <a:p>
            <a:r>
              <a:rPr lang="es-CO" sz="1200" dirty="0"/>
              <a:t>Damos Click al módulo documentos</a:t>
            </a:r>
          </a:p>
        </p:txBody>
      </p:sp>
      <p:sp>
        <p:nvSpPr>
          <p:cNvPr id="4" name="Rectángulo 3">
            <a:extLst>
              <a:ext uri="{FF2B5EF4-FFF2-40B4-BE49-F238E27FC236}">
                <a16:creationId xmlns:a16="http://schemas.microsoft.com/office/drawing/2014/main" id="{41C88EF7-7B02-F5EE-7CC3-6726470A777A}"/>
              </a:ext>
            </a:extLst>
          </p:cNvPr>
          <p:cNvSpPr/>
          <p:nvPr/>
        </p:nvSpPr>
        <p:spPr>
          <a:xfrm>
            <a:off x="3659188" y="4233672"/>
            <a:ext cx="2436812" cy="33832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2945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517E69-4520-D9BE-6E26-2CF9F6906217}"/>
              </a:ext>
            </a:extLst>
          </p:cNvPr>
          <p:cNvSpPr>
            <a:spLocks noGrp="1"/>
          </p:cNvSpPr>
          <p:nvPr>
            <p:ph type="title"/>
          </p:nvPr>
        </p:nvSpPr>
        <p:spPr>
          <a:xfrm>
            <a:off x="3692717" y="635367"/>
            <a:ext cx="6292532" cy="531813"/>
          </a:xfrm>
        </p:spPr>
        <p:txBody>
          <a:bodyPr anchor="b">
            <a:normAutofit/>
          </a:bodyPr>
          <a:lstStyle/>
          <a:p>
            <a:r>
              <a:rPr lang="es-CO" b="1" dirty="0">
                <a:solidFill>
                  <a:srgbClr val="416441"/>
                </a:solidFill>
              </a:rPr>
              <a:t>Módulo de Documentos</a:t>
            </a:r>
          </a:p>
        </p:txBody>
      </p:sp>
      <p:sp>
        <p:nvSpPr>
          <p:cNvPr id="13" name="Text Placeholder 3">
            <a:extLst>
              <a:ext uri="{FF2B5EF4-FFF2-40B4-BE49-F238E27FC236}">
                <a16:creationId xmlns:a16="http://schemas.microsoft.com/office/drawing/2014/main" id="{633D9A96-3E52-D8A3-BDED-029634A1AE4A}"/>
              </a:ext>
            </a:extLst>
          </p:cNvPr>
          <p:cNvSpPr>
            <a:spLocks noGrp="1"/>
          </p:cNvSpPr>
          <p:nvPr>
            <p:ph type="body" sz="half" idx="2"/>
          </p:nvPr>
        </p:nvSpPr>
        <p:spPr>
          <a:xfrm>
            <a:off x="1322317" y="1335454"/>
            <a:ext cx="5861304" cy="968829"/>
          </a:xfrm>
        </p:spPr>
        <p:txBody>
          <a:bodyPr>
            <a:noAutofit/>
          </a:bodyPr>
          <a:lstStyle/>
          <a:p>
            <a:pPr algn="just"/>
            <a:r>
              <a:rPr lang="es-CO" sz="1400" dirty="0"/>
              <a:t>En el módulo de documentos damos click en gestionar, se despliega el buscador que nos permite hacer búsquedas de documentación activa por: Nombre, Código, Tipo, Palabras claves. Una vez digitemos al menos uno de esos campos, damos click en buscar. Nota: si se quieren ver todos los documentos activos solo se da click en el botón </a:t>
            </a:r>
          </a:p>
        </p:txBody>
      </p:sp>
      <p:pic>
        <p:nvPicPr>
          <p:cNvPr id="3" name="Google Shape;102;p3">
            <a:extLst>
              <a:ext uri="{FF2B5EF4-FFF2-40B4-BE49-F238E27FC236}">
                <a16:creationId xmlns:a16="http://schemas.microsoft.com/office/drawing/2014/main" id="{D5DAA6D2-5545-C29E-BBC6-95280CB657D7}"/>
              </a:ext>
            </a:extLst>
          </p:cNvPr>
          <p:cNvPicPr preferRelativeResize="0"/>
          <p:nvPr/>
        </p:nvPicPr>
        <p:blipFill rotWithShape="1">
          <a:blip r:embed="rId2">
            <a:alphaModFix amt="37000"/>
          </a:blip>
          <a:srcRect/>
          <a:stretch/>
        </p:blipFill>
        <p:spPr>
          <a:xfrm>
            <a:off x="9628141" y="4834247"/>
            <a:ext cx="1883775" cy="1687288"/>
          </a:xfrm>
          <a:prstGeom prst="rect">
            <a:avLst/>
          </a:prstGeom>
          <a:noFill/>
          <a:ln>
            <a:noFill/>
          </a:ln>
          <a:effectLst>
            <a:outerShdw blurRad="50800" dist="50800" dir="5400000" algn="ctr" rotWithShape="0">
              <a:srgbClr val="000000">
                <a:alpha val="0"/>
              </a:srgbClr>
            </a:outerShdw>
          </a:effectLst>
        </p:spPr>
      </p:pic>
      <p:grpSp>
        <p:nvGrpSpPr>
          <p:cNvPr id="18" name="Grupo 17">
            <a:extLst>
              <a:ext uri="{FF2B5EF4-FFF2-40B4-BE49-F238E27FC236}">
                <a16:creationId xmlns:a16="http://schemas.microsoft.com/office/drawing/2014/main" id="{C9E14D07-C69F-D9DD-3159-97DC5E176124}"/>
              </a:ext>
            </a:extLst>
          </p:cNvPr>
          <p:cNvGrpSpPr/>
          <p:nvPr/>
        </p:nvGrpSpPr>
        <p:grpSpPr>
          <a:xfrm>
            <a:off x="1399031" y="2753881"/>
            <a:ext cx="5592565" cy="3369094"/>
            <a:chOff x="1399031" y="2753881"/>
            <a:chExt cx="5592565" cy="3369094"/>
          </a:xfrm>
        </p:grpSpPr>
        <p:pic>
          <p:nvPicPr>
            <p:cNvPr id="5" name="Imagen 4">
              <a:extLst>
                <a:ext uri="{FF2B5EF4-FFF2-40B4-BE49-F238E27FC236}">
                  <a16:creationId xmlns:a16="http://schemas.microsoft.com/office/drawing/2014/main" id="{F1D9F35D-7C27-D8D9-EC4C-2DF748FF079E}"/>
                </a:ext>
              </a:extLst>
            </p:cNvPr>
            <p:cNvPicPr>
              <a:picLocks noChangeAspect="1"/>
            </p:cNvPicPr>
            <p:nvPr/>
          </p:nvPicPr>
          <p:blipFill>
            <a:blip r:embed="rId3"/>
            <a:stretch>
              <a:fillRect/>
            </a:stretch>
          </p:blipFill>
          <p:spPr>
            <a:xfrm>
              <a:off x="1399031" y="2753881"/>
              <a:ext cx="5592565" cy="3369094"/>
            </a:xfrm>
            <a:prstGeom prst="rect">
              <a:avLst/>
            </a:prstGeom>
          </p:spPr>
        </p:pic>
        <p:sp>
          <p:nvSpPr>
            <p:cNvPr id="4" name="Rectángulo 3">
              <a:extLst>
                <a:ext uri="{FF2B5EF4-FFF2-40B4-BE49-F238E27FC236}">
                  <a16:creationId xmlns:a16="http://schemas.microsoft.com/office/drawing/2014/main" id="{7D162F39-456C-4E8B-B4FD-B53A031CCB17}"/>
                </a:ext>
              </a:extLst>
            </p:cNvPr>
            <p:cNvSpPr/>
            <p:nvPr/>
          </p:nvSpPr>
          <p:spPr>
            <a:xfrm>
              <a:off x="1491488" y="3557016"/>
              <a:ext cx="466344" cy="376382"/>
            </a:xfrm>
            <a:prstGeom prst="rect">
              <a:avLst/>
            </a:prstGeom>
            <a:noFill/>
            <a:ln>
              <a:solidFill>
                <a:srgbClr val="4164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E9E53E0F-BB81-3FF5-1F5C-3A6DD9991610}"/>
                </a:ext>
              </a:extLst>
            </p:cNvPr>
            <p:cNvSpPr/>
            <p:nvPr/>
          </p:nvSpPr>
          <p:spPr>
            <a:xfrm>
              <a:off x="4023359" y="5540404"/>
              <a:ext cx="969265" cy="440873"/>
            </a:xfrm>
            <a:prstGeom prst="rect">
              <a:avLst/>
            </a:prstGeom>
            <a:noFill/>
            <a:ln>
              <a:solidFill>
                <a:srgbClr val="4164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5" name="Grupo 14">
            <a:extLst>
              <a:ext uri="{FF2B5EF4-FFF2-40B4-BE49-F238E27FC236}">
                <a16:creationId xmlns:a16="http://schemas.microsoft.com/office/drawing/2014/main" id="{7C91D9EC-8CDF-CF71-6A66-ADB7CB3362E0}"/>
              </a:ext>
            </a:extLst>
          </p:cNvPr>
          <p:cNvGrpSpPr/>
          <p:nvPr/>
        </p:nvGrpSpPr>
        <p:grpSpPr>
          <a:xfrm>
            <a:off x="8247888" y="2057400"/>
            <a:ext cx="3873447" cy="2522280"/>
            <a:chOff x="8247888" y="2057400"/>
            <a:chExt cx="3873447" cy="2522280"/>
          </a:xfrm>
        </p:grpSpPr>
        <p:sp>
          <p:nvSpPr>
            <p:cNvPr id="9" name="CuadroTexto 8">
              <a:extLst>
                <a:ext uri="{FF2B5EF4-FFF2-40B4-BE49-F238E27FC236}">
                  <a16:creationId xmlns:a16="http://schemas.microsoft.com/office/drawing/2014/main" id="{57AF3CF9-65D7-0C43-D1A7-7426B06B371E}"/>
                </a:ext>
              </a:extLst>
            </p:cNvPr>
            <p:cNvSpPr txBox="1"/>
            <p:nvPr/>
          </p:nvSpPr>
          <p:spPr>
            <a:xfrm>
              <a:off x="8376246" y="2086690"/>
              <a:ext cx="3567482" cy="2492990"/>
            </a:xfrm>
            <a:prstGeom prst="rect">
              <a:avLst/>
            </a:prstGeom>
            <a:noFill/>
          </p:spPr>
          <p:txBody>
            <a:bodyPr wrap="square" rtlCol="0">
              <a:spAutoFit/>
            </a:bodyPr>
            <a:lstStyle/>
            <a:p>
              <a:pPr algn="ctr"/>
              <a:r>
                <a:rPr lang="es-CO" sz="1200" b="1" dirty="0" err="1"/>
                <a:t>EFO</a:t>
              </a:r>
              <a:r>
                <a:rPr lang="es-CO" sz="1200" b="1" dirty="0"/>
                <a:t> Informa</a:t>
              </a:r>
            </a:p>
            <a:p>
              <a:pPr algn="ctr"/>
              <a:endParaRPr lang="es-CO" sz="1200" dirty="0"/>
            </a:p>
            <a:p>
              <a:r>
                <a:rPr lang="es-CO" sz="1200" dirty="0"/>
                <a:t>Documentos activos en año 2023: 1.900</a:t>
              </a:r>
            </a:p>
            <a:p>
              <a:endParaRPr lang="es-CO" sz="1200" dirty="0"/>
            </a:p>
            <a:p>
              <a:pPr algn="just"/>
              <a:r>
                <a:rPr lang="es-CO" sz="1200" dirty="0"/>
                <a:t>En el año 2024 se implementó el uso del submenú de normas, lo que permitió depurar la información consignada en el módulo de documentos.</a:t>
              </a:r>
            </a:p>
            <a:p>
              <a:endParaRPr lang="es-CO" sz="1200" dirty="0"/>
            </a:p>
            <a:p>
              <a:r>
                <a:rPr lang="es-CO" sz="1200" dirty="0"/>
                <a:t>Documentos activos en el año 2025: 882</a:t>
              </a:r>
            </a:p>
            <a:p>
              <a:endParaRPr lang="es-CO" sz="1200" dirty="0"/>
            </a:p>
            <a:p>
              <a:r>
                <a:rPr lang="es-CO" sz="1200" dirty="0"/>
                <a:t>Normas activas en el año 2025: 886</a:t>
              </a:r>
            </a:p>
            <a:p>
              <a:endParaRPr lang="es-CO" sz="1200" dirty="0"/>
            </a:p>
          </p:txBody>
        </p:sp>
        <p:sp>
          <p:nvSpPr>
            <p:cNvPr id="14" name="Bocadillo: rectángulo con esquinas redondeadas 13">
              <a:extLst>
                <a:ext uri="{FF2B5EF4-FFF2-40B4-BE49-F238E27FC236}">
                  <a16:creationId xmlns:a16="http://schemas.microsoft.com/office/drawing/2014/main" id="{71097F09-B10A-5CD0-73B7-6580582EAC4E}"/>
                </a:ext>
              </a:extLst>
            </p:cNvPr>
            <p:cNvSpPr/>
            <p:nvPr/>
          </p:nvSpPr>
          <p:spPr>
            <a:xfrm>
              <a:off x="8247888" y="2057400"/>
              <a:ext cx="3873447" cy="2450592"/>
            </a:xfrm>
            <a:prstGeom prst="wedgeRoundRectCallout">
              <a:avLst/>
            </a:prstGeom>
            <a:noFill/>
            <a:ln>
              <a:solidFill>
                <a:srgbClr val="4164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7" name="Imagen 16">
            <a:extLst>
              <a:ext uri="{FF2B5EF4-FFF2-40B4-BE49-F238E27FC236}">
                <a16:creationId xmlns:a16="http://schemas.microsoft.com/office/drawing/2014/main" id="{512C8D38-0CCD-F4B2-0932-01569D927846}"/>
              </a:ext>
            </a:extLst>
          </p:cNvPr>
          <p:cNvPicPr>
            <a:picLocks noChangeAspect="1"/>
          </p:cNvPicPr>
          <p:nvPr/>
        </p:nvPicPr>
        <p:blipFill>
          <a:blip r:embed="rId4"/>
          <a:stretch>
            <a:fillRect/>
          </a:stretch>
        </p:blipFill>
        <p:spPr>
          <a:xfrm>
            <a:off x="5704908" y="2304283"/>
            <a:ext cx="1350355" cy="281324"/>
          </a:xfrm>
          <a:prstGeom prst="rect">
            <a:avLst/>
          </a:prstGeom>
        </p:spPr>
      </p:pic>
    </p:spTree>
    <p:extLst>
      <p:ext uri="{BB962C8B-B14F-4D97-AF65-F5344CB8AC3E}">
        <p14:creationId xmlns:p14="http://schemas.microsoft.com/office/powerpoint/2010/main" val="323864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517E69-4520-D9BE-6E26-2CF9F6906217}"/>
              </a:ext>
            </a:extLst>
          </p:cNvPr>
          <p:cNvSpPr>
            <a:spLocks noGrp="1"/>
          </p:cNvSpPr>
          <p:nvPr>
            <p:ph type="title"/>
          </p:nvPr>
        </p:nvSpPr>
        <p:spPr>
          <a:xfrm>
            <a:off x="1317171" y="364671"/>
            <a:ext cx="10493829" cy="778329"/>
          </a:xfrm>
        </p:spPr>
        <p:txBody>
          <a:bodyPr anchor="b">
            <a:normAutofit/>
          </a:bodyPr>
          <a:lstStyle/>
          <a:p>
            <a:r>
              <a:rPr lang="es-CO" b="1" dirty="0">
                <a:solidFill>
                  <a:srgbClr val="416441"/>
                </a:solidFill>
              </a:rPr>
              <a:t>Módulo de Documentos – Submenú Normas</a:t>
            </a:r>
          </a:p>
        </p:txBody>
      </p:sp>
      <p:pic>
        <p:nvPicPr>
          <p:cNvPr id="7" name="Imagen 6">
            <a:extLst>
              <a:ext uri="{FF2B5EF4-FFF2-40B4-BE49-F238E27FC236}">
                <a16:creationId xmlns:a16="http://schemas.microsoft.com/office/drawing/2014/main" id="{F16CBE7D-32CE-1F9E-39B5-F091B037F412}"/>
              </a:ext>
            </a:extLst>
          </p:cNvPr>
          <p:cNvPicPr>
            <a:picLocks noChangeAspect="1"/>
          </p:cNvPicPr>
          <p:nvPr/>
        </p:nvPicPr>
        <p:blipFill>
          <a:blip r:embed="rId2"/>
          <a:stretch>
            <a:fillRect/>
          </a:stretch>
        </p:blipFill>
        <p:spPr>
          <a:xfrm>
            <a:off x="4754880" y="1455968"/>
            <a:ext cx="6675120" cy="4552940"/>
          </a:xfrm>
          <a:prstGeom prst="rect">
            <a:avLst/>
          </a:prstGeom>
        </p:spPr>
      </p:pic>
      <p:pic>
        <p:nvPicPr>
          <p:cNvPr id="2" name="Google Shape;102;p3">
            <a:extLst>
              <a:ext uri="{FF2B5EF4-FFF2-40B4-BE49-F238E27FC236}">
                <a16:creationId xmlns:a16="http://schemas.microsoft.com/office/drawing/2014/main" id="{B29F4759-9F09-D2F9-0B75-D16E46A7631B}"/>
              </a:ext>
            </a:extLst>
          </p:cNvPr>
          <p:cNvPicPr preferRelativeResize="0"/>
          <p:nvPr/>
        </p:nvPicPr>
        <p:blipFill rotWithShape="1">
          <a:blip r:embed="rId3">
            <a:alphaModFix amt="37000"/>
          </a:blip>
          <a:srcRect/>
          <a:stretch/>
        </p:blipFill>
        <p:spPr>
          <a:xfrm>
            <a:off x="10275003" y="4870999"/>
            <a:ext cx="1883775" cy="1687288"/>
          </a:xfrm>
          <a:prstGeom prst="rect">
            <a:avLst/>
          </a:prstGeom>
          <a:noFill/>
          <a:ln>
            <a:noFill/>
          </a:ln>
          <a:effectLst>
            <a:outerShdw blurRad="50800" dist="50800" dir="5400000" algn="ctr" rotWithShape="0">
              <a:srgbClr val="000000">
                <a:alpha val="0"/>
              </a:srgbClr>
            </a:outerShdw>
          </a:effectLst>
        </p:spPr>
      </p:pic>
      <p:sp>
        <p:nvSpPr>
          <p:cNvPr id="3" name="Text Placeholder 3">
            <a:extLst>
              <a:ext uri="{FF2B5EF4-FFF2-40B4-BE49-F238E27FC236}">
                <a16:creationId xmlns:a16="http://schemas.microsoft.com/office/drawing/2014/main" id="{97271B1A-7D95-4473-83E8-C844D9E0BC7F}"/>
              </a:ext>
            </a:extLst>
          </p:cNvPr>
          <p:cNvSpPr>
            <a:spLocks noGrp="1"/>
          </p:cNvSpPr>
          <p:nvPr>
            <p:ph type="body" sz="half" idx="2"/>
          </p:nvPr>
        </p:nvSpPr>
        <p:spPr>
          <a:xfrm>
            <a:off x="1317171" y="1620987"/>
            <a:ext cx="2801627" cy="3968066"/>
          </a:xfrm>
        </p:spPr>
        <p:txBody>
          <a:bodyPr>
            <a:normAutofit fontScale="85000" lnSpcReduction="20000"/>
          </a:bodyPr>
          <a:lstStyle/>
          <a:p>
            <a:pPr algn="just"/>
            <a:r>
              <a:rPr lang="es-CO" dirty="0"/>
              <a:t>Para acceder al submenú de Normas:</a:t>
            </a:r>
          </a:p>
          <a:p>
            <a:pPr marL="342900" indent="-342900" algn="just">
              <a:buAutoNum type="arabicPeriod"/>
            </a:pPr>
            <a:r>
              <a:rPr lang="es-CO" dirty="0"/>
              <a:t>Dentro del módulo de documentos nos dirigimos a la parte inferior y damos click en el submenú de normas/gestionar.</a:t>
            </a:r>
          </a:p>
          <a:p>
            <a:pPr marL="342900" indent="-342900" algn="just">
              <a:buAutoNum type="arabicPeriod"/>
            </a:pPr>
            <a:r>
              <a:rPr lang="es-CO" dirty="0"/>
              <a:t>Al desplegarse el buscador, damos click en búsqueda avanzada. Aquí podemos buscar por Macroproceso, Proceso, tipo de norma. </a:t>
            </a:r>
            <a:r>
              <a:rPr lang="es-CO" sz="1600" dirty="0"/>
              <a:t>Una vez digitemos al menos uno de esos campos, damos click en buscar.</a:t>
            </a:r>
          </a:p>
          <a:p>
            <a:pPr marL="342900" indent="-342900" algn="just">
              <a:buAutoNum type="arabicPeriod"/>
            </a:pPr>
            <a:r>
              <a:rPr lang="es-CO" sz="1600" dirty="0"/>
              <a:t>Si se quieren ver todas las normas activas solo se da click en el botón </a:t>
            </a:r>
            <a:endParaRPr lang="es-CO" dirty="0"/>
          </a:p>
        </p:txBody>
      </p:sp>
      <p:sp>
        <p:nvSpPr>
          <p:cNvPr id="4" name="Rectángulo: esquinas redondeadas 3">
            <a:extLst>
              <a:ext uri="{FF2B5EF4-FFF2-40B4-BE49-F238E27FC236}">
                <a16:creationId xmlns:a16="http://schemas.microsoft.com/office/drawing/2014/main" id="{117FF993-1C15-24C6-5F41-B56BEDA77664}"/>
              </a:ext>
            </a:extLst>
          </p:cNvPr>
          <p:cNvSpPr/>
          <p:nvPr/>
        </p:nvSpPr>
        <p:spPr>
          <a:xfrm>
            <a:off x="4946904" y="2542032"/>
            <a:ext cx="402336" cy="19202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 name="Conector recto de flecha 5">
            <a:extLst>
              <a:ext uri="{FF2B5EF4-FFF2-40B4-BE49-F238E27FC236}">
                <a16:creationId xmlns:a16="http://schemas.microsoft.com/office/drawing/2014/main" id="{D68AE8C8-5CF2-B565-04FD-446310FBFAAE}"/>
              </a:ext>
            </a:extLst>
          </p:cNvPr>
          <p:cNvCxnSpPr>
            <a:cxnSpLocks/>
            <a:endCxn id="9" idx="0"/>
          </p:cNvCxnSpPr>
          <p:nvPr/>
        </p:nvCxnSpPr>
        <p:spPr>
          <a:xfrm>
            <a:off x="5148072" y="2734056"/>
            <a:ext cx="0" cy="17419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ángulo: esquinas redondeadas 8">
            <a:extLst>
              <a:ext uri="{FF2B5EF4-FFF2-40B4-BE49-F238E27FC236}">
                <a16:creationId xmlns:a16="http://schemas.microsoft.com/office/drawing/2014/main" id="{87424B1F-A455-2CBA-F908-5CB953E82361}"/>
              </a:ext>
            </a:extLst>
          </p:cNvPr>
          <p:cNvSpPr/>
          <p:nvPr/>
        </p:nvSpPr>
        <p:spPr>
          <a:xfrm>
            <a:off x="4946904" y="4475987"/>
            <a:ext cx="402336" cy="39501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esquinas redondeadas 12">
            <a:extLst>
              <a:ext uri="{FF2B5EF4-FFF2-40B4-BE49-F238E27FC236}">
                <a16:creationId xmlns:a16="http://schemas.microsoft.com/office/drawing/2014/main" id="{240996E8-5EEA-8C42-4F84-3DA0A8517071}"/>
              </a:ext>
            </a:extLst>
          </p:cNvPr>
          <p:cNvSpPr/>
          <p:nvPr/>
        </p:nvSpPr>
        <p:spPr>
          <a:xfrm>
            <a:off x="5577840" y="3428999"/>
            <a:ext cx="658367" cy="17602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esquinas redondeadas 13">
            <a:extLst>
              <a:ext uri="{FF2B5EF4-FFF2-40B4-BE49-F238E27FC236}">
                <a16:creationId xmlns:a16="http://schemas.microsoft.com/office/drawing/2014/main" id="{91D40E07-2481-902D-7B0D-09B6F53D72DB}"/>
              </a:ext>
            </a:extLst>
          </p:cNvPr>
          <p:cNvSpPr/>
          <p:nvPr/>
        </p:nvSpPr>
        <p:spPr>
          <a:xfrm>
            <a:off x="7842504" y="5626632"/>
            <a:ext cx="1045464" cy="3822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extLst>
              <a:ext uri="{FF2B5EF4-FFF2-40B4-BE49-F238E27FC236}">
                <a16:creationId xmlns:a16="http://schemas.microsoft.com/office/drawing/2014/main" id="{FF998AD0-2586-2C7B-8398-6EC0DB2ECF5B}"/>
              </a:ext>
            </a:extLst>
          </p:cNvPr>
          <p:cNvPicPr>
            <a:picLocks noChangeAspect="1"/>
          </p:cNvPicPr>
          <p:nvPr/>
        </p:nvPicPr>
        <p:blipFill>
          <a:blip r:embed="rId4"/>
          <a:stretch>
            <a:fillRect/>
          </a:stretch>
        </p:blipFill>
        <p:spPr>
          <a:xfrm>
            <a:off x="2301006" y="5180171"/>
            <a:ext cx="984595" cy="205124"/>
          </a:xfrm>
          <a:prstGeom prst="rect">
            <a:avLst/>
          </a:prstGeom>
        </p:spPr>
      </p:pic>
    </p:spTree>
    <p:extLst>
      <p:ext uri="{BB962C8B-B14F-4D97-AF65-F5344CB8AC3E}">
        <p14:creationId xmlns:p14="http://schemas.microsoft.com/office/powerpoint/2010/main" val="2635190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resentación Ministeri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TotalTime>
  <Words>870</Words>
  <Application>Microsoft Office PowerPoint</Application>
  <PresentationFormat>Panorámica</PresentationFormat>
  <Paragraphs>83</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Aptos</vt:lpstr>
      <vt:lpstr>Arial</vt:lpstr>
      <vt:lpstr>Helvetica Neue</vt:lpstr>
      <vt:lpstr>Open Sans Light</vt:lpstr>
      <vt:lpstr>Open Sans Semibold</vt:lpstr>
      <vt:lpstr>Poppins SemiBold</vt:lpstr>
      <vt:lpstr>Segoe UI</vt:lpstr>
      <vt:lpstr>Verdana</vt:lpstr>
      <vt:lpstr>Tema de Office</vt:lpstr>
      <vt:lpstr>Presentación de PowerPoint</vt:lpstr>
      <vt:lpstr>Socialización Módulo de Documentos/Normas – Sistema de Información GINA</vt:lpstr>
      <vt:lpstr>Presentación de PowerPoint</vt:lpstr>
      <vt:lpstr>Presentación de PowerPoint</vt:lpstr>
      <vt:lpstr>Presentación de PowerPoint</vt:lpstr>
      <vt:lpstr>Presentación de PowerPoint</vt:lpstr>
      <vt:lpstr>Home de GINA</vt:lpstr>
      <vt:lpstr>Módulo de Documentos</vt:lpstr>
      <vt:lpstr>Módulo de Documentos – Submenú Normas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Yuri Andrea López Mora</dc:creator>
  <cp:lastModifiedBy>Martha Lucía Quintero García</cp:lastModifiedBy>
  <cp:revision>8</cp:revision>
  <dcterms:created xsi:type="dcterms:W3CDTF">2024-08-21T13:34:59Z</dcterms:created>
  <dcterms:modified xsi:type="dcterms:W3CDTF">2025-02-27T16:02:03Z</dcterms:modified>
</cp:coreProperties>
</file>