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embeddedFontLst>
    <p:embeddedFont>
      <p:font typeface="Arial Narrow"/>
      <p:regular r:id="rId9"/>
      <p:bold r:id="rId10"/>
      <p:italic r:id="rId11"/>
      <p:boldItalic r:id="rId12"/>
    </p:embeddedFon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jT4ln0CWV83vgLKz++lE8vIyYn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ArialNarrow-italic.fntdata"/><Relationship Id="rId10" Type="http://schemas.openxmlformats.org/officeDocument/2006/relationships/font" Target="fonts/ArialNarrow-bold.fntdata"/><Relationship Id="rId13" Type="http://schemas.openxmlformats.org/officeDocument/2006/relationships/font" Target="fonts/HelveticaNeue-regular.fntdata"/><Relationship Id="rId12" Type="http://schemas.openxmlformats.org/officeDocument/2006/relationships/font" Target="fonts/ArialNarrow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ArialNarrow-regular.fntdata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7" Type="http://customschemas.google.com/relationships/presentationmetadata" Target="metadata"/><Relationship Id="rId16" Type="http://schemas.openxmlformats.org/officeDocument/2006/relationships/font" Target="fonts/HelveticaNeue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0" name="Google Shape;8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5" name="Google Shape;85;p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2" name="Google Shape;102;p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8100"/>
            <a:ext cx="12191733" cy="685814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apositiva de título">
  <p:cSld name="1_Diapositiva de título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150"/>
            <a:ext cx="12192000" cy="685829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25" name="Google Shape;2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7" y="-150"/>
            <a:ext cx="12191733" cy="6858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">
  <p:cSld name="Diseño personalizado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  <p:pic>
        <p:nvPicPr>
          <p:cNvPr id="30" name="Google Shape;30;p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150"/>
            <a:ext cx="12192000" cy="6858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5" name="Google Shape;55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6" name="Google Shape;56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3" name="Google Shape;63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9.png"/><Relationship Id="rId6" Type="http://schemas.openxmlformats.org/officeDocument/2006/relationships/image" Target="../media/image4.png"/><Relationship Id="rId7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"/>
          <p:cNvSpPr txBox="1"/>
          <p:nvPr/>
        </p:nvSpPr>
        <p:spPr>
          <a:xfrm>
            <a:off x="612559" y="1004328"/>
            <a:ext cx="7464642" cy="52475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b="1" i="0" lang="es-CO" sz="43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Comité de Gestión y Desempeño Sectorial e Institucional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t/>
            </a:r>
            <a:endParaRPr b="1" i="0" sz="43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-CO" sz="4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Sesión Ordinaria No. 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-CO" sz="40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Febrero 26 de 2024</a:t>
            </a:r>
            <a:endParaRPr b="1" i="0" sz="4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t/>
            </a:r>
            <a:endParaRPr b="1" i="0" sz="43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3"/>
          <p:cNvSpPr txBox="1"/>
          <p:nvPr/>
        </p:nvSpPr>
        <p:spPr>
          <a:xfrm>
            <a:off x="4856698" y="6639450"/>
            <a:ext cx="2081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CO" sz="1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www.minciencias.gov.co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43"/>
          <p:cNvSpPr txBox="1"/>
          <p:nvPr/>
        </p:nvSpPr>
        <p:spPr>
          <a:xfrm>
            <a:off x="2689021" y="209768"/>
            <a:ext cx="7045378" cy="6841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</a:pPr>
            <a:r>
              <a:rPr b="1" i="0" lang="es-CO" sz="3600" u="none" cap="none" strike="noStrike">
                <a:solidFill>
                  <a:srgbClr val="005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Mesas Técnicas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43"/>
          <p:cNvSpPr txBox="1"/>
          <p:nvPr/>
        </p:nvSpPr>
        <p:spPr>
          <a:xfrm>
            <a:off x="3076535" y="1305415"/>
            <a:ext cx="1809288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¿Qué son?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43"/>
          <p:cNvSpPr txBox="1"/>
          <p:nvPr/>
        </p:nvSpPr>
        <p:spPr>
          <a:xfrm>
            <a:off x="2977386" y="1688092"/>
            <a:ext cx="833747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7747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Instancias de apoyo para la</a:t>
            </a:r>
            <a:r>
              <a:rPr b="1" i="0" lang="es-CO" sz="1800" u="none" cap="none" strike="noStrike">
                <a:solidFill>
                  <a:srgbClr val="005000"/>
                </a:solidFill>
                <a:latin typeface="Arial Narrow"/>
                <a:ea typeface="Arial Narrow"/>
                <a:cs typeface="Arial Narrow"/>
                <a:sym typeface="Arial Narrow"/>
              </a:rPr>
              <a:t> implementación </a:t>
            </a: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y </a:t>
            </a:r>
            <a:r>
              <a:rPr b="1" i="0" lang="es-CO" sz="1800" u="none" cap="none" strike="noStrike">
                <a:solidFill>
                  <a:srgbClr val="005000"/>
                </a:solidFill>
                <a:latin typeface="Arial Narrow"/>
                <a:ea typeface="Arial Narrow"/>
                <a:cs typeface="Arial Narrow"/>
                <a:sym typeface="Arial Narrow"/>
              </a:rPr>
              <a:t>operativización</a:t>
            </a: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del Sistema Integrado de Planeación y Gestión.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" name="Google Shape;91;p43"/>
          <p:cNvGrpSpPr/>
          <p:nvPr/>
        </p:nvGrpSpPr>
        <p:grpSpPr>
          <a:xfrm>
            <a:off x="674212" y="1305415"/>
            <a:ext cx="2031970" cy="1810787"/>
            <a:chOff x="527374" y="2762720"/>
            <a:chExt cx="1181506" cy="1074761"/>
          </a:xfrm>
        </p:grpSpPr>
        <p:sp>
          <p:nvSpPr>
            <p:cNvPr id="92" name="Google Shape;92;p43"/>
            <p:cNvSpPr/>
            <p:nvPr/>
          </p:nvSpPr>
          <p:spPr>
            <a:xfrm>
              <a:off x="527374" y="2762720"/>
              <a:ext cx="1181506" cy="107476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E1EFD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Conexiones contorno" id="93" name="Google Shape;93;p4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51723" y="2833696"/>
              <a:ext cx="932807" cy="93280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4" name="Google Shape;94;p43"/>
          <p:cNvSpPr txBox="1"/>
          <p:nvPr/>
        </p:nvSpPr>
        <p:spPr>
          <a:xfrm>
            <a:off x="3076535" y="2453582"/>
            <a:ext cx="1809288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¿Qué aportan?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43"/>
          <p:cNvSpPr txBox="1"/>
          <p:nvPr/>
        </p:nvSpPr>
        <p:spPr>
          <a:xfrm>
            <a:off x="1247574" y="3527663"/>
            <a:ext cx="1105883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¿Cómo operan?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43"/>
          <p:cNvSpPr txBox="1"/>
          <p:nvPr/>
        </p:nvSpPr>
        <p:spPr>
          <a:xfrm>
            <a:off x="2977386" y="2877968"/>
            <a:ext cx="833747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7747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Criterio técnico, conocimiento de la normatividad, </a:t>
            </a:r>
            <a:r>
              <a:rPr b="1" i="0" lang="es-CO" sz="1800" u="none" cap="none" strike="noStrike">
                <a:solidFill>
                  <a:srgbClr val="005000"/>
                </a:solidFill>
                <a:latin typeface="Arial Narrow"/>
                <a:ea typeface="Arial Narrow"/>
                <a:cs typeface="Arial Narrow"/>
                <a:sym typeface="Arial Narrow"/>
              </a:rPr>
              <a:t>contacto directo con los equipos primarios</a:t>
            </a:r>
            <a:endParaRPr b="1" i="0" sz="1400" u="none" cap="none" strike="noStrike">
              <a:solidFill>
                <a:srgbClr val="005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3"/>
          <p:cNvSpPr txBox="1"/>
          <p:nvPr/>
        </p:nvSpPr>
        <p:spPr>
          <a:xfrm>
            <a:off x="2932415" y="3491279"/>
            <a:ext cx="833747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7747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Realizan sesiones de trabajo con una </a:t>
            </a:r>
            <a:r>
              <a:rPr b="1" i="0" lang="es-CO" sz="1800" u="none" cap="none" strike="noStrike">
                <a:solidFill>
                  <a:srgbClr val="005000"/>
                </a:solidFill>
                <a:latin typeface="Arial Narrow"/>
                <a:ea typeface="Arial Narrow"/>
                <a:cs typeface="Arial Narrow"/>
                <a:sym typeface="Arial Narrow"/>
              </a:rPr>
              <a:t>periodicidad mínima mensual </a:t>
            </a: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para coordinar acciones, organizar y </a:t>
            </a:r>
            <a:r>
              <a:rPr b="1" i="0" lang="es-CO" sz="1800" u="none" cap="none" strike="noStrike">
                <a:solidFill>
                  <a:srgbClr val="005000"/>
                </a:solidFill>
                <a:latin typeface="Arial Narrow"/>
                <a:ea typeface="Arial Narrow"/>
                <a:cs typeface="Arial Narrow"/>
                <a:sym typeface="Arial Narrow"/>
              </a:rPr>
              <a:t>analizar información que facilite la toma de decisiones</a:t>
            </a: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, estructurar propuestas para el Comité y hacer recomendaciones frente a los temas que se le consulten.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43"/>
          <p:cNvSpPr txBox="1"/>
          <p:nvPr/>
        </p:nvSpPr>
        <p:spPr>
          <a:xfrm>
            <a:off x="1247574" y="4694339"/>
            <a:ext cx="1105883" cy="7386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¿Quiénes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las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integran?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3"/>
          <p:cNvSpPr txBox="1"/>
          <p:nvPr/>
        </p:nvSpPr>
        <p:spPr>
          <a:xfrm>
            <a:off x="2932415" y="4629255"/>
            <a:ext cx="833747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7747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rgbClr val="005000"/>
                </a:solidFill>
                <a:latin typeface="Arial Narrow"/>
                <a:ea typeface="Arial Narrow"/>
                <a:cs typeface="Arial Narrow"/>
                <a:sym typeface="Arial Narrow"/>
              </a:rPr>
              <a:t>Líderes de política y/o de procesos </a:t>
            </a:r>
            <a:r>
              <a:rPr b="0" i="0" lang="es-CO" sz="1800" u="none" cap="none" strike="noStrik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que podrán estar acompañados, según la necesidad, por funcionarios y/o contratistas que intervienen en los diferentes temas a cargo de la mesa correspondiente.</a:t>
            </a:r>
            <a:endParaRPr b="0" i="0" sz="1800" u="none" cap="none" strike="noStrik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4"/>
          <p:cNvSpPr txBox="1"/>
          <p:nvPr/>
        </p:nvSpPr>
        <p:spPr>
          <a:xfrm>
            <a:off x="4856698" y="6639450"/>
            <a:ext cx="2081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CO" sz="11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www.minciencias.gov.co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44"/>
          <p:cNvSpPr txBox="1"/>
          <p:nvPr/>
        </p:nvSpPr>
        <p:spPr>
          <a:xfrm>
            <a:off x="2485491" y="138357"/>
            <a:ext cx="7045378" cy="6841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</a:pPr>
            <a:r>
              <a:rPr b="1" i="0" lang="es-CO" sz="3200" u="none" cap="none" strike="noStrike">
                <a:solidFill>
                  <a:srgbClr val="005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Mesas Técnicas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44"/>
          <p:cNvSpPr txBox="1"/>
          <p:nvPr/>
        </p:nvSpPr>
        <p:spPr>
          <a:xfrm>
            <a:off x="1001544" y="1636291"/>
            <a:ext cx="3002331" cy="15465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Dirección de Talento Humano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Oficina de Tecnología y Sistemas de La Información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Oficina Asesora de Comunicaciones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Secretaría General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Oficina Asesora de Planeación e Innovación Institucional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Despacho de la Ministra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Invitados: Líderes de proceso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44"/>
          <p:cNvSpPr txBox="1"/>
          <p:nvPr/>
        </p:nvSpPr>
        <p:spPr>
          <a:xfrm>
            <a:off x="886244" y="3702172"/>
            <a:ext cx="3117631" cy="1708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Apoyar la implementación de las Políticas de Planeación, Gestión Estratégica del Talento Humano y Gestión del conocimiento y la innovación.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Articular las estrategias de comunicación interna y la toma de conciencia.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Movilizar el aprendizaje organizacional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Diseñar rutas para la gestión del cambio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Hacer seguimiento y análisis de la matriz de flujos comunicacionales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44"/>
          <p:cNvSpPr txBox="1"/>
          <p:nvPr/>
        </p:nvSpPr>
        <p:spPr>
          <a:xfrm>
            <a:off x="8783234" y="1669920"/>
            <a:ext cx="3117600" cy="15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sng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Secretaría General</a:t>
            </a:r>
            <a:endParaRPr b="0" i="0" sz="140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Dirección de Talento Humano</a:t>
            </a:r>
            <a:endParaRPr b="0" i="0" sz="140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Oficina de Tecnología y Sistemas de La Información</a:t>
            </a:r>
            <a:endParaRPr b="0" i="0" sz="105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Oficina Asesora de Comunicaciones</a:t>
            </a:r>
            <a:endParaRPr b="0" i="0" sz="140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Control Interno</a:t>
            </a:r>
            <a:endParaRPr b="0" i="0" sz="140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Despacho de la Ministra</a:t>
            </a:r>
            <a:endParaRPr b="0" i="0" sz="140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highlight>
                  <a:schemeClr val="accent5"/>
                </a:highlight>
                <a:latin typeface="Arial"/>
                <a:ea typeface="Arial"/>
                <a:cs typeface="Arial"/>
                <a:sym typeface="Arial"/>
              </a:rPr>
              <a:t>Invitados: Oficina Jurídica</a:t>
            </a:r>
            <a:endParaRPr b="0" i="0" sz="1400" u="none" cap="none" strike="noStrike">
              <a:solidFill>
                <a:srgbClr val="000000"/>
              </a:solidFill>
              <a:highlight>
                <a:schemeClr val="accent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104775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t/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44"/>
          <p:cNvSpPr txBox="1"/>
          <p:nvPr/>
        </p:nvSpPr>
        <p:spPr>
          <a:xfrm>
            <a:off x="4726486" y="1701402"/>
            <a:ext cx="3002331" cy="10618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Líderes de modelos referenciales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Oficina Asesora de Planeación e Innovación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Oficina de Tecnología y Sistemas de La Información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Invitados: Líderes de proceso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4775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t/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44"/>
          <p:cNvSpPr txBox="1"/>
          <p:nvPr/>
        </p:nvSpPr>
        <p:spPr>
          <a:xfrm>
            <a:off x="8708053" y="3694419"/>
            <a:ext cx="3335557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Apoyar la implementación de las Políticas de participación ciudadana, Integridad Transparencia y acceso a la información, Servicio al ciudadano y Control interno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Levantar y mantener actualizada matriz de partes interesadas / caracterización de grupos de valor.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Hacer seguimiento al diseño y ejecución de los espacios de participación ciudadana.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Seguimiento al cumplimiento de la Ley de Transparencia y Acceso a la Información Pública.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Coordinar la implementación y seguimiento del Programa de Transparencia y Ética Pública.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4"/>
          <p:cNvSpPr txBox="1"/>
          <p:nvPr/>
        </p:nvSpPr>
        <p:spPr>
          <a:xfrm rot="-5400000">
            <a:off x="57698" y="2266213"/>
            <a:ext cx="1162498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MIEMBROS</a:t>
            </a:r>
            <a:endParaRPr b="1" i="0" sz="1400" u="none" cap="none" strike="noStrike">
              <a:solidFill>
                <a:srgbClr val="005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44"/>
          <p:cNvSpPr txBox="1"/>
          <p:nvPr/>
        </p:nvSpPr>
        <p:spPr>
          <a:xfrm rot="-5400000">
            <a:off x="17624" y="4402364"/>
            <a:ext cx="1242648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FUNCIONES</a:t>
            </a:r>
            <a:endParaRPr b="1" i="0" sz="1400" u="none" cap="none" strike="noStrike">
              <a:solidFill>
                <a:srgbClr val="005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3" name="Google Shape;113;p44"/>
          <p:cNvGrpSpPr/>
          <p:nvPr/>
        </p:nvGrpSpPr>
        <p:grpSpPr>
          <a:xfrm>
            <a:off x="943895" y="822219"/>
            <a:ext cx="3117631" cy="776826"/>
            <a:chOff x="943895" y="990667"/>
            <a:chExt cx="3117631" cy="776826"/>
          </a:xfrm>
        </p:grpSpPr>
        <p:sp>
          <p:nvSpPr>
            <p:cNvPr id="114" name="Google Shape;114;p44"/>
            <p:cNvSpPr txBox="1"/>
            <p:nvPr/>
          </p:nvSpPr>
          <p:spPr>
            <a:xfrm>
              <a:off x="943895" y="1018640"/>
              <a:ext cx="3117631" cy="738664"/>
            </a:xfrm>
            <a:prstGeom prst="rect">
              <a:avLst/>
            </a:prstGeom>
            <a:solidFill>
              <a:srgbClr val="005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1071563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Mesa técnica de Transformación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1071563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cultural e Innovación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Regar planta con relleno sólido" id="115" name="Google Shape;115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077538" y="990667"/>
              <a:ext cx="776826" cy="7768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Junta de directores contorno" id="116" name="Google Shape;116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69871" y="104254"/>
            <a:ext cx="525724" cy="5257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7" name="Google Shape;117;p44"/>
          <p:cNvGrpSpPr/>
          <p:nvPr/>
        </p:nvGrpSpPr>
        <p:grpSpPr>
          <a:xfrm>
            <a:off x="4740050" y="822219"/>
            <a:ext cx="3002331" cy="914400"/>
            <a:chOff x="4740050" y="990667"/>
            <a:chExt cx="3002331" cy="914400"/>
          </a:xfrm>
        </p:grpSpPr>
        <p:sp>
          <p:nvSpPr>
            <p:cNvPr id="118" name="Google Shape;118;p44"/>
            <p:cNvSpPr txBox="1"/>
            <p:nvPr/>
          </p:nvSpPr>
          <p:spPr>
            <a:xfrm>
              <a:off x="4740050" y="1009748"/>
              <a:ext cx="3002331" cy="738664"/>
            </a:xfrm>
            <a:prstGeom prst="rect">
              <a:avLst/>
            </a:prstGeom>
            <a:solidFill>
              <a:srgbClr val="005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1166813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Mesa técnica de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1166813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mejora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1166813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continua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Crecimiento empresarial contorno" id="119" name="Google Shape;119;p4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983148" y="990667"/>
              <a:ext cx="914400" cy="91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0" name="Google Shape;120;p44"/>
          <p:cNvGrpSpPr/>
          <p:nvPr/>
        </p:nvGrpSpPr>
        <p:grpSpPr>
          <a:xfrm>
            <a:off x="8795758" y="755520"/>
            <a:ext cx="3002331" cy="914400"/>
            <a:chOff x="8795758" y="923968"/>
            <a:chExt cx="3002331" cy="914400"/>
          </a:xfrm>
        </p:grpSpPr>
        <p:sp>
          <p:nvSpPr>
            <p:cNvPr id="121" name="Google Shape;121;p44"/>
            <p:cNvSpPr txBox="1"/>
            <p:nvPr/>
          </p:nvSpPr>
          <p:spPr>
            <a:xfrm>
              <a:off x="8795758" y="1000204"/>
              <a:ext cx="3002331" cy="738664"/>
            </a:xfrm>
            <a:prstGeom prst="rect">
              <a:avLst/>
            </a:prstGeom>
            <a:solidFill>
              <a:srgbClr val="005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13398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Mesa Técnica de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13398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Transparencia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133985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s-CO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 Integridad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2" name="Google Shape;122;p44"/>
            <p:cNvGrpSpPr/>
            <p:nvPr/>
          </p:nvGrpSpPr>
          <p:grpSpPr>
            <a:xfrm>
              <a:off x="8949346" y="923968"/>
              <a:ext cx="914400" cy="914400"/>
              <a:chOff x="6357862" y="4241898"/>
              <a:chExt cx="1384995" cy="1384995"/>
            </a:xfrm>
          </p:grpSpPr>
          <p:pic>
            <p:nvPicPr>
              <p:cNvPr descr="Lupa contorno" id="123" name="Google Shape;123;p44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771482" y="4552499"/>
                <a:ext cx="505113" cy="50511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Monitor contorno" id="124" name="Google Shape;124;p44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357862" y="4241898"/>
                <a:ext cx="1384995" cy="13849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25" name="Google Shape;125;p44"/>
          <p:cNvSpPr txBox="1"/>
          <p:nvPr/>
        </p:nvSpPr>
        <p:spPr>
          <a:xfrm>
            <a:off x="684682" y="3295141"/>
            <a:ext cx="3376892" cy="246221"/>
          </a:xfrm>
          <a:prstGeom prst="rect">
            <a:avLst/>
          </a:prstGeom>
          <a:solidFill>
            <a:srgbClr val="005000"/>
          </a:solidFill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s-CO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Preside: </a:t>
            </a:r>
            <a:r>
              <a:rPr b="0" i="0" lang="es-CO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Dirección de Talento Humano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44"/>
          <p:cNvSpPr txBox="1"/>
          <p:nvPr/>
        </p:nvSpPr>
        <p:spPr>
          <a:xfrm>
            <a:off x="4612130" y="3197274"/>
            <a:ext cx="3376892" cy="400110"/>
          </a:xfrm>
          <a:prstGeom prst="rect">
            <a:avLst/>
          </a:prstGeom>
          <a:solidFill>
            <a:srgbClr val="005000"/>
          </a:solidFill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s-CO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Preside: </a:t>
            </a:r>
            <a:r>
              <a:rPr b="0" i="0" lang="es-CO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Oficina Asesora de Planeación e Innovación Institucional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44"/>
          <p:cNvSpPr txBox="1"/>
          <p:nvPr/>
        </p:nvSpPr>
        <p:spPr>
          <a:xfrm>
            <a:off x="8738109" y="3218197"/>
            <a:ext cx="3117631" cy="400110"/>
          </a:xfrm>
          <a:prstGeom prst="rect">
            <a:avLst/>
          </a:prstGeom>
          <a:solidFill>
            <a:srgbClr val="005000"/>
          </a:solidFill>
          <a:ln cap="flat" cmpd="sng" w="9525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s-CO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Preside: </a:t>
            </a:r>
            <a:r>
              <a:rPr b="0" i="0" lang="es-CO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Oficina Asesora de Planeación e Innovación Institucional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44"/>
          <p:cNvSpPr txBox="1"/>
          <p:nvPr/>
        </p:nvSpPr>
        <p:spPr>
          <a:xfrm>
            <a:off x="4537184" y="3702172"/>
            <a:ext cx="3644252" cy="1708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Apoyar la implementación de las Políticas de Fortalecimiento Institucional, Racionalización de Trámites, Gobierno Digital, Gestión de la Información Estadística y Seguimiento y Evaluación.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Articular los planes para el cumplimiento de los requisitos del SIPG..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Diseñar y hacer seguimiento a las rutas para la intervención integral de procesos.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Char char="•"/>
            </a:pPr>
            <a:r>
              <a:rPr b="0" i="0" lang="es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Levantar y mantener actualizada matriz de trámites y servicios.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44"/>
          <p:cNvSpPr txBox="1"/>
          <p:nvPr/>
        </p:nvSpPr>
        <p:spPr>
          <a:xfrm>
            <a:off x="356798" y="6103937"/>
            <a:ext cx="962955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s-CO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Emitir concepto técnico y recomendaciones frente a los asuntos que le solicite del Comité Gestión y Desempeño Sectorial e Institucional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s-CO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Presentar, como mínimo, un informe semestral al Comité de Gestión y Desempeño Sectorial e Institucional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44"/>
          <p:cNvSpPr txBox="1"/>
          <p:nvPr/>
        </p:nvSpPr>
        <p:spPr>
          <a:xfrm>
            <a:off x="485058" y="5528177"/>
            <a:ext cx="3502882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rgbClr val="005000"/>
                </a:solidFill>
                <a:latin typeface="Arial"/>
                <a:ea typeface="Arial"/>
                <a:cs typeface="Arial"/>
                <a:sym typeface="Arial"/>
              </a:rPr>
              <a:t>Responsabilidades de todas las mesas</a:t>
            </a:r>
            <a:endParaRPr b="1" i="0" sz="1400" u="none" cap="none" strike="noStrike">
              <a:solidFill>
                <a:srgbClr val="005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2023-05-08T00:34:42Z</dcterms:created>
  <dc:creator>William Camilo  Baracaldo Godoy</dc:creator>
</cp:coreProperties>
</file>