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3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embeddedFontLst>
    <p:embeddedFont>
      <p:font typeface="ADLaM Display" panose="02010000000000000000" pitchFamily="2" charset="0"/>
      <p:regular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Play" panose="020B0604020202020204" charset="0"/>
      <p:regular r:id="rId34"/>
      <p:bold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2FXCZu9qXUWzLjxcUsOIkiI2/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642" y="0"/>
            <a:ext cx="124292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9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9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9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9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9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9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0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160" name="Google Shape;160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960"/>
            <a:ext cx="12169048" cy="687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642" y="0"/>
            <a:ext cx="124292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178" name="Google Shape;178;p83" descr="Inicio Logo Minciencia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5003" y="177420"/>
            <a:ext cx="1106629" cy="10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8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3" name="Google Shape;183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8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8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8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5" name="Google Shape;205;p8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8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9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167" name="Google Shape;167;p81" descr="Inicio Logo Minciencia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45003" y="177420"/>
            <a:ext cx="1106629" cy="1064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/>
          <p:nvPr/>
        </p:nvSpPr>
        <p:spPr>
          <a:xfrm>
            <a:off x="1559818" y="4405485"/>
            <a:ext cx="4470573" cy="2082550"/>
          </a:xfrm>
          <a:custGeom>
            <a:avLst/>
            <a:gdLst/>
            <a:ahLst/>
            <a:cxnLst/>
            <a:rect l="l" t="t" r="r" b="b"/>
            <a:pathLst>
              <a:path w="4446733" h="2098048" extrusionOk="0">
                <a:moveTo>
                  <a:pt x="15499" y="0"/>
                </a:moveTo>
                <a:lnTo>
                  <a:pt x="3191370" y="371959"/>
                </a:lnTo>
                <a:lnTo>
                  <a:pt x="4446733" y="2098048"/>
                </a:lnTo>
                <a:lnTo>
                  <a:pt x="0" y="2082549"/>
                </a:lnTo>
                <a:lnTo>
                  <a:pt x="1549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s-MX" sz="3600" b="1" i="0" u="none" strike="noStrike" cap="none">
                <a:solidFill>
                  <a:srgbClr val="2F6437"/>
                </a:solidFill>
                <a:latin typeface="Arial"/>
                <a:ea typeface="Arial"/>
                <a:cs typeface="Arial"/>
                <a:sym typeface="Arial"/>
              </a:rPr>
              <a:t>T2795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 txBox="1">
            <a:spLocks noGrp="1"/>
          </p:cNvSpPr>
          <p:nvPr>
            <p:ph type="ctrTitle"/>
          </p:nvPr>
        </p:nvSpPr>
        <p:spPr>
          <a:xfrm>
            <a:off x="2405171" y="1454611"/>
            <a:ext cx="7022592" cy="251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s-MX" sz="4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Encuentro de Desarrollo de Capaciadades Organizacionales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4419602" y="3971323"/>
            <a:ext cx="31575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Sesión No. 12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Mayo 30 de 2025</a:t>
            </a: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2405171" y="5583110"/>
            <a:ext cx="18357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Código de la reunión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 txBox="1"/>
          <p:nvPr/>
        </p:nvSpPr>
        <p:spPr>
          <a:xfrm>
            <a:off x="355360" y="5271739"/>
            <a:ext cx="104345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rgbClr val="2F64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Inteligencia Conversacional </a:t>
            </a:r>
            <a:r>
              <a:rPr lang="es-MX" sz="16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| </a:t>
            </a:r>
            <a:r>
              <a:rPr lang="es-MX" sz="16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calidad de nuestras conversaciones determina la calidad de nuestras relaciones, decisiones y culturas organizacionales. (Judith Glaser)</a:t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>
            <a:off x="355360" y="818820"/>
            <a:ext cx="5386754" cy="478971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NIVEL CONVERSACIONAL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8120333" y="1626147"/>
            <a:ext cx="233430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🌱 </a:t>
            </a:r>
            <a:r>
              <a:rPr lang="es-MX" sz="1400" b="1" i="0" u="none" strike="noStrike" cap="none" dirty="0">
                <a:solidFill>
                  <a:srgbClr val="2F64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Conversaciones que generan mayor conexión: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Van más allá del hacer y del saber: tocan el </a:t>
            </a:r>
            <a:r>
              <a:rPr lang="es-MX" sz="1400" b="1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ser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dirty="0"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Permiten que las personas se </a:t>
            </a:r>
            <a:r>
              <a:rPr lang="es-MX" sz="1400" b="1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sientan vistas, escuchadas y reconocidas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dirty="0"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Crean un espacio de </a:t>
            </a:r>
            <a:r>
              <a:rPr lang="es-MX" sz="1400" b="1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presencia, empatía y confianza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dirty="0"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Fomentan la </a:t>
            </a:r>
            <a:r>
              <a:rPr lang="es-MX" sz="1400" b="1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creación conjunta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no solo el cumplimiento de tareas.</a:t>
            </a:r>
            <a:endParaRPr dirty="0"/>
          </a:p>
        </p:txBody>
      </p:sp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 b="7531"/>
          <a:stretch/>
        </p:blipFill>
        <p:spPr>
          <a:xfrm>
            <a:off x="103012" y="1297791"/>
            <a:ext cx="7937311" cy="3948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11"/>
          <p:cNvCxnSpPr/>
          <p:nvPr/>
        </p:nvCxnSpPr>
        <p:spPr>
          <a:xfrm>
            <a:off x="6418854" y="1863524"/>
            <a:ext cx="1701479" cy="0"/>
          </a:xfrm>
          <a:prstGeom prst="straightConnector1">
            <a:avLst/>
          </a:prstGeom>
          <a:noFill/>
          <a:ln w="19050" cap="flat" cmpd="sng">
            <a:solidFill>
              <a:srgbClr val="2A6234"/>
            </a:solidFill>
            <a:prstDash val="dash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 txBox="1"/>
          <p:nvPr/>
        </p:nvSpPr>
        <p:spPr>
          <a:xfrm>
            <a:off x="3674956" y="2924554"/>
            <a:ext cx="71174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Aprender no sirve si no transforma.</a:t>
            </a:r>
            <a:endParaRPr/>
          </a:p>
        </p:txBody>
      </p:sp>
      <p:cxnSp>
        <p:nvCxnSpPr>
          <p:cNvPr id="310" name="Google Shape;310;p12"/>
          <p:cNvCxnSpPr/>
          <p:nvPr/>
        </p:nvCxnSpPr>
        <p:spPr>
          <a:xfrm>
            <a:off x="3506992" y="2563849"/>
            <a:ext cx="0" cy="140714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12"/>
          <p:cNvSpPr txBox="1"/>
          <p:nvPr/>
        </p:nvSpPr>
        <p:spPr>
          <a:xfrm>
            <a:off x="2145577" y="2401334"/>
            <a:ext cx="15293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/>
        </p:nvSpPr>
        <p:spPr>
          <a:xfrm>
            <a:off x="1986843" y="278233"/>
            <a:ext cx="6068587" cy="510778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CONECTAR APRENDIZAJES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7" name="Google Shape;317;p13"/>
          <p:cNvPicPr preferRelativeResize="0"/>
          <p:nvPr/>
        </p:nvPicPr>
        <p:blipFill rotWithShape="1">
          <a:blip r:embed="rId3">
            <a:alphaModFix/>
          </a:blip>
          <a:srcRect l="6731" t="14487" r="6125" b="6335"/>
          <a:stretch/>
        </p:blipFill>
        <p:spPr>
          <a:xfrm>
            <a:off x="1986843" y="717502"/>
            <a:ext cx="7868356" cy="5422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/>
          <p:nvPr/>
        </p:nvSpPr>
        <p:spPr>
          <a:xfrm>
            <a:off x="3674956" y="2563849"/>
            <a:ext cx="71174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Conectar con nuestras capacidades y recursos, permite impulsar cambios innovadores en nuestras vidas y entornos.</a:t>
            </a:r>
            <a:endParaRPr/>
          </a:p>
        </p:txBody>
      </p:sp>
      <p:cxnSp>
        <p:nvCxnSpPr>
          <p:cNvPr id="323" name="Google Shape;323;p14"/>
          <p:cNvCxnSpPr/>
          <p:nvPr/>
        </p:nvCxnSpPr>
        <p:spPr>
          <a:xfrm>
            <a:off x="3506992" y="2563849"/>
            <a:ext cx="0" cy="140714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14"/>
          <p:cNvSpPr txBox="1"/>
          <p:nvPr/>
        </p:nvSpPr>
        <p:spPr>
          <a:xfrm>
            <a:off x="2145577" y="2401334"/>
            <a:ext cx="15293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4.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/>
          <p:nvPr/>
        </p:nvSpPr>
        <p:spPr>
          <a:xfrm>
            <a:off x="2258398" y="582764"/>
            <a:ext cx="6068587" cy="510778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VARIEDAD Y UNIDAD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30" name="Google Shape;330;p15"/>
          <p:cNvGrpSpPr/>
          <p:nvPr/>
        </p:nvGrpSpPr>
        <p:grpSpPr>
          <a:xfrm>
            <a:off x="1999485" y="582764"/>
            <a:ext cx="7040820" cy="4931916"/>
            <a:chOff x="1782669" y="582764"/>
            <a:chExt cx="8626662" cy="6073530"/>
          </a:xfrm>
        </p:grpSpPr>
        <p:pic>
          <p:nvPicPr>
            <p:cNvPr id="331" name="Google Shape;33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82669" y="582764"/>
              <a:ext cx="8626662" cy="6073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15"/>
            <p:cNvSpPr txBox="1"/>
            <p:nvPr/>
          </p:nvSpPr>
          <p:spPr>
            <a:xfrm>
              <a:off x="2539363" y="5742968"/>
              <a:ext cx="1425036" cy="379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rgbClr val="2F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Sistémico</a:t>
              </a:r>
              <a:endParaRPr/>
            </a:p>
          </p:txBody>
        </p:sp>
        <p:sp>
          <p:nvSpPr>
            <p:cNvPr id="333" name="Google Shape;333;p15"/>
            <p:cNvSpPr txBox="1"/>
            <p:nvPr/>
          </p:nvSpPr>
          <p:spPr>
            <a:xfrm>
              <a:off x="6419463" y="5742970"/>
              <a:ext cx="1331088" cy="379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rgbClr val="2F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Metódico</a:t>
              </a:r>
              <a:endParaRPr/>
            </a:p>
          </p:txBody>
        </p:sp>
        <p:sp>
          <p:nvSpPr>
            <p:cNvPr id="334" name="Google Shape;334;p15"/>
            <p:cNvSpPr txBox="1"/>
            <p:nvPr/>
          </p:nvSpPr>
          <p:spPr>
            <a:xfrm>
              <a:off x="4627149" y="5742971"/>
              <a:ext cx="1331088" cy="379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rgbClr val="2F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Intuitivo</a:t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8211778" y="5743412"/>
              <a:ext cx="1331088" cy="379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rgbClr val="2F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Analítico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/>
        </p:nvSpPr>
        <p:spPr>
          <a:xfrm>
            <a:off x="3674956" y="2493666"/>
            <a:ext cx="557662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Identificar los bloqueos en la conexión es el primer paso para despejar el camino</a:t>
            </a:r>
            <a:endParaRPr/>
          </a:p>
        </p:txBody>
      </p:sp>
      <p:cxnSp>
        <p:nvCxnSpPr>
          <p:cNvPr id="341" name="Google Shape;341;p16"/>
          <p:cNvCxnSpPr/>
          <p:nvPr/>
        </p:nvCxnSpPr>
        <p:spPr>
          <a:xfrm>
            <a:off x="3506992" y="2563849"/>
            <a:ext cx="0" cy="140714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16"/>
          <p:cNvSpPr txBox="1"/>
          <p:nvPr/>
        </p:nvSpPr>
        <p:spPr>
          <a:xfrm>
            <a:off x="2145577" y="2401334"/>
            <a:ext cx="15293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5.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6504" y="1781937"/>
            <a:ext cx="2752164" cy="204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5092" y="3978720"/>
            <a:ext cx="3905990" cy="211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7187" y="1935307"/>
            <a:ext cx="2915442" cy="204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7"/>
          <p:cNvSpPr txBox="1"/>
          <p:nvPr/>
        </p:nvSpPr>
        <p:spPr>
          <a:xfrm>
            <a:off x="5799392" y="3429000"/>
            <a:ext cx="907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>
                <a:solidFill>
                  <a:srgbClr val="F4A8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</a:t>
            </a:r>
            <a:endParaRPr/>
          </a:p>
        </p:txBody>
      </p:sp>
      <p:sp>
        <p:nvSpPr>
          <p:cNvPr id="351" name="Google Shape;351;p17"/>
          <p:cNvSpPr txBox="1"/>
          <p:nvPr/>
        </p:nvSpPr>
        <p:spPr>
          <a:xfrm>
            <a:off x="2947796" y="1135605"/>
            <a:ext cx="907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>
                <a:solidFill>
                  <a:srgbClr val="F4A8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8229740" y="1135606"/>
            <a:ext cx="907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>
                <a:solidFill>
                  <a:srgbClr val="F4A8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2488791" y="548142"/>
            <a:ext cx="6068587" cy="510778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TIPOS DE BLOQUEO 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/>
        </p:nvSpPr>
        <p:spPr>
          <a:xfrm>
            <a:off x="3674956" y="2905780"/>
            <a:ext cx="5576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Herramientas para desbloquear</a:t>
            </a:r>
            <a:endParaRPr/>
          </a:p>
        </p:txBody>
      </p:sp>
      <p:cxnSp>
        <p:nvCxnSpPr>
          <p:cNvPr id="359" name="Google Shape;359;p18"/>
          <p:cNvCxnSpPr/>
          <p:nvPr/>
        </p:nvCxnSpPr>
        <p:spPr>
          <a:xfrm>
            <a:off x="3506992" y="2563849"/>
            <a:ext cx="0" cy="140714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18"/>
          <p:cNvSpPr txBox="1"/>
          <p:nvPr/>
        </p:nvSpPr>
        <p:spPr>
          <a:xfrm>
            <a:off x="2145577" y="2401334"/>
            <a:ext cx="15293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6.</a:t>
            </a:r>
            <a:endParaRPr/>
          </a:p>
        </p:txBody>
      </p:sp>
      <p:sp>
        <p:nvSpPr>
          <p:cNvPr id="361" name="Google Shape;361;p18"/>
          <p:cNvSpPr txBox="1"/>
          <p:nvPr/>
        </p:nvSpPr>
        <p:spPr>
          <a:xfrm>
            <a:off x="6832933" y="3933446"/>
            <a:ext cx="3000022" cy="107721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“Las conexiones amplían el campo perceptivo y corrigen los "puntos ciegos" individuales”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694" y="90312"/>
            <a:ext cx="9788611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"/>
          <p:cNvSpPr/>
          <p:nvPr/>
        </p:nvSpPr>
        <p:spPr>
          <a:xfrm>
            <a:off x="347876" y="1127334"/>
            <a:ext cx="4054953" cy="4649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0"/>
          <p:cNvSpPr/>
          <p:nvPr/>
        </p:nvSpPr>
        <p:spPr>
          <a:xfrm>
            <a:off x="7444027" y="1127334"/>
            <a:ext cx="4054953" cy="4649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0"/>
          <p:cNvSpPr/>
          <p:nvPr/>
        </p:nvSpPr>
        <p:spPr>
          <a:xfrm>
            <a:off x="1144381" y="397280"/>
            <a:ext cx="9558094" cy="510778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HERRAMIENTAS PARA CONECTAR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436365" y="1806032"/>
            <a:ext cx="405495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Círculos de diálogo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espacios donde todos los participantes pueden hablar desde su experiencia sin jerarquías, con turnos y escucha activa.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Storytelling personal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ejercicios para compartir historias significativas y vulnerables que humanicen a los miembros del equipo.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Mapas de empatía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ayudan a comprender profundamente a colegas, usuarios o aliados desde su punto de vista.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Dinámicas de icebreakers potentes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diseñadas no solo para “romper el hielo” sino para invitar a la conexión auténtica (por ejemplo: “¿Qué experiencia de vida marcó tu forma de trabajar?”).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554358" y="1217424"/>
            <a:ext cx="38189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rgbClr val="2F64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COMUNICACIÓN</a:t>
            </a:r>
            <a:r>
              <a:rPr lang="es-MX" sz="1800" b="1" i="0" u="none" strike="noStrike" cap="none">
                <a:solidFill>
                  <a:srgbClr val="2F64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7566212" y="1806032"/>
            <a:ext cx="3818965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SCAMPER: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técnica de pensamiento lateral para modificar productos o servicio: sustituir, combinar, adaptar, modificar, poner en otro uso, eliminar, reordenar.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Analogías forzadas: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tomar ideas de un campo completamente diferente y aplicarlas a tu reto (ej. ¿Qué haría una hormiga en esta situación?).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Mapa mental colectivo: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visualizar cómo distintas ideas se relacionan entre sí y qué combinaciones pueden generar innovación.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Desing Fiction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/ Futuros especulativos: conectar ideas actuales con futuros posibles para ensayar escenarios innovadores.</a:t>
            </a:r>
            <a:endParaRPr/>
          </a:p>
        </p:txBody>
      </p:sp>
      <p:sp>
        <p:nvSpPr>
          <p:cNvPr id="377" name="Google Shape;377;p20"/>
          <p:cNvSpPr txBox="1"/>
          <p:nvPr/>
        </p:nvSpPr>
        <p:spPr>
          <a:xfrm>
            <a:off x="7566212" y="1217424"/>
            <a:ext cx="38189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rgbClr val="2F64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IDEAS</a:t>
            </a:r>
            <a:endParaRPr/>
          </a:p>
        </p:txBody>
      </p:sp>
      <p:pic>
        <p:nvPicPr>
          <p:cNvPr id="378" name="Google Shape;37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0462" y="2821878"/>
            <a:ext cx="3185933" cy="125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0"/>
          <p:cNvSpPr txBox="1"/>
          <p:nvPr/>
        </p:nvSpPr>
        <p:spPr>
          <a:xfrm>
            <a:off x="5359823" y="3136612"/>
            <a:ext cx="11272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Identificar y comunicar las fortalezas individuales dentro del equipo</a:t>
            </a:r>
            <a:endParaRPr sz="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0" name="Google Shape;380;p20"/>
          <p:cNvSpPr/>
          <p:nvPr/>
        </p:nvSpPr>
        <p:spPr>
          <a:xfrm>
            <a:off x="436365" y="83748"/>
            <a:ext cx="708016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"/>
          <p:cNvSpPr/>
          <p:nvPr/>
        </p:nvSpPr>
        <p:spPr>
          <a:xfrm>
            <a:off x="5979088" y="275166"/>
            <a:ext cx="6651171" cy="478971"/>
          </a:xfrm>
          <a:prstGeom prst="roundRect">
            <a:avLst>
              <a:gd name="adj" fmla="val 16667"/>
            </a:avLst>
          </a:prstGeom>
          <a:solidFill>
            <a:srgbClr val="2F6437"/>
          </a:solidFill>
          <a:ln w="25400" cap="flat" cmpd="sng">
            <a:solidFill>
              <a:srgbClr val="3D6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Acuerdos Iniciales</a:t>
            </a: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4" name="Google Shape;234;p4"/>
          <p:cNvGrpSpPr/>
          <p:nvPr/>
        </p:nvGrpSpPr>
        <p:grpSpPr>
          <a:xfrm>
            <a:off x="2099076" y="1855148"/>
            <a:ext cx="3425670" cy="3397056"/>
            <a:chOff x="914856" y="1855148"/>
            <a:chExt cx="3425670" cy="3397056"/>
          </a:xfrm>
        </p:grpSpPr>
        <p:sp>
          <p:nvSpPr>
            <p:cNvPr id="235" name="Google Shape;235;p4"/>
            <p:cNvSpPr txBox="1"/>
            <p:nvPr/>
          </p:nvSpPr>
          <p:spPr>
            <a:xfrm>
              <a:off x="1582623" y="3483161"/>
              <a:ext cx="209434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Mantener el micrófono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cerrado durante las intervenciones de los demás</a:t>
              </a:r>
              <a:endParaRPr sz="14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37" name="Google Shape;237;p4"/>
          <p:cNvGrpSpPr/>
          <p:nvPr/>
        </p:nvGrpSpPr>
        <p:grpSpPr>
          <a:xfrm>
            <a:off x="5787980" y="1838944"/>
            <a:ext cx="3425670" cy="3397056"/>
            <a:chOff x="914856" y="1855148"/>
            <a:chExt cx="3425670" cy="3397056"/>
          </a:xfrm>
        </p:grpSpPr>
        <p:sp>
          <p:nvSpPr>
            <p:cNvPr id="238" name="Google Shape;238;p4"/>
            <p:cNvSpPr txBox="1"/>
            <p:nvPr/>
          </p:nvSpPr>
          <p:spPr>
            <a:xfrm>
              <a:off x="1680493" y="3611864"/>
              <a:ext cx="2094347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Participar activamente conectando mente, cuerpo y emoción</a:t>
              </a:r>
              <a:endParaRPr sz="14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40" name="Google Shape;240;p4" descr="burbuja Yogi Aprelliyanto Basic Outline ico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8416" y="2179561"/>
            <a:ext cx="1264798" cy="126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 descr="botón de silencio Generic Basic Outline ico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2061" y="2004573"/>
            <a:ext cx="1439786" cy="143978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"/>
          <p:cNvSpPr txBox="1"/>
          <p:nvPr/>
        </p:nvSpPr>
        <p:spPr>
          <a:xfrm>
            <a:off x="3568896" y="5323005"/>
            <a:ext cx="4475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1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7336937" y="5387301"/>
            <a:ext cx="5277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2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1"/>
          <p:cNvGrpSpPr/>
          <p:nvPr/>
        </p:nvGrpSpPr>
        <p:grpSpPr>
          <a:xfrm>
            <a:off x="1143984" y="563099"/>
            <a:ext cx="7266226" cy="1229436"/>
            <a:chOff x="504967" y="426198"/>
            <a:chExt cx="7515749" cy="1229436"/>
          </a:xfrm>
        </p:grpSpPr>
        <p:sp>
          <p:nvSpPr>
            <p:cNvPr id="386" name="Google Shape;386;p21"/>
            <p:cNvSpPr txBox="1"/>
            <p:nvPr/>
          </p:nvSpPr>
          <p:spPr>
            <a:xfrm>
              <a:off x="504967" y="426198"/>
              <a:ext cx="739708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s-MX" sz="6000" b="0" i="0" u="none" strike="noStrike" cap="none">
                  <a:solidFill>
                    <a:srgbClr val="2D623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Manu</a:t>
              </a:r>
              <a:endPara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7" name="Google Shape;387;p21"/>
            <p:cNvSpPr txBox="1"/>
            <p:nvPr/>
          </p:nvSpPr>
          <p:spPr>
            <a:xfrm>
              <a:off x="1701845" y="1132454"/>
              <a:ext cx="631887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MX" sz="2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Recomienda</a:t>
              </a:r>
              <a:endParaRPr sz="2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1143984" y="1772321"/>
            <a:ext cx="9628149" cy="3870452"/>
            <a:chOff x="725912" y="1752630"/>
            <a:chExt cx="10590663" cy="4094329"/>
          </a:xfrm>
        </p:grpSpPr>
        <p:sp>
          <p:nvSpPr>
            <p:cNvPr id="389" name="Google Shape;389;p21"/>
            <p:cNvSpPr/>
            <p:nvPr/>
          </p:nvSpPr>
          <p:spPr>
            <a:xfrm>
              <a:off x="725912" y="1752630"/>
              <a:ext cx="10590663" cy="4094329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2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90" name="Google Shape;390;p21"/>
            <p:cNvGrpSpPr/>
            <p:nvPr/>
          </p:nvGrpSpPr>
          <p:grpSpPr>
            <a:xfrm>
              <a:off x="1165782" y="2246104"/>
              <a:ext cx="9070061" cy="2630868"/>
              <a:chOff x="1903934" y="2109652"/>
              <a:chExt cx="9004783" cy="2662156"/>
            </a:xfrm>
          </p:grpSpPr>
          <p:sp>
            <p:nvSpPr>
              <p:cNvPr id="391" name="Google Shape;391;p21"/>
              <p:cNvSpPr/>
              <p:nvPr/>
            </p:nvSpPr>
            <p:spPr>
              <a:xfrm>
                <a:off x="8706552" y="2279545"/>
                <a:ext cx="566088" cy="1091922"/>
              </a:xfrm>
              <a:custGeom>
                <a:avLst/>
                <a:gdLst/>
                <a:ahLst/>
                <a:cxnLst/>
                <a:rect l="l" t="t" r="r" b="b"/>
                <a:pathLst>
                  <a:path w="1186726" h="2415728" extrusionOk="0">
                    <a:moveTo>
                      <a:pt x="0" y="0"/>
                    </a:moveTo>
                    <a:lnTo>
                      <a:pt x="1186726" y="0"/>
                    </a:lnTo>
                    <a:lnTo>
                      <a:pt x="1186726" y="2415728"/>
                    </a:lnTo>
                    <a:lnTo>
                      <a:pt x="0" y="241572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2240139" y="2214147"/>
                <a:ext cx="663516" cy="1029165"/>
              </a:xfrm>
              <a:custGeom>
                <a:avLst/>
                <a:gdLst/>
                <a:ahLst/>
                <a:cxnLst/>
                <a:rect l="l" t="t" r="r" b="b"/>
                <a:pathLst>
                  <a:path w="1390970" h="2276886" extrusionOk="0">
                    <a:moveTo>
                      <a:pt x="0" y="0"/>
                    </a:moveTo>
                    <a:lnTo>
                      <a:pt x="1390970" y="0"/>
                    </a:lnTo>
                    <a:lnTo>
                      <a:pt x="1390970" y="2276886"/>
                    </a:lnTo>
                    <a:lnTo>
                      <a:pt x="0" y="227688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1903934" y="2109652"/>
                <a:ext cx="1335926" cy="1265879"/>
              </a:xfrm>
              <a:custGeom>
                <a:avLst/>
                <a:gdLst/>
                <a:ahLst/>
                <a:cxnLst/>
                <a:rect l="l" t="t" r="r" b="b"/>
                <a:pathLst>
                  <a:path w="2800585" h="2800585" extrusionOk="0">
                    <a:moveTo>
                      <a:pt x="0" y="0"/>
                    </a:moveTo>
                    <a:lnTo>
                      <a:pt x="2800585" y="0"/>
                    </a:lnTo>
                    <a:lnTo>
                      <a:pt x="2800585" y="2800585"/>
                    </a:lnTo>
                    <a:lnTo>
                      <a:pt x="0" y="280058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5018103" y="2163626"/>
                <a:ext cx="1335926" cy="1265879"/>
              </a:xfrm>
              <a:custGeom>
                <a:avLst/>
                <a:gdLst/>
                <a:ahLst/>
                <a:cxnLst/>
                <a:rect l="l" t="t" r="r" b="b"/>
                <a:pathLst>
                  <a:path w="2800585" h="2800585" extrusionOk="0">
                    <a:moveTo>
                      <a:pt x="0" y="0"/>
                    </a:moveTo>
                    <a:lnTo>
                      <a:pt x="2800585" y="0"/>
                    </a:lnTo>
                    <a:lnTo>
                      <a:pt x="2800585" y="2800585"/>
                    </a:lnTo>
                    <a:lnTo>
                      <a:pt x="0" y="280058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>
              <a:xfrm>
                <a:off x="8321633" y="2178811"/>
                <a:ext cx="1335926" cy="1265879"/>
              </a:xfrm>
              <a:custGeom>
                <a:avLst/>
                <a:gdLst/>
                <a:ahLst/>
                <a:cxnLst/>
                <a:rect l="l" t="t" r="r" b="b"/>
                <a:pathLst>
                  <a:path w="2800585" h="2800585" extrusionOk="0">
                    <a:moveTo>
                      <a:pt x="0" y="0"/>
                    </a:moveTo>
                    <a:lnTo>
                      <a:pt x="2800586" y="0"/>
                    </a:lnTo>
                    <a:lnTo>
                      <a:pt x="2800586" y="2800585"/>
                    </a:lnTo>
                    <a:lnTo>
                      <a:pt x="0" y="280058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5431408" y="2288733"/>
                <a:ext cx="509316" cy="1015664"/>
              </a:xfrm>
              <a:custGeom>
                <a:avLst/>
                <a:gdLst/>
                <a:ahLst/>
                <a:cxnLst/>
                <a:rect l="l" t="t" r="r" b="b"/>
                <a:pathLst>
                  <a:path w="1196016" h="2350891" extrusionOk="0">
                    <a:moveTo>
                      <a:pt x="0" y="0"/>
                    </a:moveTo>
                    <a:lnTo>
                      <a:pt x="1196016" y="0"/>
                    </a:lnTo>
                    <a:lnTo>
                      <a:pt x="1196016" y="2350891"/>
                    </a:lnTo>
                    <a:lnTo>
                      <a:pt x="0" y="235089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" name="Google Shape;397;p21"/>
              <p:cNvSpPr txBox="1"/>
              <p:nvPr/>
            </p:nvSpPr>
            <p:spPr>
              <a:xfrm>
                <a:off x="3239859" y="2170443"/>
                <a:ext cx="1631398" cy="889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s-MX" sz="1600" b="1" i="0" u="none" strike="noStrike" cap="none">
                    <a:solidFill>
                      <a:srgbClr val="2E6437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Escuchar nuevas ideas con curiosidad.</a:t>
                </a:r>
                <a:endParaRPr sz="1600" b="1" i="0" u="none" strike="noStrike" cap="none">
                  <a:solidFill>
                    <a:srgbClr val="2E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8" name="Google Shape;398;p21"/>
              <p:cNvSpPr txBox="1"/>
              <p:nvPr/>
            </p:nvSpPr>
            <p:spPr>
              <a:xfrm>
                <a:off x="8516925" y="4145894"/>
                <a:ext cx="2391792" cy="625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s-MX" sz="1600" b="1" i="0" u="none" strike="noStrike" cap="none">
                    <a:solidFill>
                      <a:srgbClr val="2E6437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Abrir conversaciones transformacionales</a:t>
                </a:r>
                <a:endParaRPr sz="1600" b="1" i="0" u="none" strike="noStrike" cap="none">
                  <a:solidFill>
                    <a:srgbClr val="2E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9" name="Google Shape;399;p21"/>
              <p:cNvSpPr txBox="1"/>
              <p:nvPr/>
            </p:nvSpPr>
            <p:spPr>
              <a:xfrm>
                <a:off x="6436628" y="2170443"/>
                <a:ext cx="1857374" cy="889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s-MX" sz="1600" b="1" i="0" u="none" strike="noStrike" cap="none">
                    <a:solidFill>
                      <a:srgbClr val="2E6437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Valorar los desacuerdos sin descalificación</a:t>
                </a:r>
                <a:endParaRPr sz="1600" b="1" i="0" u="none" strike="noStrike" cap="none">
                  <a:solidFill>
                    <a:srgbClr val="2E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00" name="Google Shape;400;p21"/>
            <p:cNvGrpSpPr/>
            <p:nvPr/>
          </p:nvGrpSpPr>
          <p:grpSpPr>
            <a:xfrm>
              <a:off x="2511393" y="2263243"/>
              <a:ext cx="8390723" cy="3031766"/>
              <a:chOff x="3141326" y="2467959"/>
              <a:chExt cx="8390723" cy="3031766"/>
            </a:xfrm>
          </p:grpSpPr>
          <p:sp>
            <p:nvSpPr>
              <p:cNvPr id="401" name="Google Shape;401;p21"/>
              <p:cNvSpPr/>
              <p:nvPr/>
            </p:nvSpPr>
            <p:spPr>
              <a:xfrm>
                <a:off x="3540059" y="4377360"/>
                <a:ext cx="538459" cy="978850"/>
              </a:xfrm>
              <a:custGeom>
                <a:avLst/>
                <a:gdLst/>
                <a:ahLst/>
                <a:cxnLst/>
                <a:rect l="l" t="t" r="r" b="b"/>
                <a:pathLst>
                  <a:path w="1128805" h="2165573" extrusionOk="0">
                    <a:moveTo>
                      <a:pt x="0" y="0"/>
                    </a:moveTo>
                    <a:lnTo>
                      <a:pt x="1128805" y="0"/>
                    </a:lnTo>
                    <a:lnTo>
                      <a:pt x="1128805" y="2165573"/>
                    </a:lnTo>
                    <a:lnTo>
                      <a:pt x="0" y="216557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2" name="Google Shape;402;p21"/>
              <p:cNvSpPr/>
              <p:nvPr/>
            </p:nvSpPr>
            <p:spPr>
              <a:xfrm>
                <a:off x="7212939" y="4390245"/>
                <a:ext cx="881463" cy="953081"/>
              </a:xfrm>
              <a:custGeom>
                <a:avLst/>
                <a:gdLst/>
                <a:ahLst/>
                <a:cxnLst/>
                <a:rect l="l" t="t" r="r" b="b"/>
                <a:pathLst>
                  <a:path w="1847866" h="2108561" extrusionOk="0">
                    <a:moveTo>
                      <a:pt x="0" y="0"/>
                    </a:moveTo>
                    <a:lnTo>
                      <a:pt x="1847866" y="0"/>
                    </a:lnTo>
                    <a:lnTo>
                      <a:pt x="1847866" y="2108561"/>
                    </a:lnTo>
                    <a:lnTo>
                      <a:pt x="0" y="210856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3" name="Google Shape;403;p21"/>
              <p:cNvSpPr/>
              <p:nvPr/>
            </p:nvSpPr>
            <p:spPr>
              <a:xfrm>
                <a:off x="3141326" y="4233846"/>
                <a:ext cx="1335926" cy="1265879"/>
              </a:xfrm>
              <a:custGeom>
                <a:avLst/>
                <a:gdLst/>
                <a:ahLst/>
                <a:cxnLst/>
                <a:rect l="l" t="t" r="r" b="b"/>
                <a:pathLst>
                  <a:path w="2800585" h="2800585" extrusionOk="0">
                    <a:moveTo>
                      <a:pt x="0" y="0"/>
                    </a:moveTo>
                    <a:lnTo>
                      <a:pt x="2800585" y="0"/>
                    </a:lnTo>
                    <a:lnTo>
                      <a:pt x="2800585" y="2800585"/>
                    </a:lnTo>
                    <a:lnTo>
                      <a:pt x="0" y="280058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6985707" y="4233846"/>
                <a:ext cx="1335926" cy="1265879"/>
              </a:xfrm>
              <a:custGeom>
                <a:avLst/>
                <a:gdLst/>
                <a:ahLst/>
                <a:cxnLst/>
                <a:rect l="l" t="t" r="r" b="b"/>
                <a:pathLst>
                  <a:path w="2800585" h="2800585" extrusionOk="0">
                    <a:moveTo>
                      <a:pt x="0" y="0"/>
                    </a:moveTo>
                    <a:lnTo>
                      <a:pt x="2800586" y="0"/>
                    </a:lnTo>
                    <a:lnTo>
                      <a:pt x="2800586" y="2800585"/>
                    </a:lnTo>
                    <a:lnTo>
                      <a:pt x="0" y="280058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5" name="Google Shape;405;p21"/>
              <p:cNvSpPr txBox="1"/>
              <p:nvPr/>
            </p:nvSpPr>
            <p:spPr>
              <a:xfrm>
                <a:off x="9661210" y="2467959"/>
                <a:ext cx="1870839" cy="1399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s-MX" sz="1600" b="1" i="0" u="none" strike="noStrike" cap="none">
                    <a:solidFill>
                      <a:srgbClr val="2E6437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Celebrar y documentar los aprendizajes y la polinización cruzada</a:t>
                </a:r>
                <a:endParaRPr sz="1600" b="1" i="0" u="none" strike="noStrike" cap="none">
                  <a:solidFill>
                    <a:srgbClr val="2E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6" name="Google Shape;406;p21"/>
              <p:cNvSpPr txBox="1"/>
              <p:nvPr/>
            </p:nvSpPr>
            <p:spPr>
              <a:xfrm>
                <a:off x="8420955" y="4741194"/>
                <a:ext cx="1593766" cy="358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rgbClr val="2E643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407" name="Google Shape;407;p21"/>
          <p:cNvSpPr txBox="1"/>
          <p:nvPr/>
        </p:nvSpPr>
        <p:spPr>
          <a:xfrm>
            <a:off x="2792222" y="1667447"/>
            <a:ext cx="30736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rgbClr val="2D623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Conectar</a:t>
            </a:r>
            <a:endParaRPr sz="2800" b="1" i="0" u="none" strike="noStrike" cap="none">
              <a:solidFill>
                <a:srgbClr val="2D623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3995638" y="4019115"/>
            <a:ext cx="219582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rgbClr val="2E64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Reconocer las habilidades individuales y grupales</a:t>
            </a:r>
            <a:endParaRPr sz="1600" b="1" i="0" u="none" strike="noStrike" cap="none">
              <a:solidFill>
                <a:srgbClr val="2E643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" name="Google Shape;409;p21"/>
          <p:cNvSpPr/>
          <p:nvPr/>
        </p:nvSpPr>
        <p:spPr>
          <a:xfrm>
            <a:off x="10395343" y="339365"/>
            <a:ext cx="992236" cy="9299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/>
          <p:nvPr/>
        </p:nvSpPr>
        <p:spPr>
          <a:xfrm>
            <a:off x="2715035" y="1343461"/>
            <a:ext cx="6068587" cy="510778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FUENTES PARA PROFUNDIZAR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" name="Google Shape;415;p22"/>
          <p:cNvSpPr txBox="1"/>
          <p:nvPr/>
        </p:nvSpPr>
        <p:spPr>
          <a:xfrm>
            <a:off x="1453923" y="2339788"/>
            <a:ext cx="1013908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MX" sz="1800" b="0" i="1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Los 6 principios de la innovación esencial</a:t>
            </a: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— Michael McCathren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MX" sz="1800" b="0" i="1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Manual mínimo viable de la innovación</a:t>
            </a: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— Xavier Marcet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MX" sz="1800" b="0" i="1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Collective Genius</a:t>
            </a: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— Linda Hill, Greg Brandeau, Emily Truelove y Kent Lineback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MX" sz="1800" b="0" i="1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Conectar los puntos</a:t>
            </a: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— Boris Matijas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MX" sz="1800" b="0" i="1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Flexibilidad cognitiva</a:t>
            </a:r>
            <a:r>
              <a:rPr lang="es-MX" sz="1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— Ilene Daut</a:t>
            </a:r>
            <a:endParaRPr/>
          </a:p>
        </p:txBody>
      </p:sp>
      <p:pic>
        <p:nvPicPr>
          <p:cNvPr id="416" name="Google Shape;4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985" y="2339788"/>
            <a:ext cx="329938" cy="32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635" y="2894815"/>
            <a:ext cx="362288" cy="3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635" y="3451305"/>
            <a:ext cx="362288" cy="3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678" y="3990648"/>
            <a:ext cx="395254" cy="39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3161" y="4547138"/>
            <a:ext cx="362288" cy="36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"/>
          <p:cNvSpPr txBox="1"/>
          <p:nvPr/>
        </p:nvSpPr>
        <p:spPr>
          <a:xfrm>
            <a:off x="726939" y="3216568"/>
            <a:ext cx="36878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condiciones necesitamos crear para fortalecer la conexión entre nosotros como agentes C4 y convertirnos en una red viva que se apoya y aprende junta?</a:t>
            </a: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3316378" y="5064364"/>
            <a:ext cx="581921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¿Cómo podemos conectar mejor nuestro rol como agentes C4 con los propósitos y políticas del MIPG, para que no sean solo lineamientos, sino parte viva de nuestro trabajo?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6933252" y="3108845"/>
            <a:ext cx="391869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capacidades necesitamos activar o fortalecer para que la conexión entre personas, ideas y procesos impulse verdaderamente la innovación en lo público?</a:t>
            </a:r>
            <a:br>
              <a:rPr lang="es-MX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726939" y="2378411"/>
            <a:ext cx="30588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☕ Mesa 1: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Conexión entre agentes C4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3906373" y="4589275"/>
            <a:ext cx="39186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☕ Mesa 2: Conexión con MIPG</a:t>
            </a:r>
            <a:endParaRPr/>
          </a:p>
        </p:txBody>
      </p:sp>
      <p:sp>
        <p:nvSpPr>
          <p:cNvPr id="430" name="Google Shape;430;p23"/>
          <p:cNvSpPr txBox="1"/>
          <p:nvPr/>
        </p:nvSpPr>
        <p:spPr>
          <a:xfrm>
            <a:off x="6881531" y="2486132"/>
            <a:ext cx="4508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☕ Mesa 3: Conexión con la innovación</a:t>
            </a:r>
            <a:endParaRPr/>
          </a:p>
        </p:txBody>
      </p:sp>
      <p:pic>
        <p:nvPicPr>
          <p:cNvPr id="431" name="Google Shape;43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4583" y="2458706"/>
            <a:ext cx="1698880" cy="178587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3"/>
          <p:cNvSpPr/>
          <p:nvPr/>
        </p:nvSpPr>
        <p:spPr>
          <a:xfrm>
            <a:off x="726939" y="1614177"/>
            <a:ext cx="10462677" cy="478971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WORLD CAFÉ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8"/>
          <p:cNvSpPr/>
          <p:nvPr/>
        </p:nvSpPr>
        <p:spPr>
          <a:xfrm>
            <a:off x="2226256" y="1640495"/>
            <a:ext cx="2402005" cy="2862452"/>
          </a:xfrm>
          <a:custGeom>
            <a:avLst/>
            <a:gdLst/>
            <a:ahLst/>
            <a:cxnLst/>
            <a:rect l="l" t="t" r="r" b="b"/>
            <a:pathLst>
              <a:path w="4436442" h="4114800" extrusionOk="0">
                <a:moveTo>
                  <a:pt x="0" y="0"/>
                </a:moveTo>
                <a:lnTo>
                  <a:pt x="4436442" y="0"/>
                </a:lnTo>
                <a:lnTo>
                  <a:pt x="44364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8"/>
          <p:cNvSpPr txBox="1"/>
          <p:nvPr/>
        </p:nvSpPr>
        <p:spPr>
          <a:xfrm>
            <a:off x="1531891" y="805219"/>
            <a:ext cx="3790736" cy="501275"/>
          </a:xfrm>
          <a:prstGeom prst="rect">
            <a:avLst/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TE LLEVAS?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" name="Google Shape;439;p78"/>
          <p:cNvSpPr/>
          <p:nvPr/>
        </p:nvSpPr>
        <p:spPr>
          <a:xfrm>
            <a:off x="6761843" y="2451804"/>
            <a:ext cx="2269035" cy="2233317"/>
          </a:xfrm>
          <a:custGeom>
            <a:avLst/>
            <a:gdLst/>
            <a:ahLst/>
            <a:cxnLst/>
            <a:rect l="l" t="t" r="r" b="b"/>
            <a:pathLst>
              <a:path w="4974833" h="4931303" extrusionOk="0">
                <a:moveTo>
                  <a:pt x="0" y="0"/>
                </a:moveTo>
                <a:lnTo>
                  <a:pt x="4974832" y="0"/>
                </a:lnTo>
                <a:lnTo>
                  <a:pt x="4974832" y="4931302"/>
                </a:lnTo>
                <a:lnTo>
                  <a:pt x="0" y="4931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8"/>
          <p:cNvSpPr txBox="1"/>
          <p:nvPr/>
        </p:nvSpPr>
        <p:spPr>
          <a:xfrm>
            <a:off x="5673245" y="1640495"/>
            <a:ext cx="4292499" cy="461665"/>
          </a:xfrm>
          <a:prstGeom prst="rect">
            <a:avLst/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¿CÓMO LO VAS A REPLICAR?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/>
          <p:nvPr/>
        </p:nvSpPr>
        <p:spPr>
          <a:xfrm>
            <a:off x="8815387" y="2681737"/>
            <a:ext cx="2516188" cy="2006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4"/>
          <p:cNvSpPr txBox="1">
            <a:spLocks noGrp="1"/>
          </p:cNvSpPr>
          <p:nvPr>
            <p:ph type="ctrTitle"/>
          </p:nvPr>
        </p:nvSpPr>
        <p:spPr>
          <a:xfrm>
            <a:off x="-1514474" y="3311715"/>
            <a:ext cx="8560904" cy="7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s-MX" sz="4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</a:t>
            </a:r>
            <a:br>
              <a:rPr lang="es-MX" sz="4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s-MX" sz="4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GRACIAS!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11"/>
            <a:ext cx="12192000" cy="693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" descr="Conectando los puntos"/>
          <p:cNvPicPr preferRelativeResize="0"/>
          <p:nvPr/>
        </p:nvPicPr>
        <p:blipFill rotWithShape="1">
          <a:blip r:embed="rId3">
            <a:alphaModFix/>
          </a:blip>
          <a:srcRect l="1289" r="1755"/>
          <a:stretch/>
        </p:blipFill>
        <p:spPr>
          <a:xfrm>
            <a:off x="319166" y="1229393"/>
            <a:ext cx="8117225" cy="470937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"/>
          <p:cNvSpPr txBox="1"/>
          <p:nvPr/>
        </p:nvSpPr>
        <p:spPr>
          <a:xfrm>
            <a:off x="2583231" y="1793374"/>
            <a:ext cx="81073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1" u="none" strike="noStrike" cap="none">
                <a:solidFill>
                  <a:srgbClr val="2F6437"/>
                </a:solidFill>
                <a:latin typeface="Arial"/>
                <a:ea typeface="Arial"/>
                <a:cs typeface="Arial"/>
                <a:sym typeface="Arial"/>
              </a:rPr>
              <a:t>“No puedes conectar los puntos mirando hacia adelante; solo puedes conectarlos mirando hacia atrás. Así que tienes que confiar en que los puntos se conectarán de alguna manera en tu futuro.”</a:t>
            </a:r>
            <a:endParaRPr sz="1600" b="1" i="1" u="none" strike="noStrike" cap="none">
              <a:solidFill>
                <a:srgbClr val="2F64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9000837" y="3851956"/>
            <a:ext cx="2660586" cy="1815882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en la ilusión de Ninio, en los equipos a veces vemos cosas que no están, y dejamos de ver lo más importante porque está en la periferia de nuestra atención.</a:t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5979088" y="333039"/>
            <a:ext cx="6651171" cy="478971"/>
          </a:xfrm>
          <a:prstGeom prst="roundRect">
            <a:avLst>
              <a:gd name="adj" fmla="val 16667"/>
            </a:avLst>
          </a:prstGeom>
          <a:solidFill>
            <a:srgbClr val="2F6437"/>
          </a:solidFill>
          <a:ln w="25400" cap="flat" cmpd="sng">
            <a:solidFill>
              <a:srgbClr val="3D6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CONECTA LOS PUNTOS</a:t>
            </a: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/>
        </p:nvSpPr>
        <p:spPr>
          <a:xfrm>
            <a:off x="3941460" y="2493667"/>
            <a:ext cx="610496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propósito compartido actúa como </a:t>
            </a: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hilo invisible que alinea y moviliza</a:t>
            </a:r>
            <a: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todos.</a:t>
            </a:r>
            <a:endParaRPr/>
          </a:p>
        </p:txBody>
      </p:sp>
      <p:cxnSp>
        <p:nvCxnSpPr>
          <p:cNvPr id="262" name="Google Shape;262;p7"/>
          <p:cNvCxnSpPr/>
          <p:nvPr/>
        </p:nvCxnSpPr>
        <p:spPr>
          <a:xfrm>
            <a:off x="3808207" y="2574924"/>
            <a:ext cx="0" cy="140714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7"/>
          <p:cNvSpPr txBox="1"/>
          <p:nvPr/>
        </p:nvSpPr>
        <p:spPr>
          <a:xfrm>
            <a:off x="2412081" y="2493666"/>
            <a:ext cx="15293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/>
          <p:nvPr/>
        </p:nvSpPr>
        <p:spPr>
          <a:xfrm>
            <a:off x="1401625" y="470810"/>
            <a:ext cx="8832811" cy="442674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CICLO DE LA INNOVACIÓN DE STEVE JOBS</a:t>
            </a:r>
            <a:endParaRPr sz="2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9" name="Google Shape;269;p8"/>
          <p:cNvPicPr preferRelativeResize="0"/>
          <p:nvPr/>
        </p:nvPicPr>
        <p:blipFill rotWithShape="1">
          <a:blip r:embed="rId3">
            <a:alphaModFix/>
          </a:blip>
          <a:srcRect t="12549"/>
          <a:stretch/>
        </p:blipFill>
        <p:spPr>
          <a:xfrm>
            <a:off x="1332089" y="1174443"/>
            <a:ext cx="5522491" cy="513582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 txBox="1"/>
          <p:nvPr/>
        </p:nvSpPr>
        <p:spPr>
          <a:xfrm>
            <a:off x="6854580" y="1371024"/>
            <a:ext cx="3349378" cy="1077218"/>
          </a:xfrm>
          <a:prstGeom prst="rect">
            <a:avLst/>
          </a:prstGeom>
          <a:solidFill>
            <a:srgbClr val="F4A8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innovación y el sentido emergen cuando se permite que </a:t>
            </a:r>
            <a:r>
              <a:rPr lang="es-MX" sz="1600" b="1" i="0" u="none" strike="noStrike" cap="none">
                <a:solidFill>
                  <a:srgbClr val="2F64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distintas experiencias de vida se entretejan con el tiempo.</a:t>
            </a:r>
            <a:endParaRPr sz="1600" b="1" i="0" u="none" strike="noStrike" cap="none">
              <a:solidFill>
                <a:srgbClr val="2F643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854581" y="3106366"/>
            <a:ext cx="3349377" cy="1077218"/>
          </a:xfrm>
          <a:prstGeom prst="rect">
            <a:avLst/>
          </a:prstGeom>
          <a:solidFill>
            <a:srgbClr val="F4A8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Establecer conexiones sólidas entre personas, ideas y procesos es crucial para crear una cultura organizacional resiliente e innovadora. </a:t>
            </a:r>
            <a:endParaRPr sz="16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854580" y="4831429"/>
            <a:ext cx="3349376" cy="830997"/>
          </a:xfrm>
          <a:prstGeom prst="rect">
            <a:avLst/>
          </a:prstGeom>
          <a:solidFill>
            <a:srgbClr val="F4A8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conexión facilita la colaboración, el intercambio de conocimientos y la generación de ideas novedosas.</a:t>
            </a:r>
            <a:endParaRPr sz="16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/>
          <p:nvPr/>
        </p:nvSpPr>
        <p:spPr>
          <a:xfrm>
            <a:off x="0" y="286740"/>
            <a:ext cx="6651171" cy="442674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CONEXIÓN E INNOVACIÓN</a:t>
            </a:r>
            <a:endParaRPr sz="2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8" name="Google Shape;278;p1"/>
          <p:cNvPicPr preferRelativeResize="0"/>
          <p:nvPr/>
        </p:nvPicPr>
        <p:blipFill rotWithShape="1">
          <a:blip r:embed="rId3">
            <a:alphaModFix/>
          </a:blip>
          <a:srcRect t="15772" b="7967"/>
          <a:stretch/>
        </p:blipFill>
        <p:spPr>
          <a:xfrm>
            <a:off x="824928" y="890776"/>
            <a:ext cx="9381085" cy="507644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"/>
          <p:cNvSpPr txBox="1"/>
          <p:nvPr/>
        </p:nvSpPr>
        <p:spPr>
          <a:xfrm>
            <a:off x="381000" y="4643785"/>
            <a:ext cx="2372389" cy="1477328"/>
          </a:xfrm>
          <a:prstGeom prst="rect">
            <a:avLst/>
          </a:prstGeom>
          <a:solidFill>
            <a:srgbClr val="F4A8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la conexión de talentos diversos surgen las ideas disruptivas.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rgbClr val="2F64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innovación necesita facilitar los vínculos.</a:t>
            </a:r>
            <a:endParaRPr sz="1800" b="1" i="0" u="none" strike="noStrike" cap="none">
              <a:solidFill>
                <a:srgbClr val="2F643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p1"/>
          <p:cNvSpPr txBox="1"/>
          <p:nvPr/>
        </p:nvSpPr>
        <p:spPr>
          <a:xfrm>
            <a:off x="9331266" y="4643785"/>
            <a:ext cx="2479734" cy="1477328"/>
          </a:xfrm>
          <a:prstGeom prst="rect">
            <a:avLst/>
          </a:prstGeom>
          <a:solidFill>
            <a:srgbClr val="F4A8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conexión emocional y profesional entre miembros del equipo activa la creatividad conjunta.</a:t>
            </a: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/>
        </p:nvSpPr>
        <p:spPr>
          <a:xfrm>
            <a:off x="3941460" y="2493667"/>
            <a:ext cx="610496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innovación florece cuando las ideas diferentes chocan en un ambiente de respeto mutuo.</a:t>
            </a:r>
            <a:endParaRPr/>
          </a:p>
        </p:txBody>
      </p:sp>
      <p:cxnSp>
        <p:nvCxnSpPr>
          <p:cNvPr id="286" name="Google Shape;286;p9"/>
          <p:cNvCxnSpPr/>
          <p:nvPr/>
        </p:nvCxnSpPr>
        <p:spPr>
          <a:xfrm>
            <a:off x="3808207" y="2574924"/>
            <a:ext cx="0" cy="140714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9"/>
          <p:cNvSpPr txBox="1"/>
          <p:nvPr/>
        </p:nvSpPr>
        <p:spPr>
          <a:xfrm>
            <a:off x="2412081" y="2493666"/>
            <a:ext cx="15293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/>
          <p:nvPr/>
        </p:nvSpPr>
        <p:spPr>
          <a:xfrm>
            <a:off x="1536482" y="445651"/>
            <a:ext cx="9635490" cy="510778"/>
          </a:xfrm>
          <a:prstGeom prst="roundRect">
            <a:avLst>
              <a:gd name="adj" fmla="val 16667"/>
            </a:avLst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CONEXIÓN  EMOCIONAL | CONECTAR PERSONAS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3" name="Google Shape;293;p10"/>
          <p:cNvPicPr preferRelativeResize="0"/>
          <p:nvPr/>
        </p:nvPicPr>
        <p:blipFill rotWithShape="1">
          <a:blip r:embed="rId3">
            <a:alphaModFix/>
          </a:blip>
          <a:srcRect t="20002" b="12740"/>
          <a:stretch/>
        </p:blipFill>
        <p:spPr>
          <a:xfrm>
            <a:off x="140017" y="1356360"/>
            <a:ext cx="7856865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0"/>
          <p:cNvSpPr/>
          <p:nvPr/>
        </p:nvSpPr>
        <p:spPr>
          <a:xfrm>
            <a:off x="7716202" y="1371600"/>
            <a:ext cx="280679" cy="4785360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7996881" y="3164115"/>
            <a:ext cx="3006172" cy="1200329"/>
          </a:xfrm>
          <a:prstGeom prst="rect">
            <a:avLst/>
          </a:prstGeom>
          <a:solidFill>
            <a:srgbClr val="F4A800"/>
          </a:solidFill>
          <a:ln w="9525" cap="flat" cmpd="sng">
            <a:solidFill>
              <a:srgbClr val="F4A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través de la receptividad conversacional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Minister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6437"/>
      </a:accent1>
      <a:accent2>
        <a:srgbClr val="FFCD00"/>
      </a:accent2>
      <a:accent3>
        <a:srgbClr val="1E3764"/>
      </a:accent3>
      <a:accent4>
        <a:srgbClr val="D23C46"/>
      </a:accent4>
      <a:accent5>
        <a:srgbClr val="96BE55"/>
      </a:accent5>
      <a:accent6>
        <a:srgbClr val="504F4E"/>
      </a:accent6>
      <a:hlink>
        <a:srgbClr val="1155CC"/>
      </a:hlink>
      <a:folHlink>
        <a:srgbClr val="1155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Panorámica</PresentationFormat>
  <Paragraphs>103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Verdana</vt:lpstr>
      <vt:lpstr>ADLaM Display</vt:lpstr>
      <vt:lpstr>Helvetica Neue</vt:lpstr>
      <vt:lpstr>Arial</vt:lpstr>
      <vt:lpstr>Twentieth Century</vt:lpstr>
      <vt:lpstr>Play</vt:lpstr>
      <vt:lpstr>Arial Rounded</vt:lpstr>
      <vt:lpstr>Tema de Office</vt:lpstr>
      <vt:lpstr>Diseño personalizado</vt:lpstr>
      <vt:lpstr>3_Tema de Office</vt:lpstr>
      <vt:lpstr>Encuentro de Desarrollo de Capaciadades Organizacionales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Raúl Hernando Mosquera Arce</dc:creator>
  <cp:lastModifiedBy>Edna del Pilar Páez García</cp:lastModifiedBy>
  <cp:revision>1</cp:revision>
  <dcterms:created xsi:type="dcterms:W3CDTF">2024-07-04T21:28:51Z</dcterms:created>
  <dcterms:modified xsi:type="dcterms:W3CDTF">2025-07-25T17:33:01Z</dcterms:modified>
</cp:coreProperties>
</file>