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7" r:id="rId3"/>
    <p:sldId id="293" r:id="rId4"/>
    <p:sldId id="290" r:id="rId5"/>
    <p:sldId id="259" r:id="rId6"/>
    <p:sldId id="301" r:id="rId7"/>
    <p:sldId id="295" r:id="rId8"/>
    <p:sldId id="294" r:id="rId9"/>
    <p:sldId id="273" r:id="rId10"/>
    <p:sldId id="274" r:id="rId11"/>
    <p:sldId id="287" r:id="rId12"/>
    <p:sldId id="281" r:id="rId13"/>
    <p:sldId id="278" r:id="rId14"/>
    <p:sldId id="282" r:id="rId15"/>
    <p:sldId id="298" r:id="rId16"/>
    <p:sldId id="296" r:id="rId17"/>
    <p:sldId id="297" r:id="rId18"/>
    <p:sldId id="280" r:id="rId19"/>
    <p:sldId id="283" r:id="rId20"/>
    <p:sldId id="284" r:id="rId21"/>
    <p:sldId id="289" r:id="rId22"/>
    <p:sldId id="279" r:id="rId23"/>
    <p:sldId id="299" r:id="rId24"/>
    <p:sldId id="300" r:id="rId25"/>
    <p:sldId id="302" r:id="rId26"/>
    <p:sldId id="265" r:id="rId27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D224"/>
    <a:srgbClr val="CC3300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468" y="-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4AAA22-97A5-46FE-A2EC-299C77A585D2}" type="datetimeFigureOut">
              <a:rPr lang="es-CO" smtClean="0"/>
              <a:t>17/09/2025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77AE9B-B4F3-4ACF-803F-36582387EE1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0269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7AE9B-B4F3-4ACF-803F-36582387EE1A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46413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98abda3da0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98abda3da0_0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548E5F-0488-5658-68F2-EC6B3EF683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4A11D48-7046-800C-F93C-E0CBFC8E70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B651DBF-9195-865A-42CC-9175A7F84E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00050" indent="-400050">
              <a:buFont typeface="Wingdings" panose="05000000000000000000" pitchFamily="2" charset="2"/>
              <a:buChar char="ü"/>
            </a:pPr>
            <a:r>
              <a:rPr lang="es-MX" sz="1200" dirty="0"/>
              <a:t>Estado de la gestión </a:t>
            </a:r>
          </a:p>
          <a:p>
            <a:pPr marL="400050" indent="-400050">
              <a:buFont typeface="Wingdings" panose="05000000000000000000" pitchFamily="2" charset="2"/>
              <a:buChar char="ü"/>
            </a:pPr>
            <a:r>
              <a:rPr lang="es-MX" sz="1200" dirty="0"/>
              <a:t>Plantear acciones para mitigar desviaciones de las metas</a:t>
            </a:r>
          </a:p>
          <a:p>
            <a:pPr marL="400050" indent="-400050">
              <a:buFont typeface="Wingdings" panose="05000000000000000000" pitchFamily="2" charset="2"/>
              <a:buChar char="ü"/>
            </a:pPr>
            <a:r>
              <a:rPr lang="es-MX" sz="1200" dirty="0"/>
              <a:t> Logro de objetivos y metas de los planes (eficacia y eficiencia)</a:t>
            </a:r>
            <a:endParaRPr lang="es-CO" sz="1200" dirty="0"/>
          </a:p>
          <a:p>
            <a:endParaRPr lang="es-C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AD3B54F-0ACB-C2C4-0EE0-D48209D81C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7AE9B-B4F3-4ACF-803F-36582387EE1A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89834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00050" indent="-400050">
              <a:buFont typeface="Wingdings" panose="05000000000000000000" pitchFamily="2" charset="2"/>
              <a:buChar char="ü"/>
            </a:pPr>
            <a:r>
              <a:rPr lang="es-MX" sz="1200" dirty="0"/>
              <a:t>Estado de la gestión </a:t>
            </a:r>
          </a:p>
          <a:p>
            <a:pPr marL="400050" indent="-400050">
              <a:buFont typeface="Wingdings" panose="05000000000000000000" pitchFamily="2" charset="2"/>
              <a:buChar char="ü"/>
            </a:pPr>
            <a:r>
              <a:rPr lang="es-MX" sz="1200" dirty="0"/>
              <a:t>Plantear acciones para mitigar desviaciones de las metas</a:t>
            </a:r>
          </a:p>
          <a:p>
            <a:pPr marL="400050" indent="-400050">
              <a:buFont typeface="Wingdings" panose="05000000000000000000" pitchFamily="2" charset="2"/>
              <a:buChar char="ü"/>
            </a:pPr>
            <a:r>
              <a:rPr lang="es-MX" sz="1200" dirty="0"/>
              <a:t> Logro de objetivos y metas de los planes (eficacia y eficiencia)</a:t>
            </a:r>
            <a:endParaRPr lang="es-CO" sz="1200" dirty="0"/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7AE9B-B4F3-4ACF-803F-36582387EE1A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0934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00050" indent="-400050">
              <a:buFont typeface="Wingdings" panose="05000000000000000000" pitchFamily="2" charset="2"/>
              <a:buChar char="ü"/>
            </a:pPr>
            <a:r>
              <a:rPr lang="es-MX" sz="1200" dirty="0"/>
              <a:t>Estado de la gestión </a:t>
            </a:r>
          </a:p>
          <a:p>
            <a:pPr marL="400050" indent="-400050">
              <a:buFont typeface="Wingdings" panose="05000000000000000000" pitchFamily="2" charset="2"/>
              <a:buChar char="ü"/>
            </a:pPr>
            <a:r>
              <a:rPr lang="es-MX" sz="1200" dirty="0"/>
              <a:t>Plantear acciones para mitigar desviaciones de las metas</a:t>
            </a:r>
          </a:p>
          <a:p>
            <a:pPr marL="400050" indent="-400050">
              <a:buFont typeface="Wingdings" panose="05000000000000000000" pitchFamily="2" charset="2"/>
              <a:buChar char="ü"/>
            </a:pPr>
            <a:r>
              <a:rPr lang="es-MX" sz="1200" dirty="0"/>
              <a:t> Logro de objetivos y metas de los planes (eficacia y eficiencia)</a:t>
            </a:r>
            <a:endParaRPr lang="es-CO" sz="1200" dirty="0"/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7AE9B-B4F3-4ACF-803F-36582387EE1A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89429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1572B2-79B6-4038-16C1-FCD60F2178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AEB918EC-7ED6-FFF8-ABD9-79685AB3F0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5519250C-17A6-867F-C21F-E2519D7C68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00050" indent="-400050">
              <a:buFont typeface="Wingdings" panose="05000000000000000000" pitchFamily="2" charset="2"/>
              <a:buChar char="ü"/>
            </a:pPr>
            <a:r>
              <a:rPr lang="es-MX" sz="1200" dirty="0"/>
              <a:t>Estado de la gestión </a:t>
            </a:r>
          </a:p>
          <a:p>
            <a:pPr marL="400050" indent="-400050">
              <a:buFont typeface="Wingdings" panose="05000000000000000000" pitchFamily="2" charset="2"/>
              <a:buChar char="ü"/>
            </a:pPr>
            <a:r>
              <a:rPr lang="es-MX" sz="1200" dirty="0"/>
              <a:t>Plantear acciones para mitigar desviaciones de las metas</a:t>
            </a:r>
          </a:p>
          <a:p>
            <a:pPr marL="400050" indent="-400050">
              <a:buFont typeface="Wingdings" panose="05000000000000000000" pitchFamily="2" charset="2"/>
              <a:buChar char="ü"/>
            </a:pPr>
            <a:r>
              <a:rPr lang="es-MX" sz="1200" dirty="0"/>
              <a:t> Logro de objetivos y metas de los planes (eficacia y eficiencia)</a:t>
            </a:r>
            <a:endParaRPr lang="es-CO" sz="1200" dirty="0"/>
          </a:p>
          <a:p>
            <a:endParaRPr lang="es-C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4CD9F4-090E-799C-3182-98271942FE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7AE9B-B4F3-4ACF-803F-36582387EE1A}" type="slidenum">
              <a:rPr lang="es-CO" smtClean="0"/>
              <a:t>17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117028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s-MX" dirty="0"/>
              <a:t>Identificar y gestionar la información externa</a:t>
            </a:r>
          </a:p>
          <a:p>
            <a:pPr rtl="0"/>
            <a:r>
              <a:rPr lang="es-MX" dirty="0"/>
              <a:t>Identificar las fuentes de información externa</a:t>
            </a:r>
          </a:p>
          <a:p>
            <a:pPr rtl="0"/>
            <a:r>
              <a:rPr lang="es-MX" dirty="0"/>
              <a:t>Identificar y gestionar la información y comunicación interna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7AE9B-B4F3-4ACF-803F-36582387EE1A}" type="slidenum">
              <a:rPr lang="es-CO" smtClean="0"/>
              <a:t>19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7919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00050" indent="-400050">
              <a:buFont typeface="Wingdings" panose="05000000000000000000" pitchFamily="2" charset="2"/>
              <a:buChar char="ü"/>
            </a:pPr>
            <a:r>
              <a:rPr lang="es-MX" sz="1200" dirty="0"/>
              <a:t>Estado de la gestión </a:t>
            </a:r>
          </a:p>
          <a:p>
            <a:pPr marL="400050" indent="-400050">
              <a:buFont typeface="Wingdings" panose="05000000000000000000" pitchFamily="2" charset="2"/>
              <a:buChar char="ü"/>
            </a:pPr>
            <a:r>
              <a:rPr lang="es-MX" sz="1200" dirty="0"/>
              <a:t>Plantear acciones para mitigar desviaciones de las metas</a:t>
            </a:r>
          </a:p>
          <a:p>
            <a:pPr marL="400050" indent="-400050">
              <a:buFont typeface="Wingdings" panose="05000000000000000000" pitchFamily="2" charset="2"/>
              <a:buChar char="ü"/>
            </a:pPr>
            <a:r>
              <a:rPr lang="es-MX" sz="1200" dirty="0"/>
              <a:t> Logro de objetivos y metas de los planes (eficacia y eficiencia)</a:t>
            </a:r>
            <a:endParaRPr lang="es-CO" sz="1200" dirty="0"/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7AE9B-B4F3-4ACF-803F-36582387EE1A}" type="slidenum">
              <a:rPr lang="es-CO" smtClean="0"/>
              <a:t>20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20921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286326-DFC3-92A2-643F-D10631E458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A4CA596-5DB8-5E44-C91E-9932F62034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260494-DE6B-637E-2DDB-84973EAC7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D5115-4429-499B-BE2D-CBE14E019A2E}" type="datetimeFigureOut">
              <a:rPr lang="es-CO" smtClean="0"/>
              <a:t>17/09/2025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F68FD3-26A2-54BD-D86B-473B0CF2A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DFC86DB-23FE-4770-D101-56A48C8FB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AD6B-28C5-4792-8DCF-1F1D8D556D6F}" type="slidenum">
              <a:rPr lang="es-CO" smtClean="0"/>
              <a:t>‹Nº›</a:t>
            </a:fld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A00B388-3C79-8D1C-BEEB-54B363092F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701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3D88CF-13A9-669B-0367-03008CA33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4DD8000-6B30-1395-0C31-48A3AEEAB6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F8E955-DF7D-6F6A-5A26-B1927A26A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D5115-4429-499B-BE2D-CBE14E019A2E}" type="datetimeFigureOut">
              <a:rPr lang="es-CO" smtClean="0"/>
              <a:t>17/09/2025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F11B1D-2CD2-465B-FABD-87F83CDD7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F69A8E-12B4-4C0D-AE42-BD939BA59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AD6B-28C5-4792-8DCF-1F1D8D556D6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05082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1EE63AE-1673-009D-1C73-D9CF503D84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A2ABA2B-F692-3558-6862-E98137E9DD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3975D9-E07E-D165-A775-46702B4BD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D5115-4429-499B-BE2D-CBE14E019A2E}" type="datetimeFigureOut">
              <a:rPr lang="es-CO" smtClean="0"/>
              <a:t>17/09/2025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340FDF2-B401-A2B6-6FB4-8B108DBE1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2EE415-FC3D-0005-D513-942E75DE7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AD6B-28C5-4792-8DCF-1F1D8D556D6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29752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10776702-B0AA-A5A9-2F1C-86A6B8A0F1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260494-DE6B-637E-2DDB-84973EAC7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D5115-4429-499B-BE2D-CBE14E019A2E}" type="datetimeFigureOut">
              <a:rPr lang="es-CO" smtClean="0"/>
              <a:t>17/09/2025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F68FD3-26A2-54BD-D86B-473B0CF2A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DFC86DB-23FE-4770-D101-56A48C8FB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AD6B-28C5-4792-8DCF-1F1D8D556D6F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Google Shape;104;p2">
            <a:extLst>
              <a:ext uri="{FF2B5EF4-FFF2-40B4-BE49-F238E27FC236}">
                <a16:creationId xmlns:a16="http://schemas.microsoft.com/office/drawing/2014/main" id="{F0B7A8C9-3F8A-A9B5-5182-C9A29C047FFC}"/>
              </a:ext>
            </a:extLst>
          </p:cNvPr>
          <p:cNvSpPr txBox="1">
            <a:spLocks/>
          </p:cNvSpPr>
          <p:nvPr userDrawn="1"/>
        </p:nvSpPr>
        <p:spPr>
          <a:xfrm>
            <a:off x="932516" y="2503488"/>
            <a:ext cx="4053552" cy="245770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lt1"/>
              </a:buClr>
              <a:buSzPct val="100000"/>
              <a:buFont typeface="Helvetica Neue"/>
              <a:buNone/>
            </a:pPr>
            <a:r>
              <a:rPr lang="es-CO" sz="4800" b="1" dirty="0">
                <a:solidFill>
                  <a:schemeClr val="lt1"/>
                </a:solidFill>
                <a:latin typeface="+mj-lt"/>
                <a:ea typeface="Helvetica Neue"/>
                <a:cs typeface="Helvetica Neue"/>
                <a:sym typeface="Helvetica Neue"/>
              </a:rPr>
              <a:t>¡MUCHAS GRACIAS!</a:t>
            </a:r>
            <a:endParaRPr lang="es-CO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02526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609633" y="546100"/>
            <a:ext cx="10972800" cy="4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0293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B7E55055-5BDA-5A54-7834-06FF2CCC6E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9161EBF-1F18-29F4-FE7C-EE884EC9B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F2FF0E7-FCBC-3781-B06E-BBD82AB04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2B8F77-0120-BF8E-7472-31153173F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D5115-4429-499B-BE2D-CBE14E019A2E}" type="datetimeFigureOut">
              <a:rPr lang="es-CO" smtClean="0"/>
              <a:t>17/09/2025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FB42FF-105E-642B-3608-B3B203D41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7CF10DC-1DCC-F6C6-BED9-273D251F4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AD6B-28C5-4792-8DCF-1F1D8D556D6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62741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033FCEF-1378-2075-1933-807B6380F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D5115-4429-499B-BE2D-CBE14E019A2E}" type="datetimeFigureOut">
              <a:rPr lang="es-CO" smtClean="0"/>
              <a:t>17/09/2025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C8F8006-4703-80DF-1DDC-03C4FE791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C33EBFF-3F4D-85B4-11A0-666A3D2FC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AD6B-28C5-4792-8DCF-1F1D8D556D6F}" type="slidenum">
              <a:rPr lang="es-CO" smtClean="0"/>
              <a:t>‹Nº›</a:t>
            </a:fld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3D6ED41-6F3C-94AF-A36E-17F2BCC9A1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012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E20D901-0B78-FE21-BA72-89A94C709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D5115-4429-499B-BE2D-CBE14E019A2E}" type="datetimeFigureOut">
              <a:rPr lang="es-CO" smtClean="0"/>
              <a:t>17/09/2025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6345D5E-6A81-19D1-6677-53AE9D05A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3FB961B-052B-41A5-B0C7-7D522CFF5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AD6B-28C5-4792-8DCF-1F1D8D556D6F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C341026-28E5-7277-FBC7-C43B755CC8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900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033FCEF-1378-2075-1933-807B6380F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D5115-4429-499B-BE2D-CBE14E019A2E}" type="datetimeFigureOut">
              <a:rPr lang="es-CO" smtClean="0"/>
              <a:t>17/09/2025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C8F8006-4703-80DF-1DDC-03C4FE791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C33EBFF-3F4D-85B4-11A0-666A3D2FC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AD6B-28C5-4792-8DCF-1F1D8D556D6F}" type="slidenum">
              <a:rPr lang="es-CO" smtClean="0"/>
              <a:t>‹Nº›</a:t>
            </a:fld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8D6D1EA-B2FD-9EE8-E7E7-14A389DA35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883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90CF01-EAA6-3E2D-3AAE-88FA590AB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A8C6D4-D1E2-D8A8-444E-4463CD8B82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C66E10-A510-6E39-B833-4FF948FBE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D5115-4429-499B-BE2D-CBE14E019A2E}" type="datetimeFigureOut">
              <a:rPr lang="es-CO" smtClean="0"/>
              <a:t>17/09/2025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CEC044-76A1-702C-83CD-93970051A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31E9F8-AF7B-EC44-34A0-A083C216A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AD6B-28C5-4792-8DCF-1F1D8D556D6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68967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B343B38C-AFEA-C252-E4BA-8A8673D7A9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C315C32-1A02-AF6E-4392-592AC4134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509E1A5-2C3D-7937-C91C-46DA9260E4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D45CA25-B24D-F583-1009-F67BEF22CF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FD806B5-8EB9-1C13-406E-1B64725A6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D5115-4429-499B-BE2D-CBE14E019A2E}" type="datetimeFigureOut">
              <a:rPr lang="es-CO" smtClean="0"/>
              <a:t>17/09/2025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4410ED7-B06E-8998-A885-E125EBEE9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A4F42AE-12A1-7D69-3623-2D5334589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AD6B-28C5-4792-8DCF-1F1D8D556D6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27029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E48CCA-9705-5B30-3AB2-2BB40BAA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367EE24-73DF-92B0-C5B3-D72A18E1D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A060F2D-C3AB-5B0C-4715-2ED531876B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03C7B06-2C13-B849-1F05-5CB9691E5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D5115-4429-499B-BE2D-CBE14E019A2E}" type="datetimeFigureOut">
              <a:rPr lang="es-CO" smtClean="0"/>
              <a:t>17/09/2025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7A21B93-50D7-3238-3828-84CA756C5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3405366-2A7D-BDDE-86FB-8BCB02491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AD6B-28C5-4792-8DCF-1F1D8D556D6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42757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D08856-ECAA-BBEB-1991-594806C9F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A9B4B76-2C57-C29A-635C-C50824AB6D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7C149EE-9A46-DEC4-FCF9-044D534431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66BE7D8-BDE2-FB34-D79F-13F0C47A6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D5115-4429-499B-BE2D-CBE14E019A2E}" type="datetimeFigureOut">
              <a:rPr lang="es-CO" smtClean="0"/>
              <a:t>17/09/2025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071B982-2DA4-A7D1-50B6-6D89AEAC3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0576388-0706-9AD4-B97C-94D5E0694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7AD6B-28C5-4792-8DCF-1F1D8D556D6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05182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FAC7F811-2385-529D-DFDF-B918EF1497B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6B208F3-6382-5D70-3F4F-FCE31514E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9E0DCBC-CD43-A13A-011F-2C047404EC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972520-DB3F-49D8-E4F4-E43B1B6CF1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3D5115-4429-499B-BE2D-CBE14E019A2E}" type="datetimeFigureOut">
              <a:rPr lang="es-CO" smtClean="0"/>
              <a:t>17/09/2025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EABD98-D9F1-0549-EDD5-8A89ACCFC6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2451AD-159F-1D66-FADC-2B8FE73C1E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E7AD6B-28C5-4792-8DCF-1F1D8D556D6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74633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5" r:id="rId3"/>
    <p:sldLayoutId id="2147483663" r:id="rId4"/>
    <p:sldLayoutId id="2147483660" r:id="rId5"/>
    <p:sldLayoutId id="2147483650" r:id="rId6"/>
    <p:sldLayoutId id="2147483652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minciencias.gov.co/sites/default/files/ckeditor_files/VF%2011-09-2025%20Informe%20de%20Gesti%C3%B3n%20Minciencias%202024-2025%20para%20Rendici%C3%B3n%20de%20Cuentas.pdf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minciencias.gov.co/particip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1.funcionpublica.gov.co/web/mipg/inicio" TargetMode="External"/><Relationship Id="rId2" Type="http://schemas.openxmlformats.org/officeDocument/2006/relationships/hyperlink" Target="https://www1.funcionpublica.gov.co/documents/28587410/56548624/2024-12-18_Manual_operativo_mipg_6V-publicada.pdf/0a5653af-7639-bda1-ec7a-6cded14d7da4?t=1746645145494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1.funcionpublica.gov.co/web/eva/aula-virtual-del-estado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1161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28F49D-4532-2348-2098-9C26E1E5E1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CEF46263-CEBE-4739-9B12-2872002731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32" y="1950290"/>
            <a:ext cx="1984847" cy="1984847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5805F200-ED89-46B8-9758-7435AE06D33D}"/>
              </a:ext>
            </a:extLst>
          </p:cNvPr>
          <p:cNvSpPr txBox="1"/>
          <p:nvPr/>
        </p:nvSpPr>
        <p:spPr>
          <a:xfrm>
            <a:off x="-640565" y="4306599"/>
            <a:ext cx="48584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dirty="0"/>
              <a:t>Aspecto</a:t>
            </a:r>
          </a:p>
          <a:p>
            <a:pPr algn="ctr"/>
            <a:r>
              <a:rPr lang="es-MX" sz="2200" dirty="0"/>
              <a:t>clave de la dimensión</a:t>
            </a:r>
            <a:endParaRPr lang="es-CO" sz="2200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ABC5A38-270E-4749-9407-A7D53BE4556F}"/>
              </a:ext>
            </a:extLst>
          </p:cNvPr>
          <p:cNvSpPr txBox="1"/>
          <p:nvPr/>
        </p:nvSpPr>
        <p:spPr>
          <a:xfrm>
            <a:off x="4436829" y="788864"/>
            <a:ext cx="3855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>
                <a:solidFill>
                  <a:schemeClr val="accent2"/>
                </a:solidFill>
              </a:rPr>
              <a:t>Indicadores</a:t>
            </a:r>
            <a:endParaRPr lang="es-CO" sz="3600" dirty="0">
              <a:solidFill>
                <a:schemeClr val="accent2"/>
              </a:solidFill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9144F220-D410-46BF-9941-67D83AE633B6}"/>
              </a:ext>
            </a:extLst>
          </p:cNvPr>
          <p:cNvSpPr txBox="1"/>
          <p:nvPr/>
        </p:nvSpPr>
        <p:spPr>
          <a:xfrm>
            <a:off x="3315863" y="1452867"/>
            <a:ext cx="60978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dirty="0"/>
              <a:t>Evidenciar el nivel de cumplimiento </a:t>
            </a:r>
            <a:endParaRPr lang="es-CO" dirty="0"/>
          </a:p>
        </p:txBody>
      </p:sp>
      <p:sp>
        <p:nvSpPr>
          <p:cNvPr id="32" name="Flecha: pentágono 31">
            <a:extLst>
              <a:ext uri="{FF2B5EF4-FFF2-40B4-BE49-F238E27FC236}">
                <a16:creationId xmlns:a16="http://schemas.microsoft.com/office/drawing/2014/main" id="{ACB498B6-AD9F-4AE8-9451-30C077484C97}"/>
              </a:ext>
            </a:extLst>
          </p:cNvPr>
          <p:cNvSpPr/>
          <p:nvPr/>
        </p:nvSpPr>
        <p:spPr>
          <a:xfrm>
            <a:off x="4067101" y="1915276"/>
            <a:ext cx="4815291" cy="584776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 b="1" dirty="0"/>
          </a:p>
          <a:p>
            <a:r>
              <a:rPr lang="es-MX" sz="1600" b="1" dirty="0"/>
              <a:t>Recursos: </a:t>
            </a:r>
            <a:r>
              <a:rPr lang="es-MX" sz="1600" dirty="0"/>
              <a:t>presupuesto, planta y equipo, suministros.</a:t>
            </a:r>
            <a:endParaRPr lang="es-CO" sz="1600" dirty="0"/>
          </a:p>
          <a:p>
            <a:pPr algn="ctr"/>
            <a:endParaRPr lang="es-CO" sz="1600" dirty="0"/>
          </a:p>
        </p:txBody>
      </p:sp>
      <p:sp>
        <p:nvSpPr>
          <p:cNvPr id="33" name="Flecha: pentágono 32">
            <a:extLst>
              <a:ext uri="{FF2B5EF4-FFF2-40B4-BE49-F238E27FC236}">
                <a16:creationId xmlns:a16="http://schemas.microsoft.com/office/drawing/2014/main" id="{5CFD100A-8F88-4B8F-8AE1-64F745DE3A3F}"/>
              </a:ext>
            </a:extLst>
          </p:cNvPr>
          <p:cNvSpPr/>
          <p:nvPr/>
        </p:nvSpPr>
        <p:spPr>
          <a:xfrm>
            <a:off x="4048576" y="2580920"/>
            <a:ext cx="4815291" cy="584776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 b="1" dirty="0"/>
          </a:p>
          <a:p>
            <a:r>
              <a:rPr lang="es-MX" sz="1600" b="1" dirty="0"/>
              <a:t>Productividad: </a:t>
            </a:r>
            <a:r>
              <a:rPr lang="es-MX" sz="1600" dirty="0"/>
              <a:t>ej. solicitudes procesadas por persona</a:t>
            </a:r>
            <a:endParaRPr lang="es-CO" sz="1600" dirty="0"/>
          </a:p>
          <a:p>
            <a:pPr algn="ctr"/>
            <a:endParaRPr lang="es-CO" sz="1600" dirty="0"/>
          </a:p>
        </p:txBody>
      </p:sp>
      <p:sp>
        <p:nvSpPr>
          <p:cNvPr id="34" name="Flecha: pentágono 33">
            <a:extLst>
              <a:ext uri="{FF2B5EF4-FFF2-40B4-BE49-F238E27FC236}">
                <a16:creationId xmlns:a16="http://schemas.microsoft.com/office/drawing/2014/main" id="{F61881DF-59D4-469C-ADE4-9CA495C339E9}"/>
              </a:ext>
            </a:extLst>
          </p:cNvPr>
          <p:cNvSpPr/>
          <p:nvPr/>
        </p:nvSpPr>
        <p:spPr>
          <a:xfrm>
            <a:off x="4067100" y="3303298"/>
            <a:ext cx="4815291" cy="584776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 dirty="0"/>
          </a:p>
          <a:p>
            <a:r>
              <a:rPr lang="es-MX" sz="1600" b="1" dirty="0"/>
              <a:t>Resultados: </a:t>
            </a:r>
            <a:r>
              <a:rPr lang="es-MX" sz="1600" dirty="0"/>
              <a:t>ciudadanos atendidos</a:t>
            </a:r>
            <a:endParaRPr lang="es-CO" sz="1600" dirty="0"/>
          </a:p>
          <a:p>
            <a:pPr algn="ctr"/>
            <a:endParaRPr lang="es-CO" sz="1600" dirty="0"/>
          </a:p>
        </p:txBody>
      </p:sp>
      <p:sp>
        <p:nvSpPr>
          <p:cNvPr id="35" name="Flecha: pentágono 34">
            <a:extLst>
              <a:ext uri="{FF2B5EF4-FFF2-40B4-BE49-F238E27FC236}">
                <a16:creationId xmlns:a16="http://schemas.microsoft.com/office/drawing/2014/main" id="{63D02B27-155D-4375-82B0-FBEFF4D49216}"/>
              </a:ext>
            </a:extLst>
          </p:cNvPr>
          <p:cNvSpPr/>
          <p:nvPr/>
        </p:nvSpPr>
        <p:spPr>
          <a:xfrm>
            <a:off x="4067100" y="4001361"/>
            <a:ext cx="4815291" cy="584776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 b="1" dirty="0"/>
          </a:p>
          <a:p>
            <a:r>
              <a:rPr lang="es-MX" sz="1600" b="1" dirty="0"/>
              <a:t>Impacto: </a:t>
            </a:r>
            <a:r>
              <a:rPr lang="es-MX" sz="1600" dirty="0"/>
              <a:t>de productos y servicios</a:t>
            </a:r>
          </a:p>
          <a:p>
            <a:r>
              <a:rPr lang="es-MX" sz="1600" dirty="0" err="1"/>
              <a:t>ej.niveles</a:t>
            </a:r>
            <a:r>
              <a:rPr lang="es-MX" sz="1600" dirty="0"/>
              <a:t> de cobertura del servicio</a:t>
            </a:r>
            <a:endParaRPr lang="es-CO" sz="1600" dirty="0"/>
          </a:p>
          <a:p>
            <a:pPr algn="ctr"/>
            <a:endParaRPr lang="es-CO" sz="1600" dirty="0"/>
          </a:p>
        </p:txBody>
      </p:sp>
      <p:sp>
        <p:nvSpPr>
          <p:cNvPr id="36" name="Flecha: pentágono 35">
            <a:extLst>
              <a:ext uri="{FF2B5EF4-FFF2-40B4-BE49-F238E27FC236}">
                <a16:creationId xmlns:a16="http://schemas.microsoft.com/office/drawing/2014/main" id="{1D52D282-AAAE-4C6B-B91B-7D0D8C1EDF32}"/>
              </a:ext>
            </a:extLst>
          </p:cNvPr>
          <p:cNvSpPr/>
          <p:nvPr/>
        </p:nvSpPr>
        <p:spPr>
          <a:xfrm>
            <a:off x="4067099" y="4699424"/>
            <a:ext cx="4815291" cy="584776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 b="1" dirty="0"/>
          </a:p>
          <a:p>
            <a:r>
              <a:rPr lang="es-CO" sz="1600" b="1" dirty="0"/>
              <a:t>Satisfacción del usuario: </a:t>
            </a:r>
            <a:r>
              <a:rPr lang="es-CO" sz="1600" dirty="0"/>
              <a:t>ej. </a:t>
            </a:r>
            <a:r>
              <a:rPr lang="es-MX" sz="1600" dirty="0"/>
              <a:t>resultados de encuestas de servicio</a:t>
            </a:r>
            <a:r>
              <a:rPr lang="es-CO" sz="1600" dirty="0"/>
              <a:t> </a:t>
            </a:r>
          </a:p>
          <a:p>
            <a:pPr algn="ctr"/>
            <a:endParaRPr lang="es-CO" sz="1600" dirty="0"/>
          </a:p>
        </p:txBody>
      </p:sp>
      <p:sp>
        <p:nvSpPr>
          <p:cNvPr id="37" name="Flecha: pentágono 36">
            <a:extLst>
              <a:ext uri="{FF2B5EF4-FFF2-40B4-BE49-F238E27FC236}">
                <a16:creationId xmlns:a16="http://schemas.microsoft.com/office/drawing/2014/main" id="{58D97D46-F2B1-4D35-ADD4-ED37FD45EF7D}"/>
              </a:ext>
            </a:extLst>
          </p:cNvPr>
          <p:cNvSpPr/>
          <p:nvPr/>
        </p:nvSpPr>
        <p:spPr>
          <a:xfrm>
            <a:off x="4070771" y="5421802"/>
            <a:ext cx="4815291" cy="773636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00" b="1" dirty="0"/>
              <a:t>Calidad y oportunidad del producto y/o servicio: </a:t>
            </a:r>
            <a:r>
              <a:rPr lang="es-MX" sz="1600" dirty="0"/>
              <a:t>ej. Tiempos de respuesta al usuario</a:t>
            </a:r>
            <a:endParaRPr lang="es-CO" sz="1600" dirty="0"/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77609E6F-3B38-4271-B6E5-E1544E3CF44A}"/>
              </a:ext>
            </a:extLst>
          </p:cNvPr>
          <p:cNvSpPr txBox="1"/>
          <p:nvPr/>
        </p:nvSpPr>
        <p:spPr>
          <a:xfrm>
            <a:off x="8882390" y="2719177"/>
            <a:ext cx="3361764" cy="1923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0050" indent="-400050">
              <a:buFont typeface="Wingdings" panose="05000000000000000000" pitchFamily="2" charset="2"/>
              <a:buChar char="ü"/>
            </a:pPr>
            <a:r>
              <a:rPr lang="es-MX" sz="1700" dirty="0"/>
              <a:t>Estado de la gestión </a:t>
            </a:r>
          </a:p>
          <a:p>
            <a:pPr marL="400050" indent="-400050">
              <a:buFont typeface="Wingdings" panose="05000000000000000000" pitchFamily="2" charset="2"/>
              <a:buChar char="ü"/>
            </a:pPr>
            <a:r>
              <a:rPr lang="es-MX" sz="1700" dirty="0"/>
              <a:t>Plantear acciones para mitigar desviaciones de las metas- </a:t>
            </a:r>
            <a:r>
              <a:rPr lang="es-MX" sz="1700" dirty="0">
                <a:solidFill>
                  <a:schemeClr val="accent3"/>
                </a:solidFill>
              </a:rPr>
              <a:t>Riesgos</a:t>
            </a:r>
          </a:p>
          <a:p>
            <a:pPr marL="400050" indent="-400050">
              <a:buFont typeface="Wingdings" panose="05000000000000000000" pitchFamily="2" charset="2"/>
              <a:buChar char="ü"/>
            </a:pPr>
            <a:r>
              <a:rPr lang="es-MX" sz="1700" dirty="0"/>
              <a:t> Logro de objetivos y metas de los </a:t>
            </a:r>
            <a:r>
              <a:rPr lang="es-MX" sz="1700" dirty="0">
                <a:solidFill>
                  <a:schemeClr val="accent3"/>
                </a:solidFill>
              </a:rPr>
              <a:t>Planes </a:t>
            </a:r>
            <a:r>
              <a:rPr lang="es-MX" sz="1700" dirty="0"/>
              <a:t>(eficacia y eficiencia)</a:t>
            </a:r>
            <a:endParaRPr lang="es-CO" sz="1700" dirty="0"/>
          </a:p>
        </p:txBody>
      </p:sp>
    </p:spTree>
    <p:extLst>
      <p:ext uri="{BB962C8B-B14F-4D97-AF65-F5344CB8AC3E}">
        <p14:creationId xmlns:p14="http://schemas.microsoft.com/office/powerpoint/2010/main" val="1187200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28F49D-4532-2348-2098-9C26E1E5E1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0E4498E-A710-4674-AD79-9DAAFE36A4DC}"/>
              </a:ext>
            </a:extLst>
          </p:cNvPr>
          <p:cNvSpPr txBox="1"/>
          <p:nvPr/>
        </p:nvSpPr>
        <p:spPr>
          <a:xfrm>
            <a:off x="1530462" y="1711359"/>
            <a:ext cx="88754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/>
              <a:t>El desarrollo de esta dimensión se logra a través de la: </a:t>
            </a:r>
          </a:p>
          <a:p>
            <a:endParaRPr lang="es-MX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400" u="sng" dirty="0">
                <a:solidFill>
                  <a:schemeClr val="accent2"/>
                </a:solidFill>
              </a:rPr>
              <a:t>Política de Seguimiento y Evaluación de  la Gestión</a:t>
            </a:r>
            <a:endParaRPr lang="es-CO" sz="2400" u="sng" dirty="0">
              <a:solidFill>
                <a:schemeClr val="accent2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C85453A-4F69-438D-8414-27FEAEE9D6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967" y="3184186"/>
            <a:ext cx="2160065" cy="2160065"/>
          </a:xfrm>
          <a:prstGeom prst="rect">
            <a:avLst/>
          </a:prstGeom>
        </p:spPr>
      </p:pic>
      <p:pic>
        <p:nvPicPr>
          <p:cNvPr id="3074" name="Picture 2" descr="rendimiento ">
            <a:extLst>
              <a:ext uri="{FF2B5EF4-FFF2-40B4-BE49-F238E27FC236}">
                <a16:creationId xmlns:a16="http://schemas.microsoft.com/office/drawing/2014/main" id="{8B9F1E1F-D930-0B25-7D8F-EF227F604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28104"/>
            <a:ext cx="823841" cy="82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38144CAC-6285-E453-ACE8-C24AB9B1F2D4}"/>
              </a:ext>
            </a:extLst>
          </p:cNvPr>
          <p:cNvSpPr txBox="1"/>
          <p:nvPr/>
        </p:nvSpPr>
        <p:spPr>
          <a:xfrm>
            <a:off x="7226046" y="733390"/>
            <a:ext cx="60944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600" b="1" dirty="0">
                <a:solidFill>
                  <a:srgbClr val="00B050"/>
                </a:solidFill>
              </a:rPr>
              <a:t>96,6</a:t>
            </a:r>
            <a:endParaRPr lang="es-CO" sz="3600" b="1" dirty="0">
              <a:solidFill>
                <a:srgbClr val="00B050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16BAAEB-C1FD-4168-23E7-B180CE62720B}"/>
              </a:ext>
            </a:extLst>
          </p:cNvPr>
          <p:cNvSpPr txBox="1"/>
          <p:nvPr/>
        </p:nvSpPr>
        <p:spPr>
          <a:xfrm>
            <a:off x="9043416" y="35229"/>
            <a:ext cx="24597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600" dirty="0"/>
              <a:t>Índice de desempeño de la dimensión y  la política en 2024</a:t>
            </a:r>
          </a:p>
        </p:txBody>
      </p:sp>
    </p:spTree>
    <p:extLst>
      <p:ext uri="{BB962C8B-B14F-4D97-AF65-F5344CB8AC3E}">
        <p14:creationId xmlns:p14="http://schemas.microsoft.com/office/powerpoint/2010/main" val="3375146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28F49D-4532-2348-2098-9C26E1E5E1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6FEA805-4ECF-40A7-B378-7F4283E076D6}"/>
              </a:ext>
            </a:extLst>
          </p:cNvPr>
          <p:cNvSpPr txBox="1"/>
          <p:nvPr/>
        </p:nvSpPr>
        <p:spPr>
          <a:xfrm>
            <a:off x="1359533" y="177010"/>
            <a:ext cx="11057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b="1" dirty="0">
                <a:solidFill>
                  <a:schemeClr val="accent2"/>
                </a:solidFill>
              </a:rPr>
              <a:t>Dimensión 4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dirty="0">
                <a:solidFill>
                  <a:schemeClr val="accent2"/>
                </a:solidFill>
              </a:rPr>
              <a:t>Lineamientos Política de Seguimiento y Evaluación de la Gestión Institucional</a:t>
            </a:r>
            <a:endParaRPr lang="es-CO" dirty="0">
              <a:solidFill>
                <a:schemeClr val="accent2"/>
              </a:solidFill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D6F6FB1C-4F9A-46A6-A52C-90675327D23F}"/>
              </a:ext>
            </a:extLst>
          </p:cNvPr>
          <p:cNvGrpSpPr/>
          <p:nvPr/>
        </p:nvGrpSpPr>
        <p:grpSpPr>
          <a:xfrm>
            <a:off x="1359533" y="1128559"/>
            <a:ext cx="9298235" cy="5441452"/>
            <a:chOff x="3821912" y="1892190"/>
            <a:chExt cx="4548175" cy="3234768"/>
          </a:xfrm>
        </p:grpSpPr>
        <p:sp>
          <p:nvSpPr>
            <p:cNvPr id="42" name="Rounded Rectangle 1">
              <a:extLst>
                <a:ext uri="{FF2B5EF4-FFF2-40B4-BE49-F238E27FC236}">
                  <a16:creationId xmlns:a16="http://schemas.microsoft.com/office/drawing/2014/main" id="{B5415106-73A7-4522-8A5D-462AFF49CA7C}"/>
                </a:ext>
              </a:extLst>
            </p:cNvPr>
            <p:cNvSpPr/>
            <p:nvPr/>
          </p:nvSpPr>
          <p:spPr>
            <a:xfrm>
              <a:off x="3821912" y="3572209"/>
              <a:ext cx="3972209" cy="9525"/>
            </a:xfrm>
            <a:custGeom>
              <a:avLst/>
              <a:gdLst/>
              <a:ahLst/>
              <a:cxnLst/>
              <a:rect l="0" t="0" r="0" b="0"/>
              <a:pathLst>
                <a:path w="3972209" h="9525">
                  <a:moveTo>
                    <a:pt x="542925" y="0"/>
                  </a:moveTo>
                  <a:lnTo>
                    <a:pt x="0" y="0"/>
                  </a:lnTo>
                  <a:moveTo>
                    <a:pt x="1114717" y="0"/>
                  </a:moveTo>
                  <a:lnTo>
                    <a:pt x="599794" y="0"/>
                  </a:lnTo>
                  <a:moveTo>
                    <a:pt x="1685925" y="0"/>
                  </a:moveTo>
                  <a:lnTo>
                    <a:pt x="1171575" y="0"/>
                  </a:lnTo>
                  <a:moveTo>
                    <a:pt x="2257425" y="0"/>
                  </a:moveTo>
                  <a:lnTo>
                    <a:pt x="1742790" y="0"/>
                  </a:lnTo>
                  <a:moveTo>
                    <a:pt x="2828925" y="0"/>
                  </a:moveTo>
                  <a:lnTo>
                    <a:pt x="2314292" y="0"/>
                  </a:lnTo>
                  <a:moveTo>
                    <a:pt x="3400716" y="0"/>
                  </a:moveTo>
                  <a:lnTo>
                    <a:pt x="2885790" y="0"/>
                  </a:lnTo>
                  <a:moveTo>
                    <a:pt x="3972209" y="0"/>
                  </a:moveTo>
                  <a:lnTo>
                    <a:pt x="3457575" y="0"/>
                  </a:lnTo>
                </a:path>
              </a:pathLst>
            </a:custGeom>
            <a:solidFill>
              <a:schemeClr val="tx1"/>
            </a:solidFill>
            <a:ln w="57150">
              <a:solidFill>
                <a:srgbClr val="484848"/>
              </a:solidFill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1300"/>
            </a:p>
          </p:txBody>
        </p:sp>
        <p:grpSp>
          <p:nvGrpSpPr>
            <p:cNvPr id="43" name="Group 4">
              <a:extLst>
                <a:ext uri="{FF2B5EF4-FFF2-40B4-BE49-F238E27FC236}">
                  <a16:creationId xmlns:a16="http://schemas.microsoft.com/office/drawing/2014/main" id="{2B655C93-2374-404A-A8B3-4BE65019C48E}"/>
                </a:ext>
              </a:extLst>
            </p:cNvPr>
            <p:cNvGrpSpPr/>
            <p:nvPr/>
          </p:nvGrpSpPr>
          <p:grpSpPr>
            <a:xfrm>
              <a:off x="7841450" y="3510296"/>
              <a:ext cx="528637" cy="123825"/>
              <a:chOff x="4305300" y="2681287"/>
              <a:chExt cx="528637" cy="123825"/>
            </a:xfrm>
          </p:grpSpPr>
          <p:sp>
            <p:nvSpPr>
              <p:cNvPr id="74" name="Rounded Rectangle 2">
                <a:extLst>
                  <a:ext uri="{FF2B5EF4-FFF2-40B4-BE49-F238E27FC236}">
                    <a16:creationId xmlns:a16="http://schemas.microsoft.com/office/drawing/2014/main" id="{FEC021CD-3744-4720-83E4-934D56FE2EAC}"/>
                  </a:ext>
                </a:extLst>
              </p:cNvPr>
              <p:cNvSpPr/>
              <p:nvPr/>
            </p:nvSpPr>
            <p:spPr>
              <a:xfrm>
                <a:off x="4305300" y="2743200"/>
                <a:ext cx="523875" cy="9525"/>
              </a:xfrm>
              <a:custGeom>
                <a:avLst/>
                <a:gdLst/>
                <a:ahLst/>
                <a:cxnLst/>
                <a:rect l="0" t="0" r="0" b="0"/>
                <a:pathLst>
                  <a:path w="523875" h="9525">
                    <a:moveTo>
                      <a:pt x="523875" y="0"/>
                    </a:moveTo>
                    <a:lnTo>
                      <a:pt x="0" y="0"/>
                    </a:lnTo>
                  </a:path>
                </a:pathLst>
              </a:custGeom>
              <a:noFill/>
              <a:ln w="57150">
                <a:solidFill>
                  <a:srgbClr val="484848"/>
                </a:solidFill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1300"/>
              </a:p>
            </p:txBody>
          </p:sp>
          <p:sp>
            <p:nvSpPr>
              <p:cNvPr id="75" name="Rounded Rectangle 3">
                <a:extLst>
                  <a:ext uri="{FF2B5EF4-FFF2-40B4-BE49-F238E27FC236}">
                    <a16:creationId xmlns:a16="http://schemas.microsoft.com/office/drawing/2014/main" id="{0364B4AF-52B0-42D8-95DF-36AEC39F2DF7}"/>
                  </a:ext>
                </a:extLst>
              </p:cNvPr>
              <p:cNvSpPr/>
              <p:nvPr/>
            </p:nvSpPr>
            <p:spPr>
              <a:xfrm>
                <a:off x="4772025" y="2681287"/>
                <a:ext cx="61912" cy="123825"/>
              </a:xfrm>
              <a:custGeom>
                <a:avLst/>
                <a:gdLst/>
                <a:ahLst/>
                <a:cxnLst/>
                <a:rect l="0" t="0" r="0" b="0"/>
                <a:pathLst>
                  <a:path w="61912" h="123825">
                    <a:moveTo>
                      <a:pt x="0" y="123825"/>
                    </a:moveTo>
                    <a:lnTo>
                      <a:pt x="61912" y="61912"/>
                    </a:lnTo>
                    <a:lnTo>
                      <a:pt x="0" y="0"/>
                    </a:lnTo>
                  </a:path>
                </a:pathLst>
              </a:custGeom>
              <a:noFill/>
              <a:ln w="14287">
                <a:solidFill>
                  <a:srgbClr val="484848"/>
                </a:solidFill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1300"/>
              </a:p>
            </p:txBody>
          </p:sp>
        </p:grpSp>
        <p:sp>
          <p:nvSpPr>
            <p:cNvPr id="45" name="Rounded Rectangle 5">
              <a:extLst>
                <a:ext uri="{FF2B5EF4-FFF2-40B4-BE49-F238E27FC236}">
                  <a16:creationId xmlns:a16="http://schemas.microsoft.com/office/drawing/2014/main" id="{30B99F00-4A22-4848-8707-507C71CC2208}"/>
                </a:ext>
              </a:extLst>
            </p:cNvPr>
            <p:cNvSpPr/>
            <p:nvPr/>
          </p:nvSpPr>
          <p:spPr>
            <a:xfrm>
              <a:off x="4364825" y="3543634"/>
              <a:ext cx="57150" cy="57150"/>
            </a:xfrm>
            <a:custGeom>
              <a:avLst/>
              <a:gdLst/>
              <a:ahLst/>
              <a:cxnLst/>
              <a:rect l="0" t="0" r="0" b="0"/>
              <a:pathLst>
                <a:path w="57150" h="57150">
                  <a:moveTo>
                    <a:pt x="57150" y="28575"/>
                  </a:moveTo>
                  <a:cubicBezTo>
                    <a:pt x="57150" y="44356"/>
                    <a:pt x="44356" y="57150"/>
                    <a:pt x="28575" y="57150"/>
                  </a:cubicBezTo>
                  <a:cubicBezTo>
                    <a:pt x="12793" y="57150"/>
                    <a:pt x="0" y="44356"/>
                    <a:pt x="0" y="28575"/>
                  </a:cubicBezTo>
                  <a:cubicBezTo>
                    <a:pt x="0" y="12793"/>
                    <a:pt x="12793" y="0"/>
                    <a:pt x="28575" y="0"/>
                  </a:cubicBezTo>
                  <a:cubicBezTo>
                    <a:pt x="44356" y="0"/>
                    <a:pt x="57150" y="12793"/>
                    <a:pt x="57150" y="28575"/>
                  </a:cubicBezTo>
                  <a:close/>
                </a:path>
              </a:pathLst>
            </a:custGeom>
            <a:noFill/>
            <a:ln w="14287">
              <a:solidFill>
                <a:srgbClr val="484848"/>
              </a:solidFill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1300"/>
            </a:p>
          </p:txBody>
        </p:sp>
        <p:sp>
          <p:nvSpPr>
            <p:cNvPr id="46" name="Rounded Rectangle 6">
              <a:extLst>
                <a:ext uri="{FF2B5EF4-FFF2-40B4-BE49-F238E27FC236}">
                  <a16:creationId xmlns:a16="http://schemas.microsoft.com/office/drawing/2014/main" id="{792DF64D-E913-4CC1-853C-88E9C3F9AB8D}"/>
                </a:ext>
              </a:extLst>
            </p:cNvPr>
            <p:cNvSpPr/>
            <p:nvPr/>
          </p:nvSpPr>
          <p:spPr>
            <a:xfrm>
              <a:off x="4936325" y="3543634"/>
              <a:ext cx="57150" cy="57150"/>
            </a:xfrm>
            <a:custGeom>
              <a:avLst/>
              <a:gdLst/>
              <a:ahLst/>
              <a:cxnLst/>
              <a:rect l="0" t="0" r="0" b="0"/>
              <a:pathLst>
                <a:path w="57150" h="57150">
                  <a:moveTo>
                    <a:pt x="57150" y="28575"/>
                  </a:moveTo>
                  <a:cubicBezTo>
                    <a:pt x="57150" y="44356"/>
                    <a:pt x="44356" y="57150"/>
                    <a:pt x="28575" y="57150"/>
                  </a:cubicBezTo>
                  <a:cubicBezTo>
                    <a:pt x="12793" y="57150"/>
                    <a:pt x="0" y="44356"/>
                    <a:pt x="0" y="28575"/>
                  </a:cubicBezTo>
                  <a:cubicBezTo>
                    <a:pt x="0" y="12793"/>
                    <a:pt x="12793" y="0"/>
                    <a:pt x="28575" y="0"/>
                  </a:cubicBezTo>
                  <a:cubicBezTo>
                    <a:pt x="44356" y="0"/>
                    <a:pt x="57150" y="12793"/>
                    <a:pt x="57150" y="28575"/>
                  </a:cubicBezTo>
                  <a:close/>
                </a:path>
              </a:pathLst>
            </a:custGeom>
            <a:noFill/>
            <a:ln w="14287">
              <a:solidFill>
                <a:srgbClr val="484848"/>
              </a:solidFill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1300"/>
            </a:p>
          </p:txBody>
        </p:sp>
        <p:sp>
          <p:nvSpPr>
            <p:cNvPr id="47" name="Rounded Rectangle 7">
              <a:extLst>
                <a:ext uri="{FF2B5EF4-FFF2-40B4-BE49-F238E27FC236}">
                  <a16:creationId xmlns:a16="http://schemas.microsoft.com/office/drawing/2014/main" id="{2397D07C-A338-4660-8E59-23C7C2ACBEED}"/>
                </a:ext>
              </a:extLst>
            </p:cNvPr>
            <p:cNvSpPr/>
            <p:nvPr/>
          </p:nvSpPr>
          <p:spPr>
            <a:xfrm>
              <a:off x="5507825" y="3543634"/>
              <a:ext cx="57150" cy="57150"/>
            </a:xfrm>
            <a:custGeom>
              <a:avLst/>
              <a:gdLst/>
              <a:ahLst/>
              <a:cxnLst/>
              <a:rect l="0" t="0" r="0" b="0"/>
              <a:pathLst>
                <a:path w="57150" h="57150">
                  <a:moveTo>
                    <a:pt x="57150" y="28575"/>
                  </a:moveTo>
                  <a:cubicBezTo>
                    <a:pt x="57150" y="44356"/>
                    <a:pt x="44356" y="57150"/>
                    <a:pt x="28575" y="57150"/>
                  </a:cubicBezTo>
                  <a:cubicBezTo>
                    <a:pt x="12793" y="57150"/>
                    <a:pt x="0" y="44356"/>
                    <a:pt x="0" y="28575"/>
                  </a:cubicBezTo>
                  <a:cubicBezTo>
                    <a:pt x="0" y="12793"/>
                    <a:pt x="12793" y="0"/>
                    <a:pt x="28575" y="0"/>
                  </a:cubicBezTo>
                  <a:cubicBezTo>
                    <a:pt x="44356" y="0"/>
                    <a:pt x="57150" y="12793"/>
                    <a:pt x="57150" y="28575"/>
                  </a:cubicBezTo>
                  <a:close/>
                </a:path>
              </a:pathLst>
            </a:custGeom>
            <a:noFill/>
            <a:ln w="14287">
              <a:solidFill>
                <a:srgbClr val="484848"/>
              </a:solidFill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1300"/>
            </a:p>
          </p:txBody>
        </p:sp>
        <p:sp>
          <p:nvSpPr>
            <p:cNvPr id="48" name="Rounded Rectangle 8">
              <a:extLst>
                <a:ext uri="{FF2B5EF4-FFF2-40B4-BE49-F238E27FC236}">
                  <a16:creationId xmlns:a16="http://schemas.microsoft.com/office/drawing/2014/main" id="{C3058E19-0AC6-40D1-80DE-1A1978D0F12F}"/>
                </a:ext>
              </a:extLst>
            </p:cNvPr>
            <p:cNvSpPr/>
            <p:nvPr/>
          </p:nvSpPr>
          <p:spPr>
            <a:xfrm>
              <a:off x="7222325" y="3543634"/>
              <a:ext cx="57150" cy="57150"/>
            </a:xfrm>
            <a:custGeom>
              <a:avLst/>
              <a:gdLst/>
              <a:ahLst/>
              <a:cxnLst/>
              <a:rect l="0" t="0" r="0" b="0"/>
              <a:pathLst>
                <a:path w="57150" h="57150">
                  <a:moveTo>
                    <a:pt x="57150" y="28575"/>
                  </a:moveTo>
                  <a:cubicBezTo>
                    <a:pt x="57150" y="44356"/>
                    <a:pt x="44356" y="57150"/>
                    <a:pt x="28575" y="57150"/>
                  </a:cubicBezTo>
                  <a:cubicBezTo>
                    <a:pt x="12793" y="57150"/>
                    <a:pt x="0" y="44356"/>
                    <a:pt x="0" y="28575"/>
                  </a:cubicBezTo>
                  <a:cubicBezTo>
                    <a:pt x="0" y="12793"/>
                    <a:pt x="12793" y="0"/>
                    <a:pt x="28575" y="0"/>
                  </a:cubicBezTo>
                  <a:cubicBezTo>
                    <a:pt x="44356" y="0"/>
                    <a:pt x="57150" y="12793"/>
                    <a:pt x="57150" y="28575"/>
                  </a:cubicBezTo>
                  <a:close/>
                </a:path>
              </a:pathLst>
            </a:custGeom>
            <a:noFill/>
            <a:ln w="14287">
              <a:solidFill>
                <a:srgbClr val="484848"/>
              </a:solidFill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1300"/>
            </a:p>
          </p:txBody>
        </p:sp>
        <p:sp>
          <p:nvSpPr>
            <p:cNvPr id="49" name="Rounded Rectangle 9">
              <a:extLst>
                <a:ext uri="{FF2B5EF4-FFF2-40B4-BE49-F238E27FC236}">
                  <a16:creationId xmlns:a16="http://schemas.microsoft.com/office/drawing/2014/main" id="{B074CB99-C267-4BC9-999B-702A136CA495}"/>
                </a:ext>
              </a:extLst>
            </p:cNvPr>
            <p:cNvSpPr/>
            <p:nvPr/>
          </p:nvSpPr>
          <p:spPr>
            <a:xfrm>
              <a:off x="6650825" y="3543634"/>
              <a:ext cx="57150" cy="57150"/>
            </a:xfrm>
            <a:custGeom>
              <a:avLst/>
              <a:gdLst/>
              <a:ahLst/>
              <a:cxnLst/>
              <a:rect l="0" t="0" r="0" b="0"/>
              <a:pathLst>
                <a:path w="57150" h="57150">
                  <a:moveTo>
                    <a:pt x="57150" y="28575"/>
                  </a:moveTo>
                  <a:cubicBezTo>
                    <a:pt x="57150" y="44356"/>
                    <a:pt x="44356" y="57150"/>
                    <a:pt x="28575" y="57150"/>
                  </a:cubicBezTo>
                  <a:cubicBezTo>
                    <a:pt x="12793" y="57150"/>
                    <a:pt x="0" y="44356"/>
                    <a:pt x="0" y="28575"/>
                  </a:cubicBezTo>
                  <a:cubicBezTo>
                    <a:pt x="0" y="12793"/>
                    <a:pt x="12793" y="0"/>
                    <a:pt x="28575" y="0"/>
                  </a:cubicBezTo>
                  <a:cubicBezTo>
                    <a:pt x="44356" y="0"/>
                    <a:pt x="57150" y="12793"/>
                    <a:pt x="57150" y="28575"/>
                  </a:cubicBezTo>
                  <a:close/>
                </a:path>
              </a:pathLst>
            </a:custGeom>
            <a:noFill/>
            <a:ln w="14287">
              <a:solidFill>
                <a:srgbClr val="484848"/>
              </a:solidFill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1300"/>
            </a:p>
          </p:txBody>
        </p:sp>
        <p:sp>
          <p:nvSpPr>
            <p:cNvPr id="50" name="Rounded Rectangle 10">
              <a:extLst>
                <a:ext uri="{FF2B5EF4-FFF2-40B4-BE49-F238E27FC236}">
                  <a16:creationId xmlns:a16="http://schemas.microsoft.com/office/drawing/2014/main" id="{45057705-5BDD-435D-9220-5E730862C0C0}"/>
                </a:ext>
              </a:extLst>
            </p:cNvPr>
            <p:cNvSpPr/>
            <p:nvPr/>
          </p:nvSpPr>
          <p:spPr>
            <a:xfrm>
              <a:off x="7793825" y="3543634"/>
              <a:ext cx="57150" cy="57150"/>
            </a:xfrm>
            <a:custGeom>
              <a:avLst/>
              <a:gdLst/>
              <a:ahLst/>
              <a:cxnLst/>
              <a:rect l="0" t="0" r="0" b="0"/>
              <a:pathLst>
                <a:path w="57150" h="57150">
                  <a:moveTo>
                    <a:pt x="57150" y="28575"/>
                  </a:moveTo>
                  <a:cubicBezTo>
                    <a:pt x="57150" y="44356"/>
                    <a:pt x="44356" y="57150"/>
                    <a:pt x="28575" y="57150"/>
                  </a:cubicBezTo>
                  <a:cubicBezTo>
                    <a:pt x="12793" y="57150"/>
                    <a:pt x="0" y="44356"/>
                    <a:pt x="0" y="28575"/>
                  </a:cubicBezTo>
                  <a:cubicBezTo>
                    <a:pt x="0" y="12793"/>
                    <a:pt x="12793" y="0"/>
                    <a:pt x="28575" y="0"/>
                  </a:cubicBezTo>
                  <a:cubicBezTo>
                    <a:pt x="44356" y="0"/>
                    <a:pt x="57150" y="12793"/>
                    <a:pt x="57150" y="28575"/>
                  </a:cubicBezTo>
                  <a:close/>
                </a:path>
              </a:pathLst>
            </a:custGeom>
            <a:noFill/>
            <a:ln w="14287">
              <a:solidFill>
                <a:srgbClr val="484848"/>
              </a:solidFill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1300"/>
            </a:p>
          </p:txBody>
        </p:sp>
        <p:sp>
          <p:nvSpPr>
            <p:cNvPr id="51" name="Rounded Rectangle 11">
              <a:extLst>
                <a:ext uri="{FF2B5EF4-FFF2-40B4-BE49-F238E27FC236}">
                  <a16:creationId xmlns:a16="http://schemas.microsoft.com/office/drawing/2014/main" id="{DFBBDF97-6445-4A33-8CEE-9FDEFBB6CAE3}"/>
                </a:ext>
              </a:extLst>
            </p:cNvPr>
            <p:cNvSpPr/>
            <p:nvPr/>
          </p:nvSpPr>
          <p:spPr>
            <a:xfrm>
              <a:off x="6079325" y="3543634"/>
              <a:ext cx="57150" cy="57150"/>
            </a:xfrm>
            <a:custGeom>
              <a:avLst/>
              <a:gdLst/>
              <a:ahLst/>
              <a:cxnLst/>
              <a:rect l="0" t="0" r="0" b="0"/>
              <a:pathLst>
                <a:path w="57150" h="57150">
                  <a:moveTo>
                    <a:pt x="57150" y="28575"/>
                  </a:moveTo>
                  <a:cubicBezTo>
                    <a:pt x="57150" y="44356"/>
                    <a:pt x="44356" y="57150"/>
                    <a:pt x="28575" y="57150"/>
                  </a:cubicBezTo>
                  <a:cubicBezTo>
                    <a:pt x="12793" y="57150"/>
                    <a:pt x="0" y="44356"/>
                    <a:pt x="0" y="28575"/>
                  </a:cubicBezTo>
                  <a:cubicBezTo>
                    <a:pt x="0" y="12793"/>
                    <a:pt x="12793" y="0"/>
                    <a:pt x="28575" y="0"/>
                  </a:cubicBezTo>
                  <a:cubicBezTo>
                    <a:pt x="44356" y="0"/>
                    <a:pt x="57150" y="12793"/>
                    <a:pt x="57150" y="28575"/>
                  </a:cubicBezTo>
                  <a:close/>
                </a:path>
              </a:pathLst>
            </a:custGeom>
            <a:noFill/>
            <a:ln w="14287">
              <a:solidFill>
                <a:srgbClr val="484848"/>
              </a:solidFill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1300"/>
            </a:p>
          </p:txBody>
        </p:sp>
        <p:sp>
          <p:nvSpPr>
            <p:cNvPr id="52" name="TextBox 12">
              <a:extLst>
                <a:ext uri="{FF2B5EF4-FFF2-40B4-BE49-F238E27FC236}">
                  <a16:creationId xmlns:a16="http://schemas.microsoft.com/office/drawing/2014/main" id="{14C222E2-800D-4E2F-83DF-D6D1D36F8099}"/>
                </a:ext>
              </a:extLst>
            </p:cNvPr>
            <p:cNvSpPr txBox="1"/>
            <p:nvPr/>
          </p:nvSpPr>
          <p:spPr>
            <a:xfrm>
              <a:off x="7422638" y="2495788"/>
              <a:ext cx="934772" cy="23785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s-MX" sz="1300" dirty="0"/>
                <a:t>Aportar información </a:t>
              </a:r>
            </a:p>
            <a:p>
              <a:pPr algn="r"/>
              <a:r>
                <a:rPr lang="es-MX" sz="1300" dirty="0"/>
                <a:t>para tomar decisiones</a:t>
              </a:r>
              <a:r>
                <a:rPr lang="es-MX" sz="1300" b="0" dirty="0">
                  <a:solidFill>
                    <a:srgbClr val="484848"/>
                  </a:solidFill>
                </a:rPr>
                <a:t>.</a:t>
              </a:r>
            </a:p>
          </p:txBody>
        </p:sp>
        <p:sp>
          <p:nvSpPr>
            <p:cNvPr id="53" name="TextBox 13">
              <a:extLst>
                <a:ext uri="{FF2B5EF4-FFF2-40B4-BE49-F238E27FC236}">
                  <a16:creationId xmlns:a16="http://schemas.microsoft.com/office/drawing/2014/main" id="{53363580-D06A-416D-B845-7E1B1B9F3D4E}"/>
                </a:ext>
              </a:extLst>
            </p:cNvPr>
            <p:cNvSpPr txBox="1"/>
            <p:nvPr/>
          </p:nvSpPr>
          <p:spPr>
            <a:xfrm>
              <a:off x="5141592" y="2436236"/>
              <a:ext cx="771554" cy="11892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s-MX" sz="1300" dirty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Aplicar indicadores</a:t>
              </a:r>
              <a:endParaRPr lang="es-MX" sz="1300" b="0" dirty="0">
                <a:solidFill>
                  <a:schemeClr val="bg2">
                    <a:lumMod val="25000"/>
                  </a:schemeClr>
                </a:solidFill>
                <a:latin typeface="+mj-lt"/>
              </a:endParaRPr>
            </a:p>
          </p:txBody>
        </p:sp>
        <p:sp>
          <p:nvSpPr>
            <p:cNvPr id="54" name="TextBox 14">
              <a:extLst>
                <a:ext uri="{FF2B5EF4-FFF2-40B4-BE49-F238E27FC236}">
                  <a16:creationId xmlns:a16="http://schemas.microsoft.com/office/drawing/2014/main" id="{DAA3D388-57D9-4B65-8C9A-FA95FD94BB84}"/>
                </a:ext>
              </a:extLst>
            </p:cNvPr>
            <p:cNvSpPr txBox="1"/>
            <p:nvPr/>
          </p:nvSpPr>
          <p:spPr>
            <a:xfrm>
              <a:off x="6197082" y="2293610"/>
              <a:ext cx="991362" cy="95140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sz="1300" b="0" dirty="0">
                  <a:solidFill>
                    <a:srgbClr val="484848"/>
                  </a:solidFill>
                  <a:latin typeface="Roboto"/>
                </a:rPr>
                <a:t>
</a:t>
              </a:r>
              <a:r>
                <a:rPr lang="es-MX" sz="1300" dirty="0">
                  <a:solidFill>
                    <a:schemeClr val="bg2">
                      <a:lumMod val="25000"/>
                    </a:schemeClr>
                  </a:solidFill>
                </a:rPr>
                <a:t>Medir grado de satisfacción</a:t>
              </a:r>
            </a:p>
            <a:p>
              <a:pPr algn="ctr"/>
              <a:r>
                <a:rPr lang="es-MX" sz="1300" dirty="0">
                  <a:solidFill>
                    <a:schemeClr val="bg2">
                      <a:lumMod val="25000"/>
                    </a:schemeClr>
                  </a:solidFill>
                </a:rPr>
                <a:t> de necesidades y expectativas</a:t>
              </a:r>
            </a:p>
            <a:p>
              <a:pPr algn="ctr"/>
              <a:r>
                <a:rPr lang="es-MX" sz="1300" dirty="0">
                  <a:solidFill>
                    <a:schemeClr val="bg2">
                      <a:lumMod val="25000"/>
                    </a:schemeClr>
                  </a:solidFill>
                </a:rPr>
                <a:t> frente a servicios prestados</a:t>
              </a:r>
              <a:endParaRPr lang="es-MX" sz="1300" b="0" dirty="0">
                <a:solidFill>
                  <a:srgbClr val="484848"/>
                </a:solidFill>
              </a:endParaRPr>
            </a:p>
            <a:p>
              <a:pPr algn="ctr"/>
              <a:endParaRPr sz="1300" b="0" dirty="0">
                <a:solidFill>
                  <a:srgbClr val="484848"/>
                </a:solidFill>
                <a:latin typeface="Roboto"/>
              </a:endParaRPr>
            </a:p>
          </p:txBody>
        </p:sp>
        <p:sp>
          <p:nvSpPr>
            <p:cNvPr id="55" name="TextBox 15">
              <a:extLst>
                <a:ext uri="{FF2B5EF4-FFF2-40B4-BE49-F238E27FC236}">
                  <a16:creationId xmlns:a16="http://schemas.microsoft.com/office/drawing/2014/main" id="{3758F9C8-1FB3-49C8-A47F-58F7D828FABC}"/>
                </a:ext>
              </a:extLst>
            </p:cNvPr>
            <p:cNvSpPr txBox="1"/>
            <p:nvPr/>
          </p:nvSpPr>
          <p:spPr>
            <a:xfrm>
              <a:off x="6723976" y="4492220"/>
              <a:ext cx="1496626" cy="5946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MX" sz="1300" dirty="0">
                  <a:solidFill>
                    <a:srgbClr val="484848"/>
                  </a:solidFill>
                  <a:latin typeface="+mj-lt"/>
                </a:rPr>
                <a:t>*Informes  o reportes de  avance</a:t>
              </a:r>
            </a:p>
            <a:p>
              <a:r>
                <a:rPr lang="es-MX" sz="1300" b="0" dirty="0">
                  <a:solidFill>
                    <a:srgbClr val="484848"/>
                  </a:solidFill>
                  <a:latin typeface="+mj-lt"/>
                </a:rPr>
                <a:t>*Planes de mejoramiento</a:t>
              </a:r>
            </a:p>
            <a:p>
              <a:r>
                <a:rPr lang="es-MX" sz="1300" b="0" dirty="0">
                  <a:solidFill>
                    <a:srgbClr val="484848"/>
                  </a:solidFill>
                  <a:latin typeface="+mj-lt"/>
                </a:rPr>
                <a:t>*Información institucional consolidada</a:t>
              </a:r>
            </a:p>
            <a:p>
              <a:r>
                <a:rPr lang="es-MX" sz="1300" dirty="0">
                  <a:solidFill>
                    <a:srgbClr val="484848"/>
                  </a:solidFill>
                  <a:latin typeface="+mj-lt"/>
                </a:rPr>
                <a:t>*Informe de rendición de cuentas</a:t>
              </a:r>
              <a:endParaRPr lang="es-MX" sz="1300" b="0" dirty="0">
                <a:solidFill>
                  <a:srgbClr val="484848"/>
                </a:solidFill>
                <a:latin typeface="+mj-lt"/>
              </a:endParaRPr>
            </a:p>
          </p:txBody>
        </p:sp>
        <p:sp>
          <p:nvSpPr>
            <p:cNvPr id="56" name="TextBox 16">
              <a:extLst>
                <a:ext uri="{FF2B5EF4-FFF2-40B4-BE49-F238E27FC236}">
                  <a16:creationId xmlns:a16="http://schemas.microsoft.com/office/drawing/2014/main" id="{67876CD0-F86B-4F49-8455-B7AC918031A0}"/>
                </a:ext>
              </a:extLst>
            </p:cNvPr>
            <p:cNvSpPr txBox="1"/>
            <p:nvPr/>
          </p:nvSpPr>
          <p:spPr>
            <a:xfrm>
              <a:off x="5116791" y="2066721"/>
              <a:ext cx="854668" cy="23785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CO" sz="1300" b="1" dirty="0">
                  <a:solidFill>
                    <a:srgbClr val="FFC000"/>
                  </a:solidFill>
                  <a:latin typeface="+mj-lt"/>
                </a:rPr>
                <a:t>3.</a:t>
              </a:r>
            </a:p>
            <a:p>
              <a:pPr algn="ctr"/>
              <a:r>
                <a:rPr lang="es-CO" sz="1300" b="1" dirty="0">
                  <a:solidFill>
                    <a:srgbClr val="FFC000"/>
                  </a:solidFill>
                  <a:latin typeface="+mj-lt"/>
                </a:rPr>
                <a:t>Evaluar resultados</a:t>
              </a:r>
              <a:endParaRPr sz="1300" b="1" dirty="0">
                <a:solidFill>
                  <a:srgbClr val="92BD39"/>
                </a:solidFill>
                <a:latin typeface="Roboto"/>
              </a:endParaRPr>
            </a:p>
          </p:txBody>
        </p:sp>
        <p:sp>
          <p:nvSpPr>
            <p:cNvPr id="57" name="TextBox 17">
              <a:extLst>
                <a:ext uri="{FF2B5EF4-FFF2-40B4-BE49-F238E27FC236}">
                  <a16:creationId xmlns:a16="http://schemas.microsoft.com/office/drawing/2014/main" id="{02B5CAAF-7233-4B4A-B0D9-85814BF26473}"/>
                </a:ext>
              </a:extLst>
            </p:cNvPr>
            <p:cNvSpPr txBox="1"/>
            <p:nvPr/>
          </p:nvSpPr>
          <p:spPr>
            <a:xfrm>
              <a:off x="7464091" y="2011347"/>
              <a:ext cx="716667" cy="47570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1300" b="1" dirty="0">
                  <a:solidFill>
                    <a:srgbClr val="DE58A9"/>
                  </a:solidFill>
                  <a:latin typeface="+mj-lt"/>
                </a:rPr>
                <a:t>7. </a:t>
              </a:r>
            </a:p>
            <a:p>
              <a:pPr algn="ctr"/>
              <a:r>
                <a:rPr sz="1300" b="1" dirty="0" err="1">
                  <a:solidFill>
                    <a:srgbClr val="DE58A9"/>
                  </a:solidFill>
                  <a:latin typeface="+mj-lt"/>
                </a:rPr>
                <a:t>Utilizar</a:t>
              </a:r>
              <a:r>
                <a:rPr sz="1300" b="1" dirty="0">
                  <a:solidFill>
                    <a:srgbClr val="DE58A9"/>
                  </a:solidFill>
                  <a:latin typeface="+mj-lt"/>
                </a:rPr>
                <a:t>
</a:t>
              </a:r>
              <a:r>
                <a:rPr lang="es-MX" sz="1300" b="1" dirty="0">
                  <a:solidFill>
                    <a:srgbClr val="DE58A9"/>
                  </a:solidFill>
                  <a:latin typeface="+mj-lt"/>
                </a:rPr>
                <a:t>r</a:t>
              </a:r>
              <a:r>
                <a:rPr sz="1300" b="1" dirty="0" err="1">
                  <a:solidFill>
                    <a:srgbClr val="DE58A9"/>
                  </a:solidFill>
                  <a:latin typeface="+mj-lt"/>
                </a:rPr>
                <a:t>esultados</a:t>
              </a:r>
              <a:r>
                <a:rPr sz="1300" b="1" dirty="0">
                  <a:solidFill>
                    <a:srgbClr val="DE58A9"/>
                  </a:solidFill>
                  <a:latin typeface="+mj-lt"/>
                </a:rPr>
                <a:t> para
la </a:t>
              </a:r>
              <a:r>
                <a:rPr lang="es-MX" sz="1300" b="1" dirty="0">
                  <a:solidFill>
                    <a:srgbClr val="DE58A9"/>
                  </a:solidFill>
                  <a:latin typeface="+mj-lt"/>
                </a:rPr>
                <a:t>m</a:t>
              </a:r>
              <a:r>
                <a:rPr sz="1300" b="1" dirty="0" err="1">
                  <a:solidFill>
                    <a:srgbClr val="DE58A9"/>
                  </a:solidFill>
                  <a:latin typeface="+mj-lt"/>
                </a:rPr>
                <a:t>ejora</a:t>
              </a:r>
              <a:endParaRPr sz="1300" b="1" dirty="0">
                <a:solidFill>
                  <a:srgbClr val="DE58A9"/>
                </a:solidFill>
                <a:latin typeface="+mj-lt"/>
              </a:endParaRPr>
            </a:p>
          </p:txBody>
        </p:sp>
        <p:sp>
          <p:nvSpPr>
            <p:cNvPr id="58" name="TextBox 18">
              <a:extLst>
                <a:ext uri="{FF2B5EF4-FFF2-40B4-BE49-F238E27FC236}">
                  <a16:creationId xmlns:a16="http://schemas.microsoft.com/office/drawing/2014/main" id="{B663916B-48C5-4C16-B568-2958E639EEB5}"/>
                </a:ext>
              </a:extLst>
            </p:cNvPr>
            <p:cNvSpPr txBox="1"/>
            <p:nvPr/>
          </p:nvSpPr>
          <p:spPr>
            <a:xfrm>
              <a:off x="3906830" y="2020872"/>
              <a:ext cx="973067" cy="35677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1300" b="1" dirty="0">
                  <a:solidFill>
                    <a:srgbClr val="4E88E7"/>
                  </a:solidFill>
                  <a:latin typeface="+mj-lt"/>
                </a:rPr>
                <a:t>1.</a:t>
              </a:r>
            </a:p>
            <a:p>
              <a:pPr algn="ctr"/>
              <a:r>
                <a:rPr lang="es-CO" sz="1300" b="1" dirty="0">
                  <a:solidFill>
                    <a:srgbClr val="0070C0"/>
                  </a:solidFill>
                  <a:latin typeface="+mj-lt"/>
                </a:rPr>
                <a:t>Definir responsables 
 de indicadores</a:t>
              </a:r>
              <a:endParaRPr sz="1300" b="1" dirty="0">
                <a:solidFill>
                  <a:srgbClr val="0070C0"/>
                </a:solidFill>
                <a:latin typeface="+mj-lt"/>
              </a:endParaRPr>
            </a:p>
          </p:txBody>
        </p:sp>
        <p:sp>
          <p:nvSpPr>
            <p:cNvPr id="59" name="TextBox 19">
              <a:extLst>
                <a:ext uri="{FF2B5EF4-FFF2-40B4-BE49-F238E27FC236}">
                  <a16:creationId xmlns:a16="http://schemas.microsoft.com/office/drawing/2014/main" id="{1CA6B75E-8299-496A-891E-E07A6D5D6EFD}"/>
                </a:ext>
              </a:extLst>
            </p:cNvPr>
            <p:cNvSpPr txBox="1"/>
            <p:nvPr/>
          </p:nvSpPr>
          <p:spPr>
            <a:xfrm>
              <a:off x="6325576" y="1892190"/>
              <a:ext cx="798139" cy="47570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1300" b="1" dirty="0">
                  <a:solidFill>
                    <a:srgbClr val="E55753"/>
                  </a:solidFill>
                  <a:latin typeface="+mj-lt"/>
                </a:rPr>
                <a:t>5.</a:t>
              </a:r>
            </a:p>
            <a:p>
              <a:pPr algn="ctr"/>
              <a:r>
                <a:rPr lang="es-MX" sz="1300" b="1" dirty="0">
                  <a:solidFill>
                    <a:srgbClr val="E55753"/>
                  </a:solidFill>
                  <a:latin typeface="+mj-lt"/>
                </a:rPr>
                <a:t>Evaluar
percepción grupos de valor</a:t>
              </a:r>
              <a:endParaRPr sz="1300" b="1" dirty="0">
                <a:solidFill>
                  <a:srgbClr val="DE8431"/>
                </a:solidFill>
                <a:latin typeface="Roboto"/>
              </a:endParaRPr>
            </a:p>
          </p:txBody>
        </p:sp>
        <p:sp>
          <p:nvSpPr>
            <p:cNvPr id="60" name="TextBox 21">
              <a:extLst>
                <a:ext uri="{FF2B5EF4-FFF2-40B4-BE49-F238E27FC236}">
                  <a16:creationId xmlns:a16="http://schemas.microsoft.com/office/drawing/2014/main" id="{126C04A2-1D84-4C98-8808-D2C7CCF634C4}"/>
                </a:ext>
              </a:extLst>
            </p:cNvPr>
            <p:cNvSpPr txBox="1"/>
            <p:nvPr/>
          </p:nvSpPr>
          <p:spPr>
            <a:xfrm>
              <a:off x="4635117" y="4048131"/>
              <a:ext cx="741170" cy="5946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1300" b="1" dirty="0">
                  <a:solidFill>
                    <a:srgbClr val="00CC99"/>
                  </a:solidFill>
                  <a:latin typeface="+mj-lt"/>
                </a:rPr>
                <a:t>2.</a:t>
              </a:r>
            </a:p>
            <a:p>
              <a:pPr algn="ctr"/>
              <a:r>
                <a:rPr lang="es-MX" sz="1300" b="1" dirty="0">
                  <a:solidFill>
                    <a:srgbClr val="00CC99"/>
                  </a:solidFill>
                  <a:latin typeface="+mj-lt"/>
                </a:rPr>
                <a:t>Revisar y actualizar
indicadores y mecanismos</a:t>
              </a:r>
              <a:endParaRPr sz="1300" b="1" dirty="0">
                <a:solidFill>
                  <a:srgbClr val="00CC99"/>
                </a:solidFill>
                <a:latin typeface="Roboto"/>
              </a:endParaRPr>
            </a:p>
          </p:txBody>
        </p:sp>
        <p:sp>
          <p:nvSpPr>
            <p:cNvPr id="61" name="TextBox 22">
              <a:extLst>
                <a:ext uri="{FF2B5EF4-FFF2-40B4-BE49-F238E27FC236}">
                  <a16:creationId xmlns:a16="http://schemas.microsoft.com/office/drawing/2014/main" id="{5E8ACEA4-2337-481A-9B2C-9FF824975BDB}"/>
                </a:ext>
              </a:extLst>
            </p:cNvPr>
            <p:cNvSpPr txBox="1"/>
            <p:nvPr/>
          </p:nvSpPr>
          <p:spPr>
            <a:xfrm>
              <a:off x="5708292" y="4128798"/>
              <a:ext cx="723087" cy="35677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CO" sz="1300" b="1" dirty="0">
                  <a:solidFill>
                    <a:srgbClr val="DE8431"/>
                  </a:solidFill>
                  <a:latin typeface="+mj-lt"/>
                </a:rPr>
                <a:t>4. </a:t>
              </a:r>
            </a:p>
            <a:p>
              <a:pPr algn="ctr"/>
              <a:r>
                <a:rPr lang="es-CO" sz="1300" b="1" dirty="0">
                  <a:solidFill>
                    <a:srgbClr val="DE8431"/>
                  </a:solidFill>
                  <a:latin typeface="+mj-lt"/>
                </a:rPr>
                <a:t>Evaluar gestión del riesgos</a:t>
              </a:r>
              <a:endParaRPr sz="1300" b="1" dirty="0">
                <a:solidFill>
                  <a:srgbClr val="E0CB15"/>
                </a:solidFill>
                <a:latin typeface="Roboto"/>
              </a:endParaRPr>
            </a:p>
          </p:txBody>
        </p:sp>
        <p:sp>
          <p:nvSpPr>
            <p:cNvPr id="62" name="TextBox 23">
              <a:extLst>
                <a:ext uri="{FF2B5EF4-FFF2-40B4-BE49-F238E27FC236}">
                  <a16:creationId xmlns:a16="http://schemas.microsoft.com/office/drawing/2014/main" id="{749A8284-9334-4520-AF76-63A948A15E30}"/>
                </a:ext>
              </a:extLst>
            </p:cNvPr>
            <p:cNvSpPr txBox="1"/>
            <p:nvPr/>
          </p:nvSpPr>
          <p:spPr>
            <a:xfrm>
              <a:off x="7010212" y="4104418"/>
              <a:ext cx="559063" cy="35677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1300" b="1" dirty="0">
                  <a:solidFill>
                    <a:srgbClr val="E55753"/>
                  </a:solidFill>
                  <a:latin typeface="+mj-lt"/>
                </a:rPr>
                <a:t>6. </a:t>
              </a:r>
            </a:p>
            <a:p>
              <a:pPr algn="ctr"/>
              <a:r>
                <a:rPr sz="1300" b="1" dirty="0" err="1">
                  <a:solidFill>
                    <a:srgbClr val="E55753"/>
                  </a:solidFill>
                  <a:latin typeface="+mj-lt"/>
                </a:rPr>
                <a:t>Documentar</a:t>
              </a:r>
              <a:r>
                <a:rPr sz="1300" b="1" dirty="0">
                  <a:solidFill>
                    <a:srgbClr val="E55753"/>
                  </a:solidFill>
                  <a:latin typeface="+mj-lt"/>
                </a:rPr>
                <a:t>
</a:t>
              </a:r>
              <a:r>
                <a:rPr sz="1300" b="1" dirty="0" err="1">
                  <a:solidFill>
                    <a:srgbClr val="E55753"/>
                  </a:solidFill>
                  <a:latin typeface="+mj-lt"/>
                </a:rPr>
                <a:t>Resultados</a:t>
              </a:r>
              <a:endParaRPr sz="1300" b="1" dirty="0">
                <a:solidFill>
                  <a:srgbClr val="E55753"/>
                </a:solidFill>
                <a:latin typeface="+mj-lt"/>
              </a:endParaRPr>
            </a:p>
          </p:txBody>
        </p:sp>
        <p:sp>
          <p:nvSpPr>
            <p:cNvPr id="63" name="TextBox 24">
              <a:extLst>
                <a:ext uri="{FF2B5EF4-FFF2-40B4-BE49-F238E27FC236}">
                  <a16:creationId xmlns:a16="http://schemas.microsoft.com/office/drawing/2014/main" id="{6D9928F5-930C-4216-8546-284DC718A3BC}"/>
                </a:ext>
              </a:extLst>
            </p:cNvPr>
            <p:cNvSpPr txBox="1"/>
            <p:nvPr/>
          </p:nvSpPr>
          <p:spPr>
            <a:xfrm>
              <a:off x="4495123" y="4651254"/>
              <a:ext cx="939551" cy="47570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1300" dirty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Validar si brindan </a:t>
              </a:r>
              <a:r>
                <a:rPr lang="es-MX" sz="1300" dirty="0" err="1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info</a:t>
              </a:r>
              <a:r>
                <a:rPr lang="es-MX" sz="1300" dirty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 </a:t>
              </a:r>
            </a:p>
            <a:p>
              <a:pPr algn="ctr"/>
              <a:r>
                <a:rPr lang="es-MX" sz="1300" dirty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suficiente y permanente</a:t>
              </a:r>
            </a:p>
            <a:p>
              <a:pPr algn="ctr"/>
              <a:r>
                <a:rPr lang="es-MX" sz="1300" b="0" dirty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 </a:t>
              </a:r>
            </a:p>
          </p:txBody>
        </p:sp>
        <p:sp>
          <p:nvSpPr>
            <p:cNvPr id="65" name="TextBox 25">
              <a:extLst>
                <a:ext uri="{FF2B5EF4-FFF2-40B4-BE49-F238E27FC236}">
                  <a16:creationId xmlns:a16="http://schemas.microsoft.com/office/drawing/2014/main" id="{E29516C9-B7DB-4B89-B942-55EC0F11BA0C}"/>
                </a:ext>
              </a:extLst>
            </p:cNvPr>
            <p:cNvSpPr txBox="1"/>
            <p:nvPr/>
          </p:nvSpPr>
          <p:spPr>
            <a:xfrm>
              <a:off x="5617548" y="4645450"/>
              <a:ext cx="923554" cy="35677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1300" dirty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D</a:t>
              </a:r>
              <a:r>
                <a:rPr lang="es-MX" sz="1300" b="0" dirty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etectar desviaciones  </a:t>
              </a:r>
            </a:p>
            <a:p>
              <a:pPr algn="ctr"/>
              <a:r>
                <a:rPr lang="es-MX" sz="1300" b="0" dirty="0">
                  <a:solidFill>
                    <a:schemeClr val="bg2">
                      <a:lumMod val="25000"/>
                    </a:schemeClr>
                  </a:solidFill>
                  <a:latin typeface="+mj-lt"/>
                </a:rPr>
                <a:t>y establecer acciones de mejora </a:t>
              </a:r>
            </a:p>
          </p:txBody>
        </p:sp>
        <p:sp>
          <p:nvSpPr>
            <p:cNvPr id="66" name="TextBox 26">
              <a:extLst>
                <a:ext uri="{FF2B5EF4-FFF2-40B4-BE49-F238E27FC236}">
                  <a16:creationId xmlns:a16="http://schemas.microsoft.com/office/drawing/2014/main" id="{9BFAC2CF-C24D-4C4A-BB1C-1BB83F0F252D}"/>
                </a:ext>
              </a:extLst>
            </p:cNvPr>
            <p:cNvSpPr txBox="1"/>
            <p:nvPr/>
          </p:nvSpPr>
          <p:spPr>
            <a:xfrm>
              <a:off x="3995232" y="2436236"/>
              <a:ext cx="797337" cy="5946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1300" dirty="0">
                  <a:solidFill>
                    <a:srgbClr val="484848"/>
                  </a:solidFill>
                  <a:latin typeface="+mj-lt"/>
                </a:rPr>
                <a:t>Servidores a cargo de planes,</a:t>
              </a:r>
            </a:p>
            <a:p>
              <a:pPr algn="ctr"/>
              <a:r>
                <a:rPr lang="es-MX" sz="1300" dirty="0">
                  <a:solidFill>
                    <a:srgbClr val="484848"/>
                  </a:solidFill>
                  <a:latin typeface="+mj-lt"/>
                </a:rPr>
                <a:t> proyectos, programas </a:t>
              </a:r>
            </a:p>
            <a:p>
              <a:pPr algn="ctr"/>
              <a:r>
                <a:rPr lang="es-MX" sz="1300" dirty="0">
                  <a:solidFill>
                    <a:srgbClr val="484848"/>
                  </a:solidFill>
                  <a:latin typeface="+mj-lt"/>
                </a:rPr>
                <a:t>y estrategias</a:t>
              </a:r>
              <a:endParaRPr sz="1300" b="0" dirty="0">
                <a:solidFill>
                  <a:srgbClr val="484848"/>
                </a:solidFill>
                <a:latin typeface="Roboto"/>
              </a:endParaRPr>
            </a:p>
          </p:txBody>
        </p:sp>
        <p:sp>
          <p:nvSpPr>
            <p:cNvPr id="67" name="Rounded Rectangle 27">
              <a:extLst>
                <a:ext uri="{FF2B5EF4-FFF2-40B4-BE49-F238E27FC236}">
                  <a16:creationId xmlns:a16="http://schemas.microsoft.com/office/drawing/2014/main" id="{4BB79B59-F151-4A64-9CC6-78D30F2B7191}"/>
                </a:ext>
              </a:extLst>
            </p:cNvPr>
            <p:cNvSpPr/>
            <p:nvPr/>
          </p:nvSpPr>
          <p:spPr>
            <a:xfrm>
              <a:off x="4228423" y="3122152"/>
              <a:ext cx="329952" cy="328612"/>
            </a:xfrm>
            <a:custGeom>
              <a:avLst/>
              <a:gdLst/>
              <a:ahLst/>
              <a:cxnLst/>
              <a:rect l="0" t="0" r="0" b="0"/>
              <a:pathLst>
                <a:path w="329952" h="328612">
                  <a:moveTo>
                    <a:pt x="293563" y="228600"/>
                  </a:moveTo>
                  <a:lnTo>
                    <a:pt x="186407" y="228600"/>
                  </a:lnTo>
                  <a:moveTo>
                    <a:pt x="257845" y="257175"/>
                  </a:moveTo>
                  <a:lnTo>
                    <a:pt x="186407" y="257175"/>
                  </a:lnTo>
                  <a:moveTo>
                    <a:pt x="200695" y="171450"/>
                  </a:moveTo>
                  <a:cubicBezTo>
                    <a:pt x="200024" y="154201"/>
                    <a:pt x="206583" y="137455"/>
                    <a:pt x="218789" y="125250"/>
                  </a:cubicBezTo>
                  <a:cubicBezTo>
                    <a:pt x="230994" y="113044"/>
                    <a:pt x="247740" y="106486"/>
                    <a:pt x="264988" y="107156"/>
                  </a:cubicBezTo>
                  <a:cubicBezTo>
                    <a:pt x="282237" y="106486"/>
                    <a:pt x="298982" y="113044"/>
                    <a:pt x="311188" y="125250"/>
                  </a:cubicBezTo>
                  <a:cubicBezTo>
                    <a:pt x="323394" y="137455"/>
                    <a:pt x="329952" y="154201"/>
                    <a:pt x="329282" y="171450"/>
                  </a:cubicBezTo>
                  <a:close/>
                  <a:moveTo>
                    <a:pt x="222126" y="42862"/>
                  </a:moveTo>
                  <a:cubicBezTo>
                    <a:pt x="222126" y="66534"/>
                    <a:pt x="241316" y="85725"/>
                    <a:pt x="264988" y="85725"/>
                  </a:cubicBezTo>
                  <a:cubicBezTo>
                    <a:pt x="288661" y="85725"/>
                    <a:pt x="307851" y="66534"/>
                    <a:pt x="307851" y="42862"/>
                  </a:cubicBezTo>
                  <a:cubicBezTo>
                    <a:pt x="307851" y="19190"/>
                    <a:pt x="288661" y="0"/>
                    <a:pt x="264988" y="0"/>
                  </a:cubicBezTo>
                  <a:cubicBezTo>
                    <a:pt x="241316" y="0"/>
                    <a:pt x="222126" y="19190"/>
                    <a:pt x="222126" y="42862"/>
                  </a:cubicBezTo>
                  <a:close/>
                  <a:moveTo>
                    <a:pt x="307436" y="36904"/>
                  </a:moveTo>
                  <a:cubicBezTo>
                    <a:pt x="299862" y="40902"/>
                    <a:pt x="291412" y="42949"/>
                    <a:pt x="282848" y="42862"/>
                  </a:cubicBezTo>
                  <a:cubicBezTo>
                    <a:pt x="262314" y="42869"/>
                    <a:pt x="243583" y="31137"/>
                    <a:pt x="234627" y="12658"/>
                  </a:cubicBezTo>
                  <a:moveTo>
                    <a:pt x="670" y="328612"/>
                  </a:moveTo>
                  <a:cubicBezTo>
                    <a:pt x="0" y="311364"/>
                    <a:pt x="6558" y="294618"/>
                    <a:pt x="18764" y="282412"/>
                  </a:cubicBezTo>
                  <a:cubicBezTo>
                    <a:pt x="30969" y="270207"/>
                    <a:pt x="47715" y="263648"/>
                    <a:pt x="64963" y="264318"/>
                  </a:cubicBezTo>
                  <a:cubicBezTo>
                    <a:pt x="82212" y="263648"/>
                    <a:pt x="98957" y="270207"/>
                    <a:pt x="111163" y="282412"/>
                  </a:cubicBezTo>
                  <a:cubicBezTo>
                    <a:pt x="123369" y="294618"/>
                    <a:pt x="129927" y="311364"/>
                    <a:pt x="129257" y="328612"/>
                  </a:cubicBezTo>
                  <a:close/>
                  <a:moveTo>
                    <a:pt x="22101" y="200025"/>
                  </a:moveTo>
                  <a:cubicBezTo>
                    <a:pt x="22101" y="223697"/>
                    <a:pt x="41291" y="242887"/>
                    <a:pt x="64963" y="242887"/>
                  </a:cubicBezTo>
                  <a:cubicBezTo>
                    <a:pt x="88636" y="242887"/>
                    <a:pt x="107826" y="223697"/>
                    <a:pt x="107826" y="200025"/>
                  </a:cubicBezTo>
                  <a:cubicBezTo>
                    <a:pt x="107826" y="176352"/>
                    <a:pt x="88636" y="157162"/>
                    <a:pt x="64963" y="157162"/>
                  </a:cubicBezTo>
                  <a:cubicBezTo>
                    <a:pt x="41291" y="157162"/>
                    <a:pt x="22101" y="176352"/>
                    <a:pt x="22101" y="200025"/>
                  </a:cubicBezTo>
                  <a:close/>
                  <a:moveTo>
                    <a:pt x="107440" y="194310"/>
                  </a:moveTo>
                  <a:cubicBezTo>
                    <a:pt x="99957" y="198155"/>
                    <a:pt x="91649" y="200117"/>
                    <a:pt x="83237" y="200024"/>
                  </a:cubicBezTo>
                  <a:cubicBezTo>
                    <a:pt x="62577" y="200027"/>
                    <a:pt x="43755" y="188154"/>
                    <a:pt x="34859" y="169506"/>
                  </a:cubicBezTo>
                  <a:moveTo>
                    <a:pt x="172120" y="200025"/>
                  </a:moveTo>
                  <a:cubicBezTo>
                    <a:pt x="164229" y="200025"/>
                    <a:pt x="157832" y="206421"/>
                    <a:pt x="157832" y="214312"/>
                  </a:cubicBezTo>
                  <a:lnTo>
                    <a:pt x="157832" y="285750"/>
                  </a:lnTo>
                  <a:cubicBezTo>
                    <a:pt x="157832" y="293640"/>
                    <a:pt x="164229" y="300037"/>
                    <a:pt x="172120" y="300037"/>
                  </a:cubicBezTo>
                  <a:lnTo>
                    <a:pt x="193551" y="300037"/>
                  </a:lnTo>
                  <a:lnTo>
                    <a:pt x="193551" y="328612"/>
                  </a:lnTo>
                  <a:lnTo>
                    <a:pt x="229270" y="300037"/>
                  </a:lnTo>
                  <a:lnTo>
                    <a:pt x="314995" y="300037"/>
                  </a:lnTo>
                  <a:cubicBezTo>
                    <a:pt x="322885" y="300037"/>
                    <a:pt x="329282" y="293640"/>
                    <a:pt x="329282" y="285750"/>
                  </a:cubicBezTo>
                  <a:lnTo>
                    <a:pt x="329282" y="214312"/>
                  </a:lnTo>
                  <a:cubicBezTo>
                    <a:pt x="329282" y="206421"/>
                    <a:pt x="322885" y="200025"/>
                    <a:pt x="314995" y="200025"/>
                  </a:cubicBezTo>
                  <a:close/>
                  <a:moveTo>
                    <a:pt x="29245" y="28575"/>
                  </a:moveTo>
                  <a:lnTo>
                    <a:pt x="136401" y="28575"/>
                  </a:lnTo>
                  <a:moveTo>
                    <a:pt x="29245" y="57150"/>
                  </a:moveTo>
                  <a:lnTo>
                    <a:pt x="100682" y="57150"/>
                  </a:lnTo>
                  <a:moveTo>
                    <a:pt x="157832" y="0"/>
                  </a:moveTo>
                  <a:cubicBezTo>
                    <a:pt x="165723" y="0"/>
                    <a:pt x="172120" y="6396"/>
                    <a:pt x="172120" y="14287"/>
                  </a:cubicBezTo>
                  <a:lnTo>
                    <a:pt x="172120" y="85725"/>
                  </a:lnTo>
                  <a:cubicBezTo>
                    <a:pt x="172120" y="93615"/>
                    <a:pt x="165723" y="100012"/>
                    <a:pt x="157832" y="100012"/>
                  </a:cubicBezTo>
                  <a:lnTo>
                    <a:pt x="136401" y="100012"/>
                  </a:lnTo>
                  <a:lnTo>
                    <a:pt x="136401" y="135731"/>
                  </a:lnTo>
                  <a:lnTo>
                    <a:pt x="100682" y="100012"/>
                  </a:lnTo>
                  <a:lnTo>
                    <a:pt x="14957" y="100012"/>
                  </a:lnTo>
                  <a:cubicBezTo>
                    <a:pt x="7066" y="100012"/>
                    <a:pt x="670" y="93615"/>
                    <a:pt x="670" y="85725"/>
                  </a:cubicBezTo>
                  <a:lnTo>
                    <a:pt x="670" y="14287"/>
                  </a:lnTo>
                  <a:cubicBezTo>
                    <a:pt x="670" y="6396"/>
                    <a:pt x="7066" y="0"/>
                    <a:pt x="14957" y="0"/>
                  </a:cubicBezTo>
                  <a:close/>
                </a:path>
              </a:pathLst>
            </a:custGeom>
            <a:noFill/>
            <a:ln w="14287">
              <a:solidFill>
                <a:srgbClr val="484848"/>
              </a:solidFill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1300"/>
            </a:p>
          </p:txBody>
        </p:sp>
        <p:sp>
          <p:nvSpPr>
            <p:cNvPr id="68" name="Rounded Rectangle 28">
              <a:extLst>
                <a:ext uri="{FF2B5EF4-FFF2-40B4-BE49-F238E27FC236}">
                  <a16:creationId xmlns:a16="http://schemas.microsoft.com/office/drawing/2014/main" id="{4B255862-1831-4C91-8713-A4B466F87885}"/>
                </a:ext>
              </a:extLst>
            </p:cNvPr>
            <p:cNvSpPr/>
            <p:nvPr/>
          </p:nvSpPr>
          <p:spPr>
            <a:xfrm>
              <a:off x="5372093" y="3122152"/>
              <a:ext cx="328612" cy="328612"/>
            </a:xfrm>
            <a:custGeom>
              <a:avLst/>
              <a:gdLst/>
              <a:ahLst/>
              <a:cxnLst/>
              <a:rect l="0" t="0" r="0" b="0"/>
              <a:pathLst>
                <a:path w="328612" h="328612">
                  <a:moveTo>
                    <a:pt x="64293" y="164306"/>
                  </a:moveTo>
                  <a:lnTo>
                    <a:pt x="64293" y="207168"/>
                  </a:lnTo>
                  <a:moveTo>
                    <a:pt x="92868" y="328612"/>
                  </a:moveTo>
                  <a:lnTo>
                    <a:pt x="100012" y="257175"/>
                  </a:lnTo>
                  <a:lnTo>
                    <a:pt x="128587" y="257175"/>
                  </a:lnTo>
                  <a:lnTo>
                    <a:pt x="128587" y="200025"/>
                  </a:lnTo>
                  <a:cubicBezTo>
                    <a:pt x="128587" y="164516"/>
                    <a:pt x="99802" y="135731"/>
                    <a:pt x="64293" y="135731"/>
                  </a:cubicBezTo>
                  <a:cubicBezTo>
                    <a:pt x="28785" y="135731"/>
                    <a:pt x="0" y="164516"/>
                    <a:pt x="0" y="200025"/>
                  </a:cubicBezTo>
                  <a:lnTo>
                    <a:pt x="0" y="257175"/>
                  </a:lnTo>
                  <a:lnTo>
                    <a:pt x="28575" y="257175"/>
                  </a:lnTo>
                  <a:lnTo>
                    <a:pt x="35718" y="328612"/>
                  </a:lnTo>
                  <a:moveTo>
                    <a:pt x="107156" y="65579"/>
                  </a:moveTo>
                  <a:cubicBezTo>
                    <a:pt x="98135" y="69476"/>
                    <a:pt x="88407" y="71470"/>
                    <a:pt x="78581" y="71437"/>
                  </a:cubicBezTo>
                  <a:cubicBezTo>
                    <a:pt x="59390" y="71434"/>
                    <a:pt x="41008" y="63711"/>
                    <a:pt x="27574" y="50006"/>
                  </a:cubicBezTo>
                  <a:moveTo>
                    <a:pt x="21717" y="71437"/>
                  </a:moveTo>
                  <a:cubicBezTo>
                    <a:pt x="21714" y="95111"/>
                    <a:pt x="40841" y="114304"/>
                    <a:pt x="64436" y="114304"/>
                  </a:cubicBezTo>
                  <a:cubicBezTo>
                    <a:pt x="88031" y="114304"/>
                    <a:pt x="107158" y="95111"/>
                    <a:pt x="107156" y="71437"/>
                  </a:cubicBezTo>
                  <a:cubicBezTo>
                    <a:pt x="107158" y="47763"/>
                    <a:pt x="88031" y="28570"/>
                    <a:pt x="64436" y="28570"/>
                  </a:cubicBezTo>
                  <a:cubicBezTo>
                    <a:pt x="40841" y="28570"/>
                    <a:pt x="21714" y="47763"/>
                    <a:pt x="21717" y="71437"/>
                  </a:cubicBezTo>
                  <a:moveTo>
                    <a:pt x="107156" y="0"/>
                  </a:moveTo>
                  <a:lnTo>
                    <a:pt x="314325" y="0"/>
                  </a:lnTo>
                  <a:cubicBezTo>
                    <a:pt x="322215" y="0"/>
                    <a:pt x="328612" y="6396"/>
                    <a:pt x="328612" y="14287"/>
                  </a:cubicBezTo>
                  <a:lnTo>
                    <a:pt x="328612" y="157162"/>
                  </a:lnTo>
                  <a:cubicBezTo>
                    <a:pt x="328612" y="165053"/>
                    <a:pt x="322215" y="171450"/>
                    <a:pt x="314325" y="171450"/>
                  </a:cubicBezTo>
                  <a:lnTo>
                    <a:pt x="164306" y="171450"/>
                  </a:lnTo>
                  <a:moveTo>
                    <a:pt x="200025" y="171450"/>
                  </a:moveTo>
                  <a:lnTo>
                    <a:pt x="200025" y="257175"/>
                  </a:lnTo>
                  <a:moveTo>
                    <a:pt x="171450" y="257175"/>
                  </a:moveTo>
                  <a:lnTo>
                    <a:pt x="228600" y="257175"/>
                  </a:lnTo>
                  <a:moveTo>
                    <a:pt x="150018" y="100012"/>
                  </a:moveTo>
                  <a:lnTo>
                    <a:pt x="192881" y="57150"/>
                  </a:lnTo>
                  <a:lnTo>
                    <a:pt x="214312" y="78581"/>
                  </a:lnTo>
                  <a:lnTo>
                    <a:pt x="264318" y="28575"/>
                  </a:lnTo>
                  <a:moveTo>
                    <a:pt x="264318" y="64293"/>
                  </a:moveTo>
                  <a:lnTo>
                    <a:pt x="264318" y="28575"/>
                  </a:lnTo>
                  <a:lnTo>
                    <a:pt x="228600" y="28575"/>
                  </a:lnTo>
                  <a:moveTo>
                    <a:pt x="242887" y="114300"/>
                  </a:moveTo>
                  <a:lnTo>
                    <a:pt x="271462" y="114300"/>
                  </a:lnTo>
                  <a:moveTo>
                    <a:pt x="242887" y="142875"/>
                  </a:moveTo>
                  <a:lnTo>
                    <a:pt x="285750" y="142875"/>
                  </a:lnTo>
                </a:path>
              </a:pathLst>
            </a:custGeom>
            <a:noFill/>
            <a:ln w="14287">
              <a:solidFill>
                <a:srgbClr val="484848"/>
              </a:solidFill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1300"/>
            </a:p>
          </p:txBody>
        </p:sp>
        <p:sp>
          <p:nvSpPr>
            <p:cNvPr id="69" name="Rounded Rectangle 29">
              <a:extLst>
                <a:ext uri="{FF2B5EF4-FFF2-40B4-BE49-F238E27FC236}">
                  <a16:creationId xmlns:a16="http://schemas.microsoft.com/office/drawing/2014/main" id="{EF19111A-9B94-4D72-B2B2-9045492F17B4}"/>
                </a:ext>
              </a:extLst>
            </p:cNvPr>
            <p:cNvSpPr/>
            <p:nvPr/>
          </p:nvSpPr>
          <p:spPr>
            <a:xfrm>
              <a:off x="6518208" y="3125724"/>
              <a:ext cx="322383" cy="321468"/>
            </a:xfrm>
            <a:custGeom>
              <a:avLst/>
              <a:gdLst/>
              <a:ahLst/>
              <a:cxnLst/>
              <a:rect l="0" t="0" r="0" b="0"/>
              <a:pathLst>
                <a:path w="322383" h="321468">
                  <a:moveTo>
                    <a:pt x="233100" y="232171"/>
                  </a:moveTo>
                  <a:cubicBezTo>
                    <a:pt x="233100" y="248608"/>
                    <a:pt x="246424" y="261932"/>
                    <a:pt x="262861" y="261932"/>
                  </a:cubicBezTo>
                  <a:cubicBezTo>
                    <a:pt x="279297" y="261932"/>
                    <a:pt x="292622" y="248608"/>
                    <a:pt x="292622" y="232171"/>
                  </a:cubicBezTo>
                  <a:cubicBezTo>
                    <a:pt x="292622" y="215735"/>
                    <a:pt x="279297" y="202411"/>
                    <a:pt x="262861" y="202411"/>
                  </a:cubicBezTo>
                  <a:cubicBezTo>
                    <a:pt x="246424" y="202411"/>
                    <a:pt x="233100" y="215735"/>
                    <a:pt x="233100" y="232171"/>
                  </a:cubicBezTo>
                  <a:moveTo>
                    <a:pt x="243016" y="321468"/>
                  </a:moveTo>
                  <a:lnTo>
                    <a:pt x="322383" y="321468"/>
                  </a:lnTo>
                  <a:cubicBezTo>
                    <a:pt x="317632" y="302888"/>
                    <a:pt x="304478" y="287592"/>
                    <a:pt x="286819" y="280114"/>
                  </a:cubicBezTo>
                  <a:cubicBezTo>
                    <a:pt x="269159" y="272635"/>
                    <a:pt x="249021" y="273832"/>
                    <a:pt x="232371" y="283349"/>
                  </a:cubicBezTo>
                  <a:moveTo>
                    <a:pt x="29760" y="232171"/>
                  </a:moveTo>
                  <a:cubicBezTo>
                    <a:pt x="29760" y="248608"/>
                    <a:pt x="43085" y="261932"/>
                    <a:pt x="59521" y="261932"/>
                  </a:cubicBezTo>
                  <a:cubicBezTo>
                    <a:pt x="75958" y="261932"/>
                    <a:pt x="89282" y="248608"/>
                    <a:pt x="89282" y="232171"/>
                  </a:cubicBezTo>
                  <a:cubicBezTo>
                    <a:pt x="89282" y="215735"/>
                    <a:pt x="75958" y="202411"/>
                    <a:pt x="59521" y="202411"/>
                  </a:cubicBezTo>
                  <a:cubicBezTo>
                    <a:pt x="43085" y="202411"/>
                    <a:pt x="29760" y="215735"/>
                    <a:pt x="29760" y="232171"/>
                  </a:cubicBezTo>
                  <a:moveTo>
                    <a:pt x="78952" y="321468"/>
                  </a:moveTo>
                  <a:lnTo>
                    <a:pt x="0" y="321468"/>
                  </a:lnTo>
                  <a:cubicBezTo>
                    <a:pt x="4731" y="302981"/>
                    <a:pt x="17785" y="287741"/>
                    <a:pt x="35327" y="280227"/>
                  </a:cubicBezTo>
                  <a:cubicBezTo>
                    <a:pt x="52868" y="272712"/>
                    <a:pt x="72906" y="273776"/>
                    <a:pt x="89554" y="283106"/>
                  </a:cubicBezTo>
                  <a:moveTo>
                    <a:pt x="233757" y="321468"/>
                  </a:moveTo>
                  <a:cubicBezTo>
                    <a:pt x="234125" y="295231"/>
                    <a:pt x="220338" y="270828"/>
                    <a:pt x="197675" y="257602"/>
                  </a:cubicBezTo>
                  <a:cubicBezTo>
                    <a:pt x="175012" y="244376"/>
                    <a:pt x="146984" y="244376"/>
                    <a:pt x="124321" y="257602"/>
                  </a:cubicBezTo>
                  <a:cubicBezTo>
                    <a:pt x="101658" y="270828"/>
                    <a:pt x="87871" y="295231"/>
                    <a:pt x="88239" y="321468"/>
                  </a:cubicBezTo>
                  <a:close/>
                  <a:moveTo>
                    <a:pt x="202868" y="180051"/>
                  </a:moveTo>
                  <a:cubicBezTo>
                    <a:pt x="175570" y="191800"/>
                    <a:pt x="143850" y="185422"/>
                    <a:pt x="123215" y="164034"/>
                  </a:cubicBezTo>
                  <a:moveTo>
                    <a:pt x="117257" y="185866"/>
                  </a:moveTo>
                  <a:cubicBezTo>
                    <a:pt x="117257" y="209609"/>
                    <a:pt x="136505" y="228857"/>
                    <a:pt x="160248" y="228857"/>
                  </a:cubicBezTo>
                  <a:cubicBezTo>
                    <a:pt x="183991" y="228857"/>
                    <a:pt x="203239" y="209609"/>
                    <a:pt x="203239" y="185866"/>
                  </a:cubicBezTo>
                  <a:cubicBezTo>
                    <a:pt x="203239" y="162122"/>
                    <a:pt x="183991" y="142875"/>
                    <a:pt x="160248" y="142875"/>
                  </a:cubicBezTo>
                  <a:cubicBezTo>
                    <a:pt x="136505" y="142875"/>
                    <a:pt x="117257" y="162122"/>
                    <a:pt x="117257" y="185866"/>
                  </a:cubicBezTo>
                  <a:moveTo>
                    <a:pt x="253860" y="171450"/>
                  </a:moveTo>
                  <a:cubicBezTo>
                    <a:pt x="253860" y="171450"/>
                    <a:pt x="210997" y="128587"/>
                    <a:pt x="210997" y="92868"/>
                  </a:cubicBezTo>
                  <a:lnTo>
                    <a:pt x="275291" y="92868"/>
                  </a:lnTo>
                  <a:lnTo>
                    <a:pt x="160991" y="0"/>
                  </a:lnTo>
                  <a:lnTo>
                    <a:pt x="46691" y="92868"/>
                  </a:lnTo>
                  <a:lnTo>
                    <a:pt x="110985" y="92868"/>
                  </a:lnTo>
                  <a:cubicBezTo>
                    <a:pt x="110985" y="128587"/>
                    <a:pt x="68122" y="171450"/>
                    <a:pt x="68122" y="171450"/>
                  </a:cubicBezTo>
                </a:path>
              </a:pathLst>
            </a:custGeom>
            <a:noFill/>
            <a:ln w="14287">
              <a:solidFill>
                <a:srgbClr val="484848"/>
              </a:solidFill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1300"/>
            </a:p>
          </p:txBody>
        </p:sp>
        <p:sp>
          <p:nvSpPr>
            <p:cNvPr id="70" name="Rounded Rectangle 30">
              <a:extLst>
                <a:ext uri="{FF2B5EF4-FFF2-40B4-BE49-F238E27FC236}">
                  <a16:creationId xmlns:a16="http://schemas.microsoft.com/office/drawing/2014/main" id="{30DAE40F-E2AC-4CF8-8051-7096D14EEA9E}"/>
                </a:ext>
              </a:extLst>
            </p:cNvPr>
            <p:cNvSpPr/>
            <p:nvPr/>
          </p:nvSpPr>
          <p:spPr>
            <a:xfrm>
              <a:off x="7658150" y="3125724"/>
              <a:ext cx="328612" cy="321468"/>
            </a:xfrm>
            <a:custGeom>
              <a:avLst/>
              <a:gdLst/>
              <a:ahLst/>
              <a:cxnLst/>
              <a:rect l="0" t="0" r="0" b="0"/>
              <a:pathLst>
                <a:path w="328612" h="321468">
                  <a:moveTo>
                    <a:pt x="0" y="321468"/>
                  </a:moveTo>
                  <a:lnTo>
                    <a:pt x="328612" y="321468"/>
                  </a:lnTo>
                  <a:moveTo>
                    <a:pt x="57092" y="321468"/>
                  </a:moveTo>
                  <a:lnTo>
                    <a:pt x="57092" y="285750"/>
                  </a:lnTo>
                  <a:cubicBezTo>
                    <a:pt x="57092" y="281804"/>
                    <a:pt x="53894" y="278606"/>
                    <a:pt x="49949" y="278606"/>
                  </a:cubicBezTo>
                  <a:lnTo>
                    <a:pt x="21374" y="278606"/>
                  </a:lnTo>
                  <a:cubicBezTo>
                    <a:pt x="17428" y="278606"/>
                    <a:pt x="14230" y="281804"/>
                    <a:pt x="14230" y="285750"/>
                  </a:cubicBezTo>
                  <a:lnTo>
                    <a:pt x="14230" y="321468"/>
                  </a:lnTo>
                  <a:moveTo>
                    <a:pt x="142817" y="321468"/>
                  </a:moveTo>
                  <a:lnTo>
                    <a:pt x="142817" y="228600"/>
                  </a:lnTo>
                  <a:cubicBezTo>
                    <a:pt x="142817" y="224654"/>
                    <a:pt x="139619" y="221456"/>
                    <a:pt x="135674" y="221456"/>
                  </a:cubicBezTo>
                  <a:lnTo>
                    <a:pt x="107099" y="221456"/>
                  </a:lnTo>
                  <a:cubicBezTo>
                    <a:pt x="103153" y="221456"/>
                    <a:pt x="99955" y="224654"/>
                    <a:pt x="99955" y="228600"/>
                  </a:cubicBezTo>
                  <a:lnTo>
                    <a:pt x="99955" y="321468"/>
                  </a:lnTo>
                  <a:moveTo>
                    <a:pt x="228542" y="321468"/>
                  </a:moveTo>
                  <a:lnTo>
                    <a:pt x="228542" y="171450"/>
                  </a:lnTo>
                  <a:cubicBezTo>
                    <a:pt x="228542" y="167504"/>
                    <a:pt x="225344" y="164306"/>
                    <a:pt x="221399" y="164306"/>
                  </a:cubicBezTo>
                  <a:lnTo>
                    <a:pt x="192824" y="164306"/>
                  </a:lnTo>
                  <a:cubicBezTo>
                    <a:pt x="188878" y="164306"/>
                    <a:pt x="185680" y="167504"/>
                    <a:pt x="185680" y="171450"/>
                  </a:cubicBezTo>
                  <a:lnTo>
                    <a:pt x="185680" y="321468"/>
                  </a:lnTo>
                  <a:moveTo>
                    <a:pt x="314267" y="321468"/>
                  </a:moveTo>
                  <a:lnTo>
                    <a:pt x="314267" y="114300"/>
                  </a:lnTo>
                  <a:cubicBezTo>
                    <a:pt x="314267" y="110354"/>
                    <a:pt x="311069" y="107156"/>
                    <a:pt x="307124" y="107156"/>
                  </a:cubicBezTo>
                  <a:lnTo>
                    <a:pt x="278549" y="107156"/>
                  </a:lnTo>
                  <a:cubicBezTo>
                    <a:pt x="274603" y="107156"/>
                    <a:pt x="271405" y="110354"/>
                    <a:pt x="271405" y="114300"/>
                  </a:cubicBezTo>
                  <a:lnTo>
                    <a:pt x="271405" y="321468"/>
                  </a:lnTo>
                  <a:moveTo>
                    <a:pt x="35718" y="178593"/>
                  </a:moveTo>
                  <a:lnTo>
                    <a:pt x="292893" y="7143"/>
                  </a:lnTo>
                  <a:moveTo>
                    <a:pt x="285750" y="64293"/>
                  </a:moveTo>
                  <a:lnTo>
                    <a:pt x="292893" y="7143"/>
                  </a:lnTo>
                  <a:lnTo>
                    <a:pt x="235743" y="0"/>
                  </a:lnTo>
                </a:path>
              </a:pathLst>
            </a:custGeom>
            <a:noFill/>
            <a:ln w="14287">
              <a:solidFill>
                <a:srgbClr val="484848"/>
              </a:solidFill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1300"/>
            </a:p>
          </p:txBody>
        </p:sp>
        <p:sp>
          <p:nvSpPr>
            <p:cNvPr id="71" name="Rounded Rectangle 31">
              <a:extLst>
                <a:ext uri="{FF2B5EF4-FFF2-40B4-BE49-F238E27FC236}">
                  <a16:creationId xmlns:a16="http://schemas.microsoft.com/office/drawing/2014/main" id="{B68D1456-5E0B-4661-BF58-B62D0211D133}"/>
                </a:ext>
              </a:extLst>
            </p:cNvPr>
            <p:cNvSpPr/>
            <p:nvPr/>
          </p:nvSpPr>
          <p:spPr>
            <a:xfrm>
              <a:off x="4800593" y="3707940"/>
              <a:ext cx="328612" cy="300037"/>
            </a:xfrm>
            <a:custGeom>
              <a:avLst/>
              <a:gdLst/>
              <a:ahLst/>
              <a:cxnLst/>
              <a:rect l="0" t="0" r="0" b="0"/>
              <a:pathLst>
                <a:path w="328612" h="300037">
                  <a:moveTo>
                    <a:pt x="42862" y="100012"/>
                  </a:moveTo>
                  <a:cubicBezTo>
                    <a:pt x="42862" y="127630"/>
                    <a:pt x="65251" y="150018"/>
                    <a:pt x="92868" y="150018"/>
                  </a:cubicBezTo>
                  <a:cubicBezTo>
                    <a:pt x="120486" y="150018"/>
                    <a:pt x="142875" y="127630"/>
                    <a:pt x="142875" y="100012"/>
                  </a:cubicBezTo>
                  <a:cubicBezTo>
                    <a:pt x="142875" y="72394"/>
                    <a:pt x="120486" y="50006"/>
                    <a:pt x="92868" y="50006"/>
                  </a:cubicBezTo>
                  <a:cubicBezTo>
                    <a:pt x="65251" y="50006"/>
                    <a:pt x="42862" y="72394"/>
                    <a:pt x="42862" y="100012"/>
                  </a:cubicBezTo>
                  <a:moveTo>
                    <a:pt x="142875" y="100012"/>
                  </a:moveTo>
                  <a:lnTo>
                    <a:pt x="92868" y="100012"/>
                  </a:lnTo>
                  <a:lnTo>
                    <a:pt x="92868" y="50006"/>
                  </a:lnTo>
                  <a:moveTo>
                    <a:pt x="121443" y="300037"/>
                  </a:moveTo>
                  <a:cubicBezTo>
                    <a:pt x="134385" y="283695"/>
                    <a:pt x="141880" y="263709"/>
                    <a:pt x="142875" y="242887"/>
                  </a:cubicBezTo>
                  <a:moveTo>
                    <a:pt x="207168" y="300037"/>
                  </a:moveTo>
                  <a:cubicBezTo>
                    <a:pt x="194226" y="283695"/>
                    <a:pt x="186731" y="263709"/>
                    <a:pt x="185737" y="242887"/>
                  </a:cubicBezTo>
                  <a:moveTo>
                    <a:pt x="99998" y="300037"/>
                  </a:moveTo>
                  <a:lnTo>
                    <a:pt x="228585" y="300037"/>
                  </a:lnTo>
                  <a:moveTo>
                    <a:pt x="0" y="200025"/>
                  </a:moveTo>
                  <a:lnTo>
                    <a:pt x="328612" y="200025"/>
                  </a:lnTo>
                  <a:moveTo>
                    <a:pt x="14287" y="0"/>
                  </a:moveTo>
                  <a:lnTo>
                    <a:pt x="314325" y="0"/>
                  </a:lnTo>
                  <a:cubicBezTo>
                    <a:pt x="314325" y="0"/>
                    <a:pt x="328612" y="0"/>
                    <a:pt x="328612" y="14287"/>
                  </a:cubicBezTo>
                  <a:lnTo>
                    <a:pt x="328612" y="228600"/>
                  </a:lnTo>
                  <a:cubicBezTo>
                    <a:pt x="328612" y="228600"/>
                    <a:pt x="328612" y="242887"/>
                    <a:pt x="314325" y="242887"/>
                  </a:cubicBezTo>
                  <a:lnTo>
                    <a:pt x="14287" y="242887"/>
                  </a:lnTo>
                  <a:cubicBezTo>
                    <a:pt x="14287" y="242887"/>
                    <a:pt x="0" y="242887"/>
                    <a:pt x="0" y="228600"/>
                  </a:cubicBezTo>
                  <a:lnTo>
                    <a:pt x="0" y="14287"/>
                  </a:lnTo>
                  <a:cubicBezTo>
                    <a:pt x="0" y="14287"/>
                    <a:pt x="0" y="0"/>
                    <a:pt x="14287" y="0"/>
                  </a:cubicBezTo>
                  <a:moveTo>
                    <a:pt x="185737" y="78581"/>
                  </a:moveTo>
                  <a:lnTo>
                    <a:pt x="207168" y="50006"/>
                  </a:lnTo>
                  <a:lnTo>
                    <a:pt x="250031" y="85725"/>
                  </a:lnTo>
                  <a:lnTo>
                    <a:pt x="285750" y="42862"/>
                  </a:lnTo>
                  <a:moveTo>
                    <a:pt x="271462" y="157162"/>
                  </a:moveTo>
                  <a:lnTo>
                    <a:pt x="271462" y="135731"/>
                  </a:lnTo>
                  <a:moveTo>
                    <a:pt x="242887" y="157162"/>
                  </a:moveTo>
                  <a:lnTo>
                    <a:pt x="242887" y="128587"/>
                  </a:lnTo>
                  <a:moveTo>
                    <a:pt x="214312" y="157162"/>
                  </a:moveTo>
                  <a:lnTo>
                    <a:pt x="214312" y="114300"/>
                  </a:lnTo>
                  <a:moveTo>
                    <a:pt x="185737" y="157162"/>
                  </a:moveTo>
                  <a:lnTo>
                    <a:pt x="185737" y="135731"/>
                  </a:lnTo>
                </a:path>
              </a:pathLst>
            </a:custGeom>
            <a:noFill/>
            <a:ln w="14287">
              <a:solidFill>
                <a:srgbClr val="484848"/>
              </a:solidFill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1300"/>
            </a:p>
          </p:txBody>
        </p:sp>
        <p:sp>
          <p:nvSpPr>
            <p:cNvPr id="72" name="Rounded Rectangle 32">
              <a:extLst>
                <a:ext uri="{FF2B5EF4-FFF2-40B4-BE49-F238E27FC236}">
                  <a16:creationId xmlns:a16="http://schemas.microsoft.com/office/drawing/2014/main" id="{C497DB56-9952-4296-BC62-0ABF365E3A37}"/>
                </a:ext>
              </a:extLst>
            </p:cNvPr>
            <p:cNvSpPr/>
            <p:nvPr/>
          </p:nvSpPr>
          <p:spPr>
            <a:xfrm>
              <a:off x="5936450" y="3686509"/>
              <a:ext cx="331308" cy="334261"/>
            </a:xfrm>
            <a:custGeom>
              <a:avLst/>
              <a:gdLst/>
              <a:ahLst/>
              <a:cxnLst/>
              <a:rect l="0" t="0" r="0" b="0"/>
              <a:pathLst>
                <a:path w="331308" h="334261">
                  <a:moveTo>
                    <a:pt x="292160" y="146348"/>
                  </a:moveTo>
                  <a:lnTo>
                    <a:pt x="315649" y="146348"/>
                  </a:lnTo>
                  <a:cubicBezTo>
                    <a:pt x="319802" y="146348"/>
                    <a:pt x="323786" y="147998"/>
                    <a:pt x="326722" y="150936"/>
                  </a:cubicBezTo>
                  <a:cubicBezTo>
                    <a:pt x="329659" y="153872"/>
                    <a:pt x="331308" y="157855"/>
                    <a:pt x="331308" y="162008"/>
                  </a:cubicBezTo>
                  <a:lnTo>
                    <a:pt x="331308" y="318602"/>
                  </a:lnTo>
                  <a:cubicBezTo>
                    <a:pt x="331308" y="322756"/>
                    <a:pt x="329659" y="326737"/>
                    <a:pt x="326722" y="329675"/>
                  </a:cubicBezTo>
                  <a:cubicBezTo>
                    <a:pt x="323786" y="332611"/>
                    <a:pt x="319802" y="334261"/>
                    <a:pt x="315649" y="334261"/>
                  </a:cubicBezTo>
                  <a:lnTo>
                    <a:pt x="190373" y="334261"/>
                  </a:lnTo>
                  <a:cubicBezTo>
                    <a:pt x="186221" y="334261"/>
                    <a:pt x="182238" y="332611"/>
                    <a:pt x="179300" y="329675"/>
                  </a:cubicBezTo>
                  <a:cubicBezTo>
                    <a:pt x="176364" y="326737"/>
                    <a:pt x="174714" y="322756"/>
                    <a:pt x="174714" y="318602"/>
                  </a:cubicBezTo>
                  <a:lnTo>
                    <a:pt x="174714" y="162008"/>
                  </a:lnTo>
                  <a:cubicBezTo>
                    <a:pt x="174714" y="157855"/>
                    <a:pt x="176364" y="153872"/>
                    <a:pt x="179300" y="150936"/>
                  </a:cubicBezTo>
                  <a:cubicBezTo>
                    <a:pt x="182238" y="147998"/>
                    <a:pt x="186221" y="146348"/>
                    <a:pt x="190373" y="146348"/>
                  </a:cubicBezTo>
                  <a:lnTo>
                    <a:pt x="213863" y="146348"/>
                  </a:lnTo>
                  <a:moveTo>
                    <a:pt x="276514" y="124112"/>
                  </a:moveTo>
                  <a:lnTo>
                    <a:pt x="229535" y="124112"/>
                  </a:lnTo>
                  <a:cubicBezTo>
                    <a:pt x="220887" y="124112"/>
                    <a:pt x="213876" y="131123"/>
                    <a:pt x="213876" y="139771"/>
                  </a:cubicBezTo>
                  <a:lnTo>
                    <a:pt x="213876" y="156006"/>
                  </a:lnTo>
                  <a:cubicBezTo>
                    <a:pt x="213876" y="164654"/>
                    <a:pt x="220887" y="171665"/>
                    <a:pt x="229535" y="171665"/>
                  </a:cubicBezTo>
                  <a:lnTo>
                    <a:pt x="276514" y="171665"/>
                  </a:lnTo>
                  <a:cubicBezTo>
                    <a:pt x="285162" y="171665"/>
                    <a:pt x="292173" y="164654"/>
                    <a:pt x="292173" y="156006"/>
                  </a:cubicBezTo>
                  <a:lnTo>
                    <a:pt x="292173" y="139771"/>
                  </a:lnTo>
                  <a:cubicBezTo>
                    <a:pt x="292173" y="131123"/>
                    <a:pt x="285162" y="124112"/>
                    <a:pt x="276514" y="124112"/>
                  </a:cubicBezTo>
                  <a:close/>
                  <a:moveTo>
                    <a:pt x="124260" y="136255"/>
                  </a:moveTo>
                  <a:cubicBezTo>
                    <a:pt x="157443" y="136255"/>
                    <a:pt x="184343" y="109355"/>
                    <a:pt x="184343" y="76173"/>
                  </a:cubicBezTo>
                  <a:cubicBezTo>
                    <a:pt x="184343" y="42990"/>
                    <a:pt x="157443" y="16090"/>
                    <a:pt x="124260" y="16090"/>
                  </a:cubicBezTo>
                  <a:cubicBezTo>
                    <a:pt x="91078" y="16090"/>
                    <a:pt x="64178" y="42990"/>
                    <a:pt x="64178" y="76173"/>
                  </a:cubicBezTo>
                  <a:cubicBezTo>
                    <a:pt x="64178" y="109355"/>
                    <a:pt x="91078" y="136255"/>
                    <a:pt x="124260" y="136255"/>
                  </a:cubicBezTo>
                  <a:close/>
                  <a:moveTo>
                    <a:pt x="143657" y="304486"/>
                  </a:moveTo>
                  <a:lnTo>
                    <a:pt x="16111" y="304486"/>
                  </a:lnTo>
                  <a:lnTo>
                    <a:pt x="16111" y="291456"/>
                  </a:lnTo>
                  <a:cubicBezTo>
                    <a:pt x="16303" y="273138"/>
                    <a:pt x="21134" y="255167"/>
                    <a:pt x="30153" y="239222"/>
                  </a:cubicBezTo>
                  <a:cubicBezTo>
                    <a:pt x="39173" y="223277"/>
                    <a:pt x="52086" y="209879"/>
                    <a:pt x="67688" y="200279"/>
                  </a:cubicBezTo>
                  <a:cubicBezTo>
                    <a:pt x="83289" y="190678"/>
                    <a:pt x="101070" y="185187"/>
                    <a:pt x="119368" y="184321"/>
                  </a:cubicBezTo>
                  <a:cubicBezTo>
                    <a:pt x="134877" y="184321"/>
                    <a:pt x="140436" y="185931"/>
                    <a:pt x="143657" y="186737"/>
                  </a:cubicBezTo>
                  <a:moveTo>
                    <a:pt x="0" y="0"/>
                  </a:moveTo>
                  <a:moveTo>
                    <a:pt x="269607" y="207900"/>
                  </a:moveTo>
                  <a:lnTo>
                    <a:pt x="236433" y="207900"/>
                  </a:lnTo>
                  <a:lnTo>
                    <a:pt x="236433" y="236075"/>
                  </a:lnTo>
                  <a:lnTo>
                    <a:pt x="208257" y="236075"/>
                  </a:lnTo>
                  <a:lnTo>
                    <a:pt x="208257" y="269249"/>
                  </a:lnTo>
                  <a:lnTo>
                    <a:pt x="236433" y="269249"/>
                  </a:lnTo>
                  <a:lnTo>
                    <a:pt x="236433" y="297424"/>
                  </a:lnTo>
                  <a:lnTo>
                    <a:pt x="269607" y="297424"/>
                  </a:lnTo>
                  <a:lnTo>
                    <a:pt x="269607" y="269249"/>
                  </a:lnTo>
                  <a:lnTo>
                    <a:pt x="297781" y="269249"/>
                  </a:lnTo>
                  <a:lnTo>
                    <a:pt x="297781" y="236075"/>
                  </a:lnTo>
                  <a:lnTo>
                    <a:pt x="269607" y="236075"/>
                  </a:lnTo>
                  <a:lnTo>
                    <a:pt x="269607" y="207900"/>
                  </a:lnTo>
                  <a:close/>
                </a:path>
              </a:pathLst>
            </a:custGeom>
            <a:noFill/>
            <a:ln w="14287">
              <a:solidFill>
                <a:srgbClr val="484848"/>
              </a:solidFill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1300"/>
            </a:p>
          </p:txBody>
        </p:sp>
        <p:sp>
          <p:nvSpPr>
            <p:cNvPr id="73" name="Rounded Rectangle 33">
              <a:extLst>
                <a:ext uri="{FF2B5EF4-FFF2-40B4-BE49-F238E27FC236}">
                  <a16:creationId xmlns:a16="http://schemas.microsoft.com/office/drawing/2014/main" id="{68C61F1A-C0A9-48EB-91AC-2E2A233B3787}"/>
                </a:ext>
              </a:extLst>
            </p:cNvPr>
            <p:cNvSpPr/>
            <p:nvPr/>
          </p:nvSpPr>
          <p:spPr>
            <a:xfrm>
              <a:off x="7079450" y="3686509"/>
              <a:ext cx="332184" cy="332184"/>
            </a:xfrm>
            <a:custGeom>
              <a:avLst/>
              <a:gdLst/>
              <a:ahLst/>
              <a:cxnLst/>
              <a:rect l="0" t="0" r="0" b="0"/>
              <a:pathLst>
                <a:path w="332184" h="332184">
                  <a:moveTo>
                    <a:pt x="260746" y="235029"/>
                  </a:moveTo>
                  <a:cubicBezTo>
                    <a:pt x="260746" y="235029"/>
                    <a:pt x="253603" y="215026"/>
                    <a:pt x="199310" y="212169"/>
                  </a:cubicBezTo>
                  <a:cubicBezTo>
                    <a:pt x="193595" y="212169"/>
                    <a:pt x="189309" y="215026"/>
                    <a:pt x="189309" y="219313"/>
                  </a:cubicBezTo>
                  <a:lnTo>
                    <a:pt x="189309" y="302180"/>
                  </a:lnTo>
                  <a:cubicBezTo>
                    <a:pt x="189309" y="306466"/>
                    <a:pt x="193595" y="309324"/>
                    <a:pt x="197881" y="309324"/>
                  </a:cubicBezTo>
                  <a:cubicBezTo>
                    <a:pt x="253603" y="310753"/>
                    <a:pt x="260746" y="332184"/>
                    <a:pt x="260746" y="332184"/>
                  </a:cubicBezTo>
                  <a:close/>
                  <a:moveTo>
                    <a:pt x="260746" y="235029"/>
                  </a:moveTo>
                  <a:cubicBezTo>
                    <a:pt x="260746" y="235029"/>
                    <a:pt x="267890" y="215026"/>
                    <a:pt x="322183" y="212169"/>
                  </a:cubicBezTo>
                  <a:cubicBezTo>
                    <a:pt x="327898" y="212169"/>
                    <a:pt x="332184" y="215026"/>
                    <a:pt x="332184" y="219313"/>
                  </a:cubicBezTo>
                  <a:lnTo>
                    <a:pt x="332184" y="302180"/>
                  </a:lnTo>
                  <a:cubicBezTo>
                    <a:pt x="332184" y="306466"/>
                    <a:pt x="327898" y="309324"/>
                    <a:pt x="323611" y="309324"/>
                  </a:cubicBezTo>
                  <a:cubicBezTo>
                    <a:pt x="267890" y="310753"/>
                    <a:pt x="260746" y="332184"/>
                    <a:pt x="260746" y="332184"/>
                  </a:cubicBezTo>
                  <a:moveTo>
                    <a:pt x="305038" y="173593"/>
                  </a:moveTo>
                  <a:lnTo>
                    <a:pt x="305038" y="30718"/>
                  </a:lnTo>
                  <a:cubicBezTo>
                    <a:pt x="305038" y="19288"/>
                    <a:pt x="296465" y="10715"/>
                    <a:pt x="285035" y="10715"/>
                  </a:cubicBezTo>
                  <a:lnTo>
                    <a:pt x="30717" y="10715"/>
                  </a:lnTo>
                  <a:cubicBezTo>
                    <a:pt x="19287" y="10715"/>
                    <a:pt x="10715" y="19288"/>
                    <a:pt x="10715" y="30718"/>
                  </a:cubicBezTo>
                  <a:lnTo>
                    <a:pt x="10715" y="226456"/>
                  </a:lnTo>
                  <a:cubicBezTo>
                    <a:pt x="10715" y="237886"/>
                    <a:pt x="19287" y="246459"/>
                    <a:pt x="30717" y="246459"/>
                  </a:cubicBezTo>
                  <a:lnTo>
                    <a:pt x="142159" y="246459"/>
                  </a:lnTo>
                  <a:moveTo>
                    <a:pt x="0" y="0"/>
                  </a:moveTo>
                  <a:moveTo>
                    <a:pt x="123586" y="246459"/>
                  </a:moveTo>
                  <a:lnTo>
                    <a:pt x="113585" y="303609"/>
                  </a:lnTo>
                  <a:moveTo>
                    <a:pt x="138588" y="303609"/>
                  </a:moveTo>
                  <a:lnTo>
                    <a:pt x="99297" y="303609"/>
                  </a:lnTo>
                  <a:moveTo>
                    <a:pt x="0" y="0"/>
                  </a:moveTo>
                  <a:moveTo>
                    <a:pt x="202775" y="171450"/>
                  </a:moveTo>
                  <a:lnTo>
                    <a:pt x="169695" y="72212"/>
                  </a:lnTo>
                  <a:cubicBezTo>
                    <a:pt x="167999" y="67124"/>
                    <a:pt x="163238" y="63693"/>
                    <a:pt x="157876" y="63693"/>
                  </a:cubicBezTo>
                  <a:lnTo>
                    <a:pt x="157876" y="63693"/>
                  </a:lnTo>
                  <a:cubicBezTo>
                    <a:pt x="152513" y="63693"/>
                    <a:pt x="147752" y="67124"/>
                    <a:pt x="146056" y="72212"/>
                  </a:cubicBezTo>
                  <a:lnTo>
                    <a:pt x="112977" y="171450"/>
                  </a:lnTo>
                  <a:moveTo>
                    <a:pt x="190802" y="135531"/>
                  </a:moveTo>
                  <a:lnTo>
                    <a:pt x="124950" y="135531"/>
                  </a:lnTo>
                </a:path>
              </a:pathLst>
            </a:custGeom>
            <a:noFill/>
            <a:ln w="14287">
              <a:solidFill>
                <a:srgbClr val="484848"/>
              </a:solidFill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1300"/>
            </a:p>
          </p:txBody>
        </p:sp>
      </p:grpSp>
    </p:spTree>
    <p:extLst>
      <p:ext uri="{BB962C8B-B14F-4D97-AF65-F5344CB8AC3E}">
        <p14:creationId xmlns:p14="http://schemas.microsoft.com/office/powerpoint/2010/main" val="2009422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28F49D-4532-2348-2098-9C26E1E5E1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64F932C-0754-4963-8678-31B91463D335}"/>
              </a:ext>
            </a:extLst>
          </p:cNvPr>
          <p:cNvSpPr txBox="1"/>
          <p:nvPr/>
        </p:nvSpPr>
        <p:spPr>
          <a:xfrm>
            <a:off x="1458220" y="135388"/>
            <a:ext cx="86916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accent3"/>
                </a:solidFill>
              </a:rPr>
              <a:t>Un caso práctico</a:t>
            </a:r>
            <a:r>
              <a:rPr lang="es-MX" dirty="0">
                <a:solidFill>
                  <a:schemeClr val="accent3"/>
                </a:solidFill>
              </a:rPr>
              <a:t>: </a:t>
            </a:r>
            <a:r>
              <a:rPr lang="es-MX" b="1" dirty="0">
                <a:solidFill>
                  <a:schemeClr val="accent3"/>
                </a:solidFill>
              </a:rPr>
              <a:t>Informe de Gestión 2024-2025 para la audiencia pública de rendición de cuentas</a:t>
            </a:r>
            <a:endParaRPr lang="es-CO" b="1" dirty="0">
              <a:solidFill>
                <a:schemeClr val="accent3"/>
              </a:solidFill>
            </a:endParaRPr>
          </a:p>
          <a:p>
            <a:endParaRPr lang="es-CO" dirty="0">
              <a:solidFill>
                <a:schemeClr val="accent3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A795B6C-1F93-4A1F-9D70-E429118672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006" y="901669"/>
            <a:ext cx="3792318" cy="539923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C5DF852-E2DA-4F9E-BAFF-24531D598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5558" y="993109"/>
            <a:ext cx="4684014" cy="55712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308ABD73-3AC4-42F6-B658-BC93C3E12441}"/>
              </a:ext>
            </a:extLst>
          </p:cNvPr>
          <p:cNvSpPr txBox="1"/>
          <p:nvPr/>
        </p:nvSpPr>
        <p:spPr>
          <a:xfrm>
            <a:off x="6615113" y="6116235"/>
            <a:ext cx="66579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s-MX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Descargue el informe de gestión </a:t>
            </a:r>
            <a:r>
              <a:rPr lang="es-MX" b="1" i="0" dirty="0">
                <a:solidFill>
                  <a:srgbClr val="000000"/>
                </a:solidFill>
                <a:effectLst/>
                <a:latin typeface="inherit"/>
                <a:hlinkClick r:id="rId4"/>
              </a:rPr>
              <a:t>AQUÍ</a:t>
            </a:r>
            <a:endParaRPr lang="es-MX" b="1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139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28F49D-4532-2348-2098-9C26E1E5E1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073E8B0E-DB56-4F1D-9A0C-1F87CF263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978" y="514350"/>
            <a:ext cx="4787297" cy="598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0FC200A3-16AE-458B-A1B1-DDF70EE73ADF}"/>
              </a:ext>
            </a:extLst>
          </p:cNvPr>
          <p:cNvSpPr txBox="1"/>
          <p:nvPr/>
        </p:nvSpPr>
        <p:spPr>
          <a:xfrm>
            <a:off x="6463982" y="2690336"/>
            <a:ext cx="451104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En este espacio se presentará un </a:t>
            </a:r>
            <a:r>
              <a:rPr lang="es-MX" b="1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balance de las actividades adelantadas</a:t>
            </a:r>
            <a:r>
              <a:rPr lang="es-MX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, los logros alcanzados y los desafíos del sector, en el marco de las apuestas y metas trazadas en el PND 2022-2026 </a:t>
            </a:r>
            <a:endParaRPr lang="es-MX" b="0" i="0" dirty="0">
              <a:solidFill>
                <a:srgbClr val="328637"/>
              </a:solidFill>
              <a:effectLst/>
              <a:latin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04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1D8C2A2-0E91-B40F-46D7-23CD5F1647A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286"/>
          <a:stretch>
            <a:fillRect/>
          </a:stretch>
        </p:blipFill>
        <p:spPr>
          <a:xfrm>
            <a:off x="3851910" y="305924"/>
            <a:ext cx="7349490" cy="624615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4E2D46A-6E4D-8812-61E3-2ACD7F33F362}"/>
              </a:ext>
            </a:extLst>
          </p:cNvPr>
          <p:cNvSpPr txBox="1"/>
          <p:nvPr/>
        </p:nvSpPr>
        <p:spPr>
          <a:xfrm>
            <a:off x="990600" y="2343150"/>
            <a:ext cx="30746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accent3"/>
                </a:solidFill>
              </a:rPr>
              <a:t>Atributos de calidad  la Dimensión 4</a:t>
            </a:r>
            <a:endParaRPr lang="es-CO" sz="24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4270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D668C2-A378-95B5-F145-CF84AFDD79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8AA8DD9-AE47-B739-3AA1-9E89AF0ED014}"/>
              </a:ext>
            </a:extLst>
          </p:cNvPr>
          <p:cNvSpPr txBox="1"/>
          <p:nvPr/>
        </p:nvSpPr>
        <p:spPr>
          <a:xfrm>
            <a:off x="2777490" y="2721114"/>
            <a:ext cx="6092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dirty="0"/>
              <a:t>Antes de empezar</a:t>
            </a:r>
            <a:endParaRPr lang="es-CO" sz="4000" dirty="0"/>
          </a:p>
        </p:txBody>
      </p:sp>
    </p:spTree>
    <p:extLst>
      <p:ext uri="{BB962C8B-B14F-4D97-AF65-F5344CB8AC3E}">
        <p14:creationId xmlns:p14="http://schemas.microsoft.com/office/powerpoint/2010/main" val="2541710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3A8906-EBB0-A7C5-274B-DF449FD974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65721AF-3BFA-AE4C-46E3-E482D3AEE307}"/>
              </a:ext>
            </a:extLst>
          </p:cNvPr>
          <p:cNvSpPr txBox="1"/>
          <p:nvPr/>
        </p:nvSpPr>
        <p:spPr>
          <a:xfrm>
            <a:off x="948690" y="1777186"/>
            <a:ext cx="66522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s-MX" sz="2400" dirty="0"/>
              <a:t>¿Has elaborado un memorando, respuesta o comunicación?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sz="2400" dirty="0"/>
              <a:t>¿Has enviado información a otras áreas?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sz="2400" dirty="0"/>
              <a:t>¿Has utilizado AZ Digital?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sz="2400" dirty="0"/>
              <a:t>¿Has elaborado alguna base de datos?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sz="2400" dirty="0"/>
              <a:t>¿Has tenido que organizar datos e información?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sz="2400" dirty="0"/>
              <a:t>¿Has tenido que  proporcionar información para la toma de decisiones?</a:t>
            </a:r>
            <a:endParaRPr lang="es-CO" sz="24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5D836F6-D170-A201-F93A-A8A2DCD5B3B8}"/>
              </a:ext>
            </a:extLst>
          </p:cNvPr>
          <p:cNvSpPr txBox="1"/>
          <p:nvPr/>
        </p:nvSpPr>
        <p:spPr>
          <a:xfrm>
            <a:off x="948690" y="925830"/>
            <a:ext cx="6309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solidFill>
                  <a:schemeClr val="accent3"/>
                </a:solidFill>
              </a:rPr>
              <a:t>Alguna  vez……</a:t>
            </a:r>
            <a:endParaRPr lang="es-CO" sz="2800" dirty="0">
              <a:solidFill>
                <a:schemeClr val="accent3"/>
              </a:solidFill>
            </a:endParaRPr>
          </a:p>
        </p:txBody>
      </p:sp>
      <p:pic>
        <p:nvPicPr>
          <p:cNvPr id="2050" name="Picture 2" descr="pulgares arriba, pulgares abajo ">
            <a:extLst>
              <a:ext uri="{FF2B5EF4-FFF2-40B4-BE49-F238E27FC236}">
                <a16:creationId xmlns:a16="http://schemas.microsoft.com/office/drawing/2014/main" id="{9C1648BA-9584-7958-C142-DBEF94D98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770" y="2066568"/>
            <a:ext cx="2137410" cy="2137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5224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28F49D-4532-2348-2098-9C26E1E5E1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BEA63AE-C0E0-465F-98E0-57E0DA4679F5}"/>
              </a:ext>
            </a:extLst>
          </p:cNvPr>
          <p:cNvSpPr txBox="1"/>
          <p:nvPr/>
        </p:nvSpPr>
        <p:spPr>
          <a:xfrm>
            <a:off x="4547483" y="1819115"/>
            <a:ext cx="4914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solidFill>
                  <a:schemeClr val="accent3"/>
                </a:solidFill>
              </a:rPr>
              <a:t>Dimensión 5:</a:t>
            </a:r>
            <a:endParaRPr lang="es-CO" sz="3600" b="1" dirty="0">
              <a:solidFill>
                <a:schemeClr val="accent3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74877F6-2595-43E5-845F-B694EF2A20F6}"/>
              </a:ext>
            </a:extLst>
          </p:cNvPr>
          <p:cNvSpPr txBox="1"/>
          <p:nvPr/>
        </p:nvSpPr>
        <p:spPr>
          <a:xfrm>
            <a:off x="4547483" y="2657806"/>
            <a:ext cx="7780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solidFill>
                  <a:srgbClr val="CC3300"/>
                </a:solidFill>
              </a:rPr>
              <a:t>Información y Comunicación</a:t>
            </a:r>
            <a:endParaRPr lang="es-CO" sz="3600" b="1" dirty="0">
              <a:solidFill>
                <a:srgbClr val="CC3300"/>
              </a:solidFill>
            </a:endParaRPr>
          </a:p>
        </p:txBody>
      </p:sp>
      <p:sp>
        <p:nvSpPr>
          <p:cNvPr id="17" name="Diagrama de flujo: terminador 16">
            <a:extLst>
              <a:ext uri="{FF2B5EF4-FFF2-40B4-BE49-F238E27FC236}">
                <a16:creationId xmlns:a16="http://schemas.microsoft.com/office/drawing/2014/main" id="{6F732787-68E6-46DB-8B78-6C82FF22DBEE}"/>
              </a:ext>
            </a:extLst>
          </p:cNvPr>
          <p:cNvSpPr/>
          <p:nvPr/>
        </p:nvSpPr>
        <p:spPr>
          <a:xfrm>
            <a:off x="4926330" y="3688856"/>
            <a:ext cx="6720840" cy="1740394"/>
          </a:xfrm>
          <a:prstGeom prst="flowChartTerminator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/>
              <a:t>Propósito: </a:t>
            </a:r>
            <a:r>
              <a:rPr lang="es-MX" sz="2000" dirty="0"/>
              <a:t>garantizar un adecuado flujo de información interna y externa que le permite una interacción con los ciudadanos</a:t>
            </a:r>
            <a:endParaRPr lang="es-MX" sz="2000" b="1" dirty="0"/>
          </a:p>
          <a:p>
            <a:pPr algn="ctr"/>
            <a:endParaRPr lang="es-CO" sz="20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86F2245-27E5-44F2-B2ED-79D6C8FB6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579" y="993532"/>
            <a:ext cx="3874236" cy="443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6275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28F49D-4532-2348-2098-9C26E1E5E1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organizado">
            <a:extLst>
              <a:ext uri="{FF2B5EF4-FFF2-40B4-BE49-F238E27FC236}">
                <a16:creationId xmlns:a16="http://schemas.microsoft.com/office/drawing/2014/main" id="{9551829A-03EF-452D-9D39-F02165103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619" y="1629577"/>
            <a:ext cx="1968347" cy="196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4865844E-F636-4CB7-9372-D32591CAA32C}"/>
              </a:ext>
            </a:extLst>
          </p:cNvPr>
          <p:cNvSpPr txBox="1"/>
          <p:nvPr/>
        </p:nvSpPr>
        <p:spPr>
          <a:xfrm>
            <a:off x="-387428" y="3856446"/>
            <a:ext cx="48584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dirty="0"/>
              <a:t>Aspecto </a:t>
            </a:r>
          </a:p>
          <a:p>
            <a:pPr algn="ctr"/>
            <a:r>
              <a:rPr lang="es-MX" sz="2200" dirty="0"/>
              <a:t>clave</a:t>
            </a:r>
            <a:endParaRPr lang="es-CO" sz="22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E9E4A57-2053-4F3F-AAFC-34A5046AF71D}"/>
              </a:ext>
            </a:extLst>
          </p:cNvPr>
          <p:cNvSpPr txBox="1"/>
          <p:nvPr/>
        </p:nvSpPr>
        <p:spPr>
          <a:xfrm>
            <a:off x="4381742" y="983246"/>
            <a:ext cx="3855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>
                <a:solidFill>
                  <a:srgbClr val="CC3300"/>
                </a:solidFill>
              </a:rPr>
              <a:t>Información</a:t>
            </a:r>
            <a:endParaRPr lang="es-CO" sz="3600" dirty="0">
              <a:solidFill>
                <a:srgbClr val="CC3300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6015278-1844-4E73-A751-E4D1F23323DD}"/>
              </a:ext>
            </a:extLst>
          </p:cNvPr>
          <p:cNvSpPr txBox="1"/>
          <p:nvPr/>
        </p:nvSpPr>
        <p:spPr>
          <a:xfrm>
            <a:off x="3705211" y="1671557"/>
            <a:ext cx="530186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dirty="0"/>
              <a:t>Gestionada para </a:t>
            </a:r>
          </a:p>
          <a:p>
            <a:pPr algn="ctr"/>
            <a:endParaRPr lang="es-MX" dirty="0"/>
          </a:p>
          <a:p>
            <a:pPr algn="ctr"/>
            <a:endParaRPr lang="es-MX" dirty="0"/>
          </a:p>
          <a:p>
            <a:pPr algn="ctr"/>
            <a:endParaRPr lang="es-MX" dirty="0"/>
          </a:p>
          <a:p>
            <a:pPr algn="ctr"/>
            <a:endParaRPr lang="es-MX" dirty="0"/>
          </a:p>
        </p:txBody>
      </p:sp>
      <p:sp>
        <p:nvSpPr>
          <p:cNvPr id="14" name="Flecha: pentágono 13">
            <a:extLst>
              <a:ext uri="{FF2B5EF4-FFF2-40B4-BE49-F238E27FC236}">
                <a16:creationId xmlns:a16="http://schemas.microsoft.com/office/drawing/2014/main" id="{7A58E532-CB9B-45FB-B375-01E003F5B0DE}"/>
              </a:ext>
            </a:extLst>
          </p:cNvPr>
          <p:cNvSpPr/>
          <p:nvPr/>
        </p:nvSpPr>
        <p:spPr>
          <a:xfrm>
            <a:off x="4191792" y="2117833"/>
            <a:ext cx="4815291" cy="584776"/>
          </a:xfrm>
          <a:prstGeom prst="homePlate">
            <a:avLst/>
          </a:prstGeom>
          <a:solidFill>
            <a:srgbClr val="E4D2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00" dirty="0"/>
              <a:t>Facilitar la operación de la entidad</a:t>
            </a:r>
            <a:endParaRPr lang="es-CO" sz="1600" dirty="0"/>
          </a:p>
        </p:txBody>
      </p:sp>
      <p:sp>
        <p:nvSpPr>
          <p:cNvPr id="15" name="Flecha: pentágono 14">
            <a:extLst>
              <a:ext uri="{FF2B5EF4-FFF2-40B4-BE49-F238E27FC236}">
                <a16:creationId xmlns:a16="http://schemas.microsoft.com/office/drawing/2014/main" id="{299F41C9-CA8C-42FA-8407-D19D4EADDC9A}"/>
              </a:ext>
            </a:extLst>
          </p:cNvPr>
          <p:cNvSpPr/>
          <p:nvPr/>
        </p:nvSpPr>
        <p:spPr>
          <a:xfrm>
            <a:off x="4191787" y="2804589"/>
            <a:ext cx="4815291" cy="584776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00" dirty="0"/>
              <a:t>El desarrollo de sus funciones</a:t>
            </a:r>
            <a:endParaRPr lang="es-CO" sz="1600" dirty="0"/>
          </a:p>
        </p:txBody>
      </p:sp>
      <p:sp>
        <p:nvSpPr>
          <p:cNvPr id="18" name="Flecha: pentágono 17">
            <a:extLst>
              <a:ext uri="{FF2B5EF4-FFF2-40B4-BE49-F238E27FC236}">
                <a16:creationId xmlns:a16="http://schemas.microsoft.com/office/drawing/2014/main" id="{1D23CB89-9474-44D1-B1CC-1AAB50BF8BB3}"/>
              </a:ext>
            </a:extLst>
          </p:cNvPr>
          <p:cNvSpPr/>
          <p:nvPr/>
        </p:nvSpPr>
        <p:spPr>
          <a:xfrm>
            <a:off x="4191787" y="3576669"/>
            <a:ext cx="4815291" cy="584776"/>
          </a:xfrm>
          <a:prstGeom prst="homePlate">
            <a:avLst/>
          </a:prstGeom>
          <a:solidFill>
            <a:srgbClr val="E4D2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00" dirty="0"/>
              <a:t>La seguridad y protección de datos </a:t>
            </a:r>
            <a:endParaRPr lang="es-CO" sz="1600" dirty="0"/>
          </a:p>
        </p:txBody>
      </p:sp>
      <p:sp>
        <p:nvSpPr>
          <p:cNvPr id="20" name="Flecha: pentágono 19">
            <a:extLst>
              <a:ext uri="{FF2B5EF4-FFF2-40B4-BE49-F238E27FC236}">
                <a16:creationId xmlns:a16="http://schemas.microsoft.com/office/drawing/2014/main" id="{53ED47D6-3150-45F8-9170-13A1811BEA0C}"/>
              </a:ext>
            </a:extLst>
          </p:cNvPr>
          <p:cNvSpPr/>
          <p:nvPr/>
        </p:nvSpPr>
        <p:spPr>
          <a:xfrm>
            <a:off x="4191787" y="4320547"/>
            <a:ext cx="4815291" cy="584776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00" dirty="0"/>
              <a:t>Garantizar la trazabilidad de la gestión</a:t>
            </a:r>
            <a:endParaRPr lang="es-CO" sz="1600" dirty="0"/>
          </a:p>
        </p:txBody>
      </p:sp>
      <p:sp>
        <p:nvSpPr>
          <p:cNvPr id="21" name="Flecha: pentágono 20">
            <a:extLst>
              <a:ext uri="{FF2B5EF4-FFF2-40B4-BE49-F238E27FC236}">
                <a16:creationId xmlns:a16="http://schemas.microsoft.com/office/drawing/2014/main" id="{3BDA684E-9051-44B8-93E3-75A728F2559B}"/>
              </a:ext>
            </a:extLst>
          </p:cNvPr>
          <p:cNvSpPr/>
          <p:nvPr/>
        </p:nvSpPr>
        <p:spPr>
          <a:xfrm>
            <a:off x="4191787" y="5186985"/>
            <a:ext cx="4815291" cy="1059580"/>
          </a:xfrm>
          <a:prstGeom prst="homePlate">
            <a:avLst/>
          </a:prstGeom>
          <a:solidFill>
            <a:srgbClr val="E4D2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00" dirty="0"/>
              <a:t>Comunicar, difundir y transmitir la información de calidad que se genera en toda la entidad, tanto entre dependencias como frente a los grupos de valor. </a:t>
            </a:r>
            <a:endParaRPr lang="es-CO" sz="1600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8184F166-C014-4009-80D4-880FB3FF3F80}"/>
              </a:ext>
            </a:extLst>
          </p:cNvPr>
          <p:cNvSpPr txBox="1"/>
          <p:nvPr/>
        </p:nvSpPr>
        <p:spPr>
          <a:xfrm>
            <a:off x="9050226" y="2335388"/>
            <a:ext cx="305643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dirty="0"/>
              <a:t>Fomentar la eficiencia, la eficacia, la calidad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dirty="0"/>
              <a:t>La transparencia en la gestión pública, la rendición de cuentas de la entidad y el control social ciudadano</a:t>
            </a:r>
          </a:p>
          <a:p>
            <a:endParaRPr lang="es-CO" dirty="0">
              <a:hlinkClick r:id="rId4"/>
            </a:endParaRPr>
          </a:p>
          <a:p>
            <a:r>
              <a:rPr lang="es-CO" dirty="0">
                <a:hlinkClick r:id="rId4"/>
              </a:rPr>
              <a:t>Conoce más: https://minciencias.gov.co/participa</a:t>
            </a:r>
            <a:endParaRPr lang="es-CO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60519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95FF24-AEF0-9370-4FE9-8D20D0BEA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378BB6-13B5-4586-D18A-B8104895B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1685"/>
            <a:ext cx="10515600" cy="2139640"/>
          </a:xfrm>
        </p:spPr>
        <p:txBody>
          <a:bodyPr>
            <a:noAutofit/>
          </a:bodyPr>
          <a:lstStyle/>
          <a:p>
            <a:pPr algn="ctr"/>
            <a:r>
              <a:rPr lang="es-MX" sz="3800" dirty="0"/>
              <a:t>C</a:t>
            </a:r>
            <a:r>
              <a:rPr lang="es-CO" sz="3800" dirty="0" err="1"/>
              <a:t>apacitación</a:t>
            </a:r>
            <a:r>
              <a:rPr lang="es-CO" sz="3800" dirty="0"/>
              <a:t> </a:t>
            </a:r>
            <a:br>
              <a:rPr lang="es-CO" sz="3800" dirty="0"/>
            </a:br>
            <a:r>
              <a:rPr lang="es-CO" sz="3800" dirty="0"/>
              <a:t>Modelo Integrado de Gestión MIPG</a:t>
            </a:r>
            <a:br>
              <a:rPr lang="es-CO" sz="3800" dirty="0"/>
            </a:br>
            <a:r>
              <a:rPr lang="es-CO" sz="3800" dirty="0"/>
              <a:t>Parte 3</a:t>
            </a:r>
            <a:br>
              <a:rPr lang="es-CO" sz="3800" dirty="0"/>
            </a:br>
            <a:endParaRPr lang="es-CO" sz="3800" dirty="0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077AD8A8-C019-4E87-B121-FD917667DA39}"/>
              </a:ext>
            </a:extLst>
          </p:cNvPr>
          <p:cNvSpPr txBox="1">
            <a:spLocks/>
          </p:cNvSpPr>
          <p:nvPr/>
        </p:nvSpPr>
        <p:spPr>
          <a:xfrm>
            <a:off x="1034667" y="3994918"/>
            <a:ext cx="10515600" cy="21396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3200" dirty="0"/>
              <a:t>Dirección de Talento Humano</a:t>
            </a:r>
          </a:p>
          <a:p>
            <a:pPr algn="ctr"/>
            <a:endParaRPr lang="es-MX" sz="3200" dirty="0"/>
          </a:p>
          <a:p>
            <a:pPr algn="ctr"/>
            <a:r>
              <a:rPr lang="es-MX" sz="2000" dirty="0"/>
              <a:t>Apoya: Oficina Asesora de Planeación e Innovación </a:t>
            </a:r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13197739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28F49D-4532-2348-2098-9C26E1E5E1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0E4498E-A710-4674-AD79-9DAAFE36A4DC}"/>
              </a:ext>
            </a:extLst>
          </p:cNvPr>
          <p:cNvSpPr txBox="1"/>
          <p:nvPr/>
        </p:nvSpPr>
        <p:spPr>
          <a:xfrm>
            <a:off x="1311006" y="1641513"/>
            <a:ext cx="98263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/>
              <a:t>El desarrollo de esta dimensión se logra a través de: </a:t>
            </a:r>
          </a:p>
          <a:p>
            <a:endParaRPr lang="es-MX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400" u="sng" dirty="0">
                <a:solidFill>
                  <a:srgbClr val="CC3300"/>
                </a:solidFill>
              </a:rPr>
              <a:t>Política de Gestión Documental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400" u="sng" dirty="0">
                <a:solidFill>
                  <a:srgbClr val="CC3300"/>
                </a:solidFill>
              </a:rPr>
              <a:t>Política de Gestión de la Información Estadística</a:t>
            </a:r>
            <a:endParaRPr lang="es-CO" sz="2400" u="sng" dirty="0">
              <a:solidFill>
                <a:srgbClr val="CC3300"/>
              </a:solidFill>
            </a:endParaRPr>
          </a:p>
        </p:txBody>
      </p:sp>
      <p:pic>
        <p:nvPicPr>
          <p:cNvPr id="4102" name="Picture 6" descr="conceptos ">
            <a:extLst>
              <a:ext uri="{FF2B5EF4-FFF2-40B4-BE49-F238E27FC236}">
                <a16:creationId xmlns:a16="http://schemas.microsoft.com/office/drawing/2014/main" id="{A27D89DD-5A18-4BEC-B48B-AC28DF02D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152" y="3429000"/>
            <a:ext cx="2397087" cy="239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EF217C0-359F-A11D-1766-4FDFC3762B70}"/>
              </a:ext>
            </a:extLst>
          </p:cNvPr>
          <p:cNvSpPr txBox="1"/>
          <p:nvPr/>
        </p:nvSpPr>
        <p:spPr>
          <a:xfrm>
            <a:off x="8791956" y="54413"/>
            <a:ext cx="29077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600" dirty="0"/>
              <a:t>Índice de desempeño de la dimensión</a:t>
            </a:r>
          </a:p>
          <a:p>
            <a:pPr algn="ctr"/>
            <a:r>
              <a:rPr lang="es-MX" sz="1600" dirty="0"/>
              <a:t>  2024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DE40FC8-4A97-E730-E08F-BC4D9EB25002}"/>
              </a:ext>
            </a:extLst>
          </p:cNvPr>
          <p:cNvSpPr txBox="1"/>
          <p:nvPr/>
        </p:nvSpPr>
        <p:spPr>
          <a:xfrm>
            <a:off x="7198614" y="770423"/>
            <a:ext cx="60944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600" b="1" dirty="0">
                <a:solidFill>
                  <a:srgbClr val="00B050"/>
                </a:solidFill>
              </a:rPr>
              <a:t>95,9</a:t>
            </a:r>
            <a:endParaRPr lang="es-CO" sz="3600" b="1" dirty="0">
              <a:solidFill>
                <a:srgbClr val="00B050"/>
              </a:solidFill>
            </a:endParaRPr>
          </a:p>
        </p:txBody>
      </p:sp>
      <p:pic>
        <p:nvPicPr>
          <p:cNvPr id="5" name="Picture 2" descr="rendimiento ">
            <a:extLst>
              <a:ext uri="{FF2B5EF4-FFF2-40B4-BE49-F238E27FC236}">
                <a16:creationId xmlns:a16="http://schemas.microsoft.com/office/drawing/2014/main" id="{CDCD1E03-8AE4-EF3F-3F57-2E6CA0522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016" y="368154"/>
            <a:ext cx="823841" cy="82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0728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E83878F-EDDC-4A85-A75B-6AD96AC12AA1}"/>
              </a:ext>
            </a:extLst>
          </p:cNvPr>
          <p:cNvSpPr txBox="1"/>
          <p:nvPr/>
        </p:nvSpPr>
        <p:spPr>
          <a:xfrm>
            <a:off x="1271398" y="441415"/>
            <a:ext cx="11057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b="1" dirty="0">
                <a:solidFill>
                  <a:srgbClr val="CC3300"/>
                </a:solidFill>
              </a:rPr>
              <a:t>Dimensión 5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473E461-769D-43BF-8735-3280E73EB839}"/>
              </a:ext>
            </a:extLst>
          </p:cNvPr>
          <p:cNvSpPr txBox="1"/>
          <p:nvPr/>
        </p:nvSpPr>
        <p:spPr>
          <a:xfrm>
            <a:off x="7578090" y="2546942"/>
            <a:ext cx="374697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000" dirty="0"/>
              <a:t>Mejorar el manejo de documentos y archivos para que los ciudadanos, servidores públicos y entidades puedan acceder fácilmente a la información, garantizando transparencia y el ejercicio de sus derechos.</a:t>
            </a:r>
            <a:endParaRPr lang="es-CO" sz="20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C3FA32B-08B7-4626-AA57-EAC3D06BCDDD}"/>
              </a:ext>
            </a:extLst>
          </p:cNvPr>
          <p:cNvSpPr txBox="1"/>
          <p:nvPr/>
        </p:nvSpPr>
        <p:spPr>
          <a:xfrm>
            <a:off x="1271398" y="872302"/>
            <a:ext cx="61639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1800" u="sng" dirty="0">
                <a:solidFill>
                  <a:srgbClr val="CC3300"/>
                </a:solidFill>
              </a:rPr>
              <a:t>Política de Gestión Documental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3FF0F920-FBC1-4D9E-BE4A-5B51D420D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968" y="1241634"/>
            <a:ext cx="7019122" cy="5021552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29FDA51C-22B5-45B1-BDEF-32BEE25E0F42}"/>
              </a:ext>
            </a:extLst>
          </p:cNvPr>
          <p:cNvSpPr txBox="1"/>
          <p:nvPr/>
        </p:nvSpPr>
        <p:spPr>
          <a:xfrm>
            <a:off x="1714500" y="6228442"/>
            <a:ext cx="5474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Hoja de ruta de la función archivística</a:t>
            </a:r>
            <a:endParaRPr lang="es-CO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905188E-FD9C-46A1-92DD-639F62327D41}"/>
              </a:ext>
            </a:extLst>
          </p:cNvPr>
          <p:cNvSpPr txBox="1"/>
          <p:nvPr/>
        </p:nvSpPr>
        <p:spPr>
          <a:xfrm>
            <a:off x="7722108" y="5616855"/>
            <a:ext cx="4395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Productos: PINAR, instrumentos archivísticos (TRD, TVD)</a:t>
            </a:r>
            <a:endParaRPr lang="es-CO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8ECF5B5-E0DC-0820-2DBA-43DCA4135EB1}"/>
              </a:ext>
            </a:extLst>
          </p:cNvPr>
          <p:cNvSpPr txBox="1"/>
          <p:nvPr/>
        </p:nvSpPr>
        <p:spPr>
          <a:xfrm>
            <a:off x="8791956" y="54413"/>
            <a:ext cx="29077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600" dirty="0"/>
              <a:t>Índice de desempeño de la política</a:t>
            </a:r>
          </a:p>
          <a:p>
            <a:pPr algn="ctr"/>
            <a:r>
              <a:rPr lang="es-MX" sz="1600" dirty="0"/>
              <a:t>  2024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2FD9A71-D11A-6D7E-F289-427B5227C0F3}"/>
              </a:ext>
            </a:extLst>
          </p:cNvPr>
          <p:cNvSpPr txBox="1"/>
          <p:nvPr/>
        </p:nvSpPr>
        <p:spPr>
          <a:xfrm>
            <a:off x="7198614" y="770423"/>
            <a:ext cx="60944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600" b="1" dirty="0">
                <a:solidFill>
                  <a:srgbClr val="00B050"/>
                </a:solidFill>
              </a:rPr>
              <a:t>99,6</a:t>
            </a:r>
            <a:endParaRPr lang="es-CO" sz="3600" b="1" dirty="0">
              <a:solidFill>
                <a:srgbClr val="00B050"/>
              </a:solidFill>
            </a:endParaRPr>
          </a:p>
        </p:txBody>
      </p:sp>
      <p:pic>
        <p:nvPicPr>
          <p:cNvPr id="7" name="Picture 2" descr="rendimiento ">
            <a:extLst>
              <a:ext uri="{FF2B5EF4-FFF2-40B4-BE49-F238E27FC236}">
                <a16:creationId xmlns:a16="http://schemas.microsoft.com/office/drawing/2014/main" id="{0B2C623D-CCB0-5D46-A178-5AC5652D4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016" y="368154"/>
            <a:ext cx="823841" cy="82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5023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E83878F-EDDC-4A85-A75B-6AD96AC12AA1}"/>
              </a:ext>
            </a:extLst>
          </p:cNvPr>
          <p:cNvSpPr txBox="1"/>
          <p:nvPr/>
        </p:nvSpPr>
        <p:spPr>
          <a:xfrm>
            <a:off x="1263267" y="402638"/>
            <a:ext cx="621652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b="1" dirty="0">
                <a:solidFill>
                  <a:srgbClr val="CC3300"/>
                </a:solidFill>
              </a:rPr>
              <a:t>Dimensión 5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u="sng" dirty="0">
                <a:solidFill>
                  <a:srgbClr val="CC3300"/>
                </a:solidFill>
              </a:rPr>
              <a:t>Lineamientos Política de Gestión de la Información Estadística</a:t>
            </a:r>
            <a:endParaRPr lang="es-CO" u="sng" dirty="0">
              <a:solidFill>
                <a:srgbClr val="CC3300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ADD07C8-86D4-4BB0-812B-3950E764A5C9}"/>
              </a:ext>
            </a:extLst>
          </p:cNvPr>
          <p:cNvSpPr txBox="1"/>
          <p:nvPr/>
        </p:nvSpPr>
        <p:spPr>
          <a:xfrm>
            <a:off x="1429754" y="1770234"/>
            <a:ext cx="82724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dirty="0"/>
              <a:t>Crear, mantener y usar información de calidad para tomar decisiones basadas en evidencia, dialogar con los ciudadanos y garantizar transparencia en las acciones del Estado..</a:t>
            </a:r>
            <a:endParaRPr lang="es-CO" dirty="0"/>
          </a:p>
        </p:txBody>
      </p:sp>
      <p:sp>
        <p:nvSpPr>
          <p:cNvPr id="8" name="Google Shape;202;p19">
            <a:extLst>
              <a:ext uri="{FF2B5EF4-FFF2-40B4-BE49-F238E27FC236}">
                <a16:creationId xmlns:a16="http://schemas.microsoft.com/office/drawing/2014/main" id="{0F060692-A036-467E-823B-B0235987C3CF}"/>
              </a:ext>
            </a:extLst>
          </p:cNvPr>
          <p:cNvSpPr txBox="1">
            <a:spLocks/>
          </p:cNvSpPr>
          <p:nvPr/>
        </p:nvSpPr>
        <p:spPr>
          <a:xfrm>
            <a:off x="1659827" y="2702924"/>
            <a:ext cx="8229600" cy="32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s-MX" sz="1600" b="1" dirty="0">
                <a:latin typeface="Verdana" panose="020B0604030504040204" pitchFamily="34" charset="0"/>
                <a:ea typeface="Verdana" panose="020B0604030504040204" pitchFamily="34" charset="0"/>
              </a:rPr>
              <a:t>Mecanismos para desarrollar la política</a:t>
            </a:r>
          </a:p>
        </p:txBody>
      </p:sp>
      <p:sp>
        <p:nvSpPr>
          <p:cNvPr id="9" name="Google Shape;203;p19">
            <a:extLst>
              <a:ext uri="{FF2B5EF4-FFF2-40B4-BE49-F238E27FC236}">
                <a16:creationId xmlns:a16="http://schemas.microsoft.com/office/drawing/2014/main" id="{E980A6BE-06B0-4DFC-A665-C401BA7A51A1}"/>
              </a:ext>
            </a:extLst>
          </p:cNvPr>
          <p:cNvSpPr/>
          <p:nvPr/>
        </p:nvSpPr>
        <p:spPr>
          <a:xfrm>
            <a:off x="2826320" y="5854494"/>
            <a:ext cx="6539359" cy="118751"/>
          </a:xfrm>
          <a:prstGeom prst="roundRect">
            <a:avLst>
              <a:gd name="adj" fmla="val 50000"/>
            </a:avLst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" name="Google Shape;204;p19">
            <a:extLst>
              <a:ext uri="{FF2B5EF4-FFF2-40B4-BE49-F238E27FC236}">
                <a16:creationId xmlns:a16="http://schemas.microsoft.com/office/drawing/2014/main" id="{92D8F097-2A1B-407F-AE7B-F0415082006D}"/>
              </a:ext>
            </a:extLst>
          </p:cNvPr>
          <p:cNvSpPr/>
          <p:nvPr/>
        </p:nvSpPr>
        <p:spPr>
          <a:xfrm>
            <a:off x="5774627" y="5691694"/>
            <a:ext cx="461927" cy="461806"/>
          </a:xfrm>
          <a:custGeom>
            <a:avLst/>
            <a:gdLst/>
            <a:ahLst/>
            <a:cxnLst/>
            <a:rect l="l" t="t" r="r" b="b"/>
            <a:pathLst>
              <a:path w="1442" h="1444" extrusionOk="0">
                <a:moveTo>
                  <a:pt x="1441" y="721"/>
                </a:moveTo>
                <a:lnTo>
                  <a:pt x="1441" y="721"/>
                </a:lnTo>
                <a:cubicBezTo>
                  <a:pt x="1441" y="323"/>
                  <a:pt x="1119" y="0"/>
                  <a:pt x="721" y="0"/>
                </a:cubicBezTo>
                <a:lnTo>
                  <a:pt x="721" y="0"/>
                </a:lnTo>
                <a:cubicBezTo>
                  <a:pt x="323" y="0"/>
                  <a:pt x="0" y="323"/>
                  <a:pt x="0" y="721"/>
                </a:cubicBezTo>
                <a:lnTo>
                  <a:pt x="0" y="721"/>
                </a:lnTo>
                <a:cubicBezTo>
                  <a:pt x="0" y="1120"/>
                  <a:pt x="323" y="1443"/>
                  <a:pt x="721" y="1443"/>
                </a:cubicBezTo>
                <a:lnTo>
                  <a:pt x="721" y="1443"/>
                </a:lnTo>
                <a:cubicBezTo>
                  <a:pt x="1119" y="1443"/>
                  <a:pt x="1441" y="1120"/>
                  <a:pt x="1441" y="721"/>
                </a:cubicBezTo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" name="Google Shape;205;p19">
            <a:extLst>
              <a:ext uri="{FF2B5EF4-FFF2-40B4-BE49-F238E27FC236}">
                <a16:creationId xmlns:a16="http://schemas.microsoft.com/office/drawing/2014/main" id="{37A6A701-CA6F-42CF-9417-A65BAF0570A8}"/>
              </a:ext>
            </a:extLst>
          </p:cNvPr>
          <p:cNvSpPr/>
          <p:nvPr/>
        </p:nvSpPr>
        <p:spPr>
          <a:xfrm>
            <a:off x="5900351" y="5818797"/>
            <a:ext cx="207656" cy="209015"/>
          </a:xfrm>
          <a:custGeom>
            <a:avLst/>
            <a:gdLst/>
            <a:ahLst/>
            <a:cxnLst/>
            <a:rect l="l" t="t" r="r" b="b"/>
            <a:pathLst>
              <a:path w="650" h="652" extrusionOk="0">
                <a:moveTo>
                  <a:pt x="649" y="325"/>
                </a:moveTo>
                <a:lnTo>
                  <a:pt x="649" y="325"/>
                </a:lnTo>
                <a:cubicBezTo>
                  <a:pt x="649" y="146"/>
                  <a:pt x="505" y="0"/>
                  <a:pt x="325" y="0"/>
                </a:cubicBezTo>
                <a:lnTo>
                  <a:pt x="325" y="0"/>
                </a:lnTo>
                <a:cubicBezTo>
                  <a:pt x="146" y="0"/>
                  <a:pt x="0" y="146"/>
                  <a:pt x="0" y="325"/>
                </a:cubicBezTo>
                <a:lnTo>
                  <a:pt x="0" y="325"/>
                </a:lnTo>
                <a:cubicBezTo>
                  <a:pt x="0" y="505"/>
                  <a:pt x="146" y="651"/>
                  <a:pt x="325" y="651"/>
                </a:cubicBezTo>
                <a:lnTo>
                  <a:pt x="325" y="651"/>
                </a:lnTo>
                <a:cubicBezTo>
                  <a:pt x="505" y="651"/>
                  <a:pt x="649" y="505"/>
                  <a:pt x="649" y="325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" name="Google Shape;206;p19">
            <a:extLst>
              <a:ext uri="{FF2B5EF4-FFF2-40B4-BE49-F238E27FC236}">
                <a16:creationId xmlns:a16="http://schemas.microsoft.com/office/drawing/2014/main" id="{8DC90E44-EAFA-48AE-B486-7DC585B8A589}"/>
              </a:ext>
            </a:extLst>
          </p:cNvPr>
          <p:cNvSpPr/>
          <p:nvPr/>
        </p:nvSpPr>
        <p:spPr>
          <a:xfrm>
            <a:off x="5114294" y="3179867"/>
            <a:ext cx="1842474" cy="2333050"/>
          </a:xfrm>
          <a:custGeom>
            <a:avLst/>
            <a:gdLst/>
            <a:ahLst/>
            <a:cxnLst/>
            <a:rect l="l" t="t" r="r" b="b"/>
            <a:pathLst>
              <a:path w="4423" h="7286" extrusionOk="0">
                <a:moveTo>
                  <a:pt x="3862" y="0"/>
                </a:moveTo>
                <a:lnTo>
                  <a:pt x="559" y="0"/>
                </a:lnTo>
                <a:lnTo>
                  <a:pt x="559" y="0"/>
                </a:lnTo>
                <a:cubicBezTo>
                  <a:pt x="250" y="0"/>
                  <a:pt x="0" y="250"/>
                  <a:pt x="0" y="559"/>
                </a:cubicBezTo>
                <a:lnTo>
                  <a:pt x="0" y="5348"/>
                </a:lnTo>
                <a:lnTo>
                  <a:pt x="0" y="5348"/>
                </a:lnTo>
                <a:cubicBezTo>
                  <a:pt x="0" y="5657"/>
                  <a:pt x="250" y="5908"/>
                  <a:pt x="559" y="5908"/>
                </a:cubicBezTo>
                <a:lnTo>
                  <a:pt x="1323" y="5908"/>
                </a:lnTo>
                <a:lnTo>
                  <a:pt x="2044" y="7157"/>
                </a:lnTo>
                <a:lnTo>
                  <a:pt x="2044" y="7157"/>
                </a:lnTo>
                <a:cubicBezTo>
                  <a:pt x="2118" y="7285"/>
                  <a:pt x="2304" y="7285"/>
                  <a:pt x="2378" y="7157"/>
                </a:cubicBezTo>
                <a:lnTo>
                  <a:pt x="3098" y="5908"/>
                </a:lnTo>
                <a:lnTo>
                  <a:pt x="3862" y="5908"/>
                </a:lnTo>
                <a:lnTo>
                  <a:pt x="3862" y="5908"/>
                </a:lnTo>
                <a:cubicBezTo>
                  <a:pt x="4171" y="5908"/>
                  <a:pt x="4422" y="5657"/>
                  <a:pt x="4422" y="5348"/>
                </a:cubicBezTo>
                <a:lnTo>
                  <a:pt x="4422" y="559"/>
                </a:lnTo>
                <a:lnTo>
                  <a:pt x="4422" y="559"/>
                </a:lnTo>
                <a:cubicBezTo>
                  <a:pt x="4422" y="250"/>
                  <a:pt x="4171" y="0"/>
                  <a:pt x="3862" y="0"/>
                </a:cubicBezTo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100" dirty="0">
                <a:solidFill>
                  <a:schemeClr val="bg1"/>
                </a:solidFill>
              </a:rPr>
              <a:t>Mejorar calidad, uso y aprovechamiento  de los registros a partir de la identificación de las fortalezas y debilidades</a:t>
            </a:r>
            <a:endParaRPr sz="1100" dirty="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" name="Google Shape;207;p19">
            <a:extLst>
              <a:ext uri="{FF2B5EF4-FFF2-40B4-BE49-F238E27FC236}">
                <a16:creationId xmlns:a16="http://schemas.microsoft.com/office/drawing/2014/main" id="{8CB04E12-0879-43FB-96C4-6E393CA79A93}"/>
              </a:ext>
            </a:extLst>
          </p:cNvPr>
          <p:cNvSpPr/>
          <p:nvPr/>
        </p:nvSpPr>
        <p:spPr>
          <a:xfrm>
            <a:off x="3733181" y="5691694"/>
            <a:ext cx="461928" cy="461806"/>
          </a:xfrm>
          <a:custGeom>
            <a:avLst/>
            <a:gdLst/>
            <a:ahLst/>
            <a:cxnLst/>
            <a:rect l="l" t="t" r="r" b="b"/>
            <a:pathLst>
              <a:path w="1444" h="1444" extrusionOk="0">
                <a:moveTo>
                  <a:pt x="1443" y="721"/>
                </a:moveTo>
                <a:lnTo>
                  <a:pt x="1443" y="721"/>
                </a:lnTo>
                <a:cubicBezTo>
                  <a:pt x="1443" y="323"/>
                  <a:pt x="1120" y="0"/>
                  <a:pt x="722" y="0"/>
                </a:cubicBezTo>
                <a:lnTo>
                  <a:pt x="722" y="0"/>
                </a:lnTo>
                <a:cubicBezTo>
                  <a:pt x="323" y="0"/>
                  <a:pt x="0" y="323"/>
                  <a:pt x="0" y="721"/>
                </a:cubicBezTo>
                <a:lnTo>
                  <a:pt x="0" y="721"/>
                </a:lnTo>
                <a:cubicBezTo>
                  <a:pt x="0" y="1120"/>
                  <a:pt x="323" y="1443"/>
                  <a:pt x="722" y="1443"/>
                </a:cubicBezTo>
                <a:lnTo>
                  <a:pt x="722" y="1443"/>
                </a:lnTo>
                <a:cubicBezTo>
                  <a:pt x="1120" y="1443"/>
                  <a:pt x="1443" y="1120"/>
                  <a:pt x="1443" y="721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4" name="Google Shape;208;p19">
            <a:extLst>
              <a:ext uri="{FF2B5EF4-FFF2-40B4-BE49-F238E27FC236}">
                <a16:creationId xmlns:a16="http://schemas.microsoft.com/office/drawing/2014/main" id="{CC01CA5D-9C0D-429B-84CA-DF666ADE9D89}"/>
              </a:ext>
            </a:extLst>
          </p:cNvPr>
          <p:cNvSpPr/>
          <p:nvPr/>
        </p:nvSpPr>
        <p:spPr>
          <a:xfrm>
            <a:off x="3860317" y="5818797"/>
            <a:ext cx="209069" cy="209015"/>
          </a:xfrm>
          <a:custGeom>
            <a:avLst/>
            <a:gdLst/>
            <a:ahLst/>
            <a:cxnLst/>
            <a:rect l="l" t="t" r="r" b="b"/>
            <a:pathLst>
              <a:path w="651" h="652" extrusionOk="0">
                <a:moveTo>
                  <a:pt x="650" y="325"/>
                </a:moveTo>
                <a:lnTo>
                  <a:pt x="650" y="325"/>
                </a:lnTo>
                <a:cubicBezTo>
                  <a:pt x="650" y="146"/>
                  <a:pt x="505" y="0"/>
                  <a:pt x="326" y="0"/>
                </a:cubicBezTo>
                <a:lnTo>
                  <a:pt x="326" y="0"/>
                </a:lnTo>
                <a:cubicBezTo>
                  <a:pt x="146" y="0"/>
                  <a:pt x="0" y="146"/>
                  <a:pt x="0" y="325"/>
                </a:cubicBezTo>
                <a:lnTo>
                  <a:pt x="0" y="325"/>
                </a:lnTo>
                <a:cubicBezTo>
                  <a:pt x="0" y="505"/>
                  <a:pt x="146" y="651"/>
                  <a:pt x="326" y="651"/>
                </a:cubicBezTo>
                <a:lnTo>
                  <a:pt x="326" y="651"/>
                </a:lnTo>
                <a:cubicBezTo>
                  <a:pt x="505" y="651"/>
                  <a:pt x="650" y="505"/>
                  <a:pt x="650" y="325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5" name="Google Shape;209;p19">
            <a:extLst>
              <a:ext uri="{FF2B5EF4-FFF2-40B4-BE49-F238E27FC236}">
                <a16:creationId xmlns:a16="http://schemas.microsoft.com/office/drawing/2014/main" id="{5B62BD13-CF1C-49E3-A915-B5980C854997}"/>
              </a:ext>
            </a:extLst>
          </p:cNvPr>
          <p:cNvSpPr/>
          <p:nvPr/>
        </p:nvSpPr>
        <p:spPr>
          <a:xfrm>
            <a:off x="2975968" y="3204244"/>
            <a:ext cx="1954500" cy="2333050"/>
          </a:xfrm>
          <a:custGeom>
            <a:avLst/>
            <a:gdLst/>
            <a:ahLst/>
            <a:cxnLst/>
            <a:rect l="l" t="t" r="r" b="b"/>
            <a:pathLst>
              <a:path w="4424" h="7286" extrusionOk="0">
                <a:moveTo>
                  <a:pt x="3864" y="0"/>
                </a:moveTo>
                <a:lnTo>
                  <a:pt x="559" y="0"/>
                </a:lnTo>
                <a:lnTo>
                  <a:pt x="559" y="0"/>
                </a:lnTo>
                <a:cubicBezTo>
                  <a:pt x="250" y="0"/>
                  <a:pt x="0" y="250"/>
                  <a:pt x="0" y="559"/>
                </a:cubicBezTo>
                <a:lnTo>
                  <a:pt x="0" y="5348"/>
                </a:lnTo>
                <a:lnTo>
                  <a:pt x="0" y="5348"/>
                </a:lnTo>
                <a:cubicBezTo>
                  <a:pt x="0" y="5657"/>
                  <a:pt x="250" y="5908"/>
                  <a:pt x="559" y="5908"/>
                </a:cubicBezTo>
                <a:lnTo>
                  <a:pt x="1323" y="5908"/>
                </a:lnTo>
                <a:lnTo>
                  <a:pt x="2044" y="7157"/>
                </a:lnTo>
                <a:lnTo>
                  <a:pt x="2044" y="7157"/>
                </a:lnTo>
                <a:cubicBezTo>
                  <a:pt x="2119" y="7285"/>
                  <a:pt x="2304" y="7285"/>
                  <a:pt x="2378" y="7157"/>
                </a:cubicBezTo>
                <a:lnTo>
                  <a:pt x="3099" y="5908"/>
                </a:lnTo>
                <a:lnTo>
                  <a:pt x="3864" y="5908"/>
                </a:lnTo>
                <a:lnTo>
                  <a:pt x="3864" y="5908"/>
                </a:lnTo>
                <a:cubicBezTo>
                  <a:pt x="4172" y="5908"/>
                  <a:pt x="4423" y="5657"/>
                  <a:pt x="4423" y="5348"/>
                </a:cubicBezTo>
                <a:lnTo>
                  <a:pt x="4423" y="559"/>
                </a:lnTo>
                <a:lnTo>
                  <a:pt x="4423" y="559"/>
                </a:lnTo>
                <a:cubicBezTo>
                  <a:pt x="4423" y="250"/>
                  <a:pt x="4172" y="0"/>
                  <a:pt x="3864" y="0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" name="Google Shape;210;p19">
            <a:extLst>
              <a:ext uri="{FF2B5EF4-FFF2-40B4-BE49-F238E27FC236}">
                <a16:creationId xmlns:a16="http://schemas.microsoft.com/office/drawing/2014/main" id="{8A36D198-8795-4E1F-A34E-01E3E0706290}"/>
              </a:ext>
            </a:extLst>
          </p:cNvPr>
          <p:cNvSpPr/>
          <p:nvPr/>
        </p:nvSpPr>
        <p:spPr>
          <a:xfrm>
            <a:off x="7818445" y="5655738"/>
            <a:ext cx="461926" cy="461806"/>
          </a:xfrm>
          <a:custGeom>
            <a:avLst/>
            <a:gdLst/>
            <a:ahLst/>
            <a:cxnLst/>
            <a:rect l="l" t="t" r="r" b="b"/>
            <a:pathLst>
              <a:path w="1443" h="1444" extrusionOk="0">
                <a:moveTo>
                  <a:pt x="1442" y="721"/>
                </a:moveTo>
                <a:lnTo>
                  <a:pt x="1442" y="721"/>
                </a:lnTo>
                <a:cubicBezTo>
                  <a:pt x="1442" y="323"/>
                  <a:pt x="1119" y="0"/>
                  <a:pt x="721" y="0"/>
                </a:cubicBezTo>
                <a:lnTo>
                  <a:pt x="721" y="0"/>
                </a:lnTo>
                <a:cubicBezTo>
                  <a:pt x="323" y="0"/>
                  <a:pt x="0" y="323"/>
                  <a:pt x="0" y="721"/>
                </a:cubicBezTo>
                <a:lnTo>
                  <a:pt x="0" y="721"/>
                </a:lnTo>
                <a:cubicBezTo>
                  <a:pt x="0" y="1120"/>
                  <a:pt x="323" y="1443"/>
                  <a:pt x="721" y="1443"/>
                </a:cubicBezTo>
                <a:lnTo>
                  <a:pt x="721" y="1443"/>
                </a:lnTo>
                <a:cubicBezTo>
                  <a:pt x="1119" y="1443"/>
                  <a:pt x="1442" y="1120"/>
                  <a:pt x="1442" y="721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7" name="Google Shape;211;p19">
            <a:extLst>
              <a:ext uri="{FF2B5EF4-FFF2-40B4-BE49-F238E27FC236}">
                <a16:creationId xmlns:a16="http://schemas.microsoft.com/office/drawing/2014/main" id="{1144EDA0-BA2B-4057-8C2B-2543A2F2C265}"/>
              </a:ext>
            </a:extLst>
          </p:cNvPr>
          <p:cNvSpPr/>
          <p:nvPr/>
        </p:nvSpPr>
        <p:spPr>
          <a:xfrm>
            <a:off x="7950069" y="5781845"/>
            <a:ext cx="209069" cy="209015"/>
          </a:xfrm>
          <a:custGeom>
            <a:avLst/>
            <a:gdLst/>
            <a:ahLst/>
            <a:cxnLst/>
            <a:rect l="l" t="t" r="r" b="b"/>
            <a:pathLst>
              <a:path w="651" h="652" extrusionOk="0">
                <a:moveTo>
                  <a:pt x="650" y="325"/>
                </a:moveTo>
                <a:lnTo>
                  <a:pt x="650" y="325"/>
                </a:lnTo>
                <a:cubicBezTo>
                  <a:pt x="650" y="146"/>
                  <a:pt x="505" y="0"/>
                  <a:pt x="325" y="0"/>
                </a:cubicBezTo>
                <a:lnTo>
                  <a:pt x="325" y="0"/>
                </a:lnTo>
                <a:cubicBezTo>
                  <a:pt x="145" y="0"/>
                  <a:pt x="0" y="146"/>
                  <a:pt x="0" y="325"/>
                </a:cubicBezTo>
                <a:lnTo>
                  <a:pt x="0" y="325"/>
                </a:lnTo>
                <a:cubicBezTo>
                  <a:pt x="0" y="505"/>
                  <a:pt x="145" y="651"/>
                  <a:pt x="325" y="651"/>
                </a:cubicBezTo>
                <a:lnTo>
                  <a:pt x="325" y="651"/>
                </a:lnTo>
                <a:cubicBezTo>
                  <a:pt x="505" y="651"/>
                  <a:pt x="650" y="505"/>
                  <a:pt x="650" y="325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8" name="Google Shape;212;p19">
            <a:extLst>
              <a:ext uri="{FF2B5EF4-FFF2-40B4-BE49-F238E27FC236}">
                <a16:creationId xmlns:a16="http://schemas.microsoft.com/office/drawing/2014/main" id="{9181189E-4F68-4293-92AB-6836B3F56864}"/>
              </a:ext>
            </a:extLst>
          </p:cNvPr>
          <p:cNvSpPr/>
          <p:nvPr/>
        </p:nvSpPr>
        <p:spPr>
          <a:xfrm>
            <a:off x="7176007" y="3180918"/>
            <a:ext cx="1842474" cy="2333050"/>
          </a:xfrm>
          <a:custGeom>
            <a:avLst/>
            <a:gdLst/>
            <a:ahLst/>
            <a:cxnLst/>
            <a:rect l="l" t="t" r="r" b="b"/>
            <a:pathLst>
              <a:path w="4425" h="7286" extrusionOk="0">
                <a:moveTo>
                  <a:pt x="3864" y="0"/>
                </a:moveTo>
                <a:lnTo>
                  <a:pt x="560" y="0"/>
                </a:lnTo>
                <a:lnTo>
                  <a:pt x="560" y="0"/>
                </a:lnTo>
                <a:cubicBezTo>
                  <a:pt x="251" y="0"/>
                  <a:pt x="0" y="250"/>
                  <a:pt x="0" y="559"/>
                </a:cubicBezTo>
                <a:lnTo>
                  <a:pt x="0" y="5348"/>
                </a:lnTo>
                <a:lnTo>
                  <a:pt x="0" y="5348"/>
                </a:lnTo>
                <a:cubicBezTo>
                  <a:pt x="0" y="5657"/>
                  <a:pt x="251" y="5908"/>
                  <a:pt x="560" y="5908"/>
                </a:cubicBezTo>
                <a:lnTo>
                  <a:pt x="1324" y="5908"/>
                </a:lnTo>
                <a:lnTo>
                  <a:pt x="2045" y="7157"/>
                </a:lnTo>
                <a:lnTo>
                  <a:pt x="2045" y="7157"/>
                </a:lnTo>
                <a:cubicBezTo>
                  <a:pt x="2119" y="7285"/>
                  <a:pt x="2305" y="7285"/>
                  <a:pt x="2379" y="7157"/>
                </a:cubicBezTo>
                <a:lnTo>
                  <a:pt x="3100" y="5908"/>
                </a:lnTo>
                <a:lnTo>
                  <a:pt x="3864" y="5908"/>
                </a:lnTo>
                <a:lnTo>
                  <a:pt x="3864" y="5908"/>
                </a:lnTo>
                <a:cubicBezTo>
                  <a:pt x="4173" y="5908"/>
                  <a:pt x="4424" y="5657"/>
                  <a:pt x="4424" y="5348"/>
                </a:cubicBezTo>
                <a:lnTo>
                  <a:pt x="4424" y="559"/>
                </a:lnTo>
                <a:lnTo>
                  <a:pt x="4424" y="559"/>
                </a:lnTo>
                <a:cubicBezTo>
                  <a:pt x="4424" y="250"/>
                  <a:pt x="4173" y="0"/>
                  <a:pt x="3864" y="0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9" name="Google Shape;216;p19">
            <a:extLst>
              <a:ext uri="{FF2B5EF4-FFF2-40B4-BE49-F238E27FC236}">
                <a16:creationId xmlns:a16="http://schemas.microsoft.com/office/drawing/2014/main" id="{B03E4626-853F-4EAF-8FDA-615FB6A05D4E}"/>
              </a:ext>
            </a:extLst>
          </p:cNvPr>
          <p:cNvSpPr txBox="1"/>
          <p:nvPr/>
        </p:nvSpPr>
        <p:spPr>
          <a:xfrm>
            <a:off x="3227018" y="3515516"/>
            <a:ext cx="1416900" cy="2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algn="ctr" rtl="0"/>
            <a:r>
              <a:rPr lang="es-CO" sz="1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Planificación Estadística</a:t>
            </a:r>
          </a:p>
        </p:txBody>
      </p:sp>
      <p:sp>
        <p:nvSpPr>
          <p:cNvPr id="20" name="Google Shape;217;p19">
            <a:extLst>
              <a:ext uri="{FF2B5EF4-FFF2-40B4-BE49-F238E27FC236}">
                <a16:creationId xmlns:a16="http://schemas.microsoft.com/office/drawing/2014/main" id="{DD12863E-E0E4-4B84-9E2E-B5034FBF934A}"/>
              </a:ext>
            </a:extLst>
          </p:cNvPr>
          <p:cNvSpPr txBox="1"/>
          <p:nvPr/>
        </p:nvSpPr>
        <p:spPr>
          <a:xfrm>
            <a:off x="5311621" y="3529667"/>
            <a:ext cx="1471006" cy="169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algn="ctr" rtl="0"/>
            <a:r>
              <a:rPr lang="es-CO" sz="1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Fortalecimiento de los registros administrativos</a:t>
            </a:r>
          </a:p>
        </p:txBody>
      </p:sp>
      <p:sp>
        <p:nvSpPr>
          <p:cNvPr id="21" name="Google Shape;219;p19">
            <a:extLst>
              <a:ext uri="{FF2B5EF4-FFF2-40B4-BE49-F238E27FC236}">
                <a16:creationId xmlns:a16="http://schemas.microsoft.com/office/drawing/2014/main" id="{A8943B20-577B-4279-B784-2EC2B07EBCAE}"/>
              </a:ext>
            </a:extLst>
          </p:cNvPr>
          <p:cNvSpPr txBox="1"/>
          <p:nvPr/>
        </p:nvSpPr>
        <p:spPr>
          <a:xfrm>
            <a:off x="8806343" y="4066267"/>
            <a:ext cx="1416900" cy="2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VENUS</a:t>
            </a:r>
            <a:endParaRPr sz="10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2" name="Google Shape;220;p19">
            <a:extLst>
              <a:ext uri="{FF2B5EF4-FFF2-40B4-BE49-F238E27FC236}">
                <a16:creationId xmlns:a16="http://schemas.microsoft.com/office/drawing/2014/main" id="{F6C00D77-C405-4BFD-851E-EFC15B51F3FF}"/>
              </a:ext>
            </a:extLst>
          </p:cNvPr>
          <p:cNvSpPr txBox="1"/>
          <p:nvPr/>
        </p:nvSpPr>
        <p:spPr>
          <a:xfrm>
            <a:off x="3651795" y="6280596"/>
            <a:ext cx="627600" cy="2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solidFill>
                  <a:schemeClr val="accent3">
                    <a:lumMod val="60000"/>
                    <a:lumOff val="40000"/>
                  </a:schemeClr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1</a:t>
            </a:r>
            <a:endParaRPr sz="1200" dirty="0">
              <a:solidFill>
                <a:schemeClr val="accent3">
                  <a:lumMod val="60000"/>
                  <a:lumOff val="40000"/>
                </a:schemeClr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3" name="Google Shape;221;p19">
            <a:extLst>
              <a:ext uri="{FF2B5EF4-FFF2-40B4-BE49-F238E27FC236}">
                <a16:creationId xmlns:a16="http://schemas.microsoft.com/office/drawing/2014/main" id="{4BBE2D8F-E7F5-4B2C-9018-3A89ECF0F5C3}"/>
              </a:ext>
            </a:extLst>
          </p:cNvPr>
          <p:cNvSpPr txBox="1"/>
          <p:nvPr/>
        </p:nvSpPr>
        <p:spPr>
          <a:xfrm>
            <a:off x="5680368" y="6280596"/>
            <a:ext cx="627600" cy="2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solidFill>
                  <a:srgbClr val="FFC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2</a:t>
            </a:r>
            <a:endParaRPr sz="1200" dirty="0">
              <a:solidFill>
                <a:srgbClr val="FFC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4" name="Google Shape;222;p19">
            <a:extLst>
              <a:ext uri="{FF2B5EF4-FFF2-40B4-BE49-F238E27FC236}">
                <a16:creationId xmlns:a16="http://schemas.microsoft.com/office/drawing/2014/main" id="{F2EBD7F5-CB80-4EBF-9795-A1C7FD208E4A}"/>
              </a:ext>
            </a:extLst>
          </p:cNvPr>
          <p:cNvSpPr txBox="1"/>
          <p:nvPr/>
        </p:nvSpPr>
        <p:spPr>
          <a:xfrm>
            <a:off x="7752233" y="6222787"/>
            <a:ext cx="627600" cy="2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3</a:t>
            </a:r>
            <a:endParaRPr sz="1200" dirty="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5" name="Google Shape;224;p19">
            <a:extLst>
              <a:ext uri="{FF2B5EF4-FFF2-40B4-BE49-F238E27FC236}">
                <a16:creationId xmlns:a16="http://schemas.microsoft.com/office/drawing/2014/main" id="{39571E24-0D51-4F2D-928F-43887CA6722F}"/>
              </a:ext>
            </a:extLst>
          </p:cNvPr>
          <p:cNvSpPr txBox="1"/>
          <p:nvPr/>
        </p:nvSpPr>
        <p:spPr>
          <a:xfrm>
            <a:off x="3133183" y="4175917"/>
            <a:ext cx="1716683" cy="5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000" dirty="0">
                <a:solidFill>
                  <a:schemeClr val="bg1"/>
                </a:solidFill>
              </a:rPr>
              <a:t>Estrategias y acciones para mejorar la producción, accesibilidad y uso de la información estadística</a:t>
            </a:r>
            <a:endParaRPr sz="12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" name="Google Shape;225;p19">
            <a:extLst>
              <a:ext uri="{FF2B5EF4-FFF2-40B4-BE49-F238E27FC236}">
                <a16:creationId xmlns:a16="http://schemas.microsoft.com/office/drawing/2014/main" id="{247DCF00-00FA-43DF-9B9D-C37D85B218DE}"/>
              </a:ext>
            </a:extLst>
          </p:cNvPr>
          <p:cNvSpPr txBox="1"/>
          <p:nvPr/>
        </p:nvSpPr>
        <p:spPr>
          <a:xfrm>
            <a:off x="4972346" y="2981659"/>
            <a:ext cx="1416900" cy="5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" name="Google Shape;226;p19">
            <a:extLst>
              <a:ext uri="{FF2B5EF4-FFF2-40B4-BE49-F238E27FC236}">
                <a16:creationId xmlns:a16="http://schemas.microsoft.com/office/drawing/2014/main" id="{41DA1A0D-E8CD-490C-89D9-4C3FE4784A56}"/>
              </a:ext>
            </a:extLst>
          </p:cNvPr>
          <p:cNvSpPr txBox="1"/>
          <p:nvPr/>
        </p:nvSpPr>
        <p:spPr>
          <a:xfrm flipH="1">
            <a:off x="7282075" y="4066267"/>
            <a:ext cx="1630337" cy="5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100" dirty="0">
                <a:solidFill>
                  <a:schemeClr val="bg1"/>
                </a:solidFill>
              </a:rPr>
              <a:t>Contar con información relevante, accesible, precisa, oportuna y comparable; para la toma de decisiones basada en evidencia;</a:t>
            </a:r>
            <a:r>
              <a:rPr lang="es-MX" sz="1200" dirty="0">
                <a:solidFill>
                  <a:schemeClr val="bg1"/>
                </a:solidFill>
              </a:rPr>
              <a:t>.</a:t>
            </a:r>
            <a:endParaRPr sz="1200" dirty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" name="Google Shape;227;p19">
            <a:extLst>
              <a:ext uri="{FF2B5EF4-FFF2-40B4-BE49-F238E27FC236}">
                <a16:creationId xmlns:a16="http://schemas.microsoft.com/office/drawing/2014/main" id="{D27A454D-F636-41F1-97E7-2C77104AAEF4}"/>
              </a:ext>
            </a:extLst>
          </p:cNvPr>
          <p:cNvSpPr txBox="1"/>
          <p:nvPr/>
        </p:nvSpPr>
        <p:spPr>
          <a:xfrm flipH="1">
            <a:off x="8806343" y="4324192"/>
            <a:ext cx="1416900" cy="5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Venus is the second planet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" name="Google Shape;231;p19">
            <a:extLst>
              <a:ext uri="{FF2B5EF4-FFF2-40B4-BE49-F238E27FC236}">
                <a16:creationId xmlns:a16="http://schemas.microsoft.com/office/drawing/2014/main" id="{880B2A7F-BA0D-407E-827F-1C76569D194E}"/>
              </a:ext>
            </a:extLst>
          </p:cNvPr>
          <p:cNvSpPr/>
          <p:nvPr/>
        </p:nvSpPr>
        <p:spPr>
          <a:xfrm>
            <a:off x="9327363" y="3380296"/>
            <a:ext cx="374861" cy="543599"/>
          </a:xfrm>
          <a:custGeom>
            <a:avLst/>
            <a:gdLst/>
            <a:ahLst/>
            <a:cxnLst/>
            <a:rect l="l" t="t" r="r" b="b"/>
            <a:pathLst>
              <a:path w="6267" h="9088" extrusionOk="0">
                <a:moveTo>
                  <a:pt x="5036" y="5658"/>
                </a:moveTo>
                <a:cubicBezTo>
                  <a:pt x="5051" y="5831"/>
                  <a:pt x="5065" y="6077"/>
                  <a:pt x="5094" y="6338"/>
                </a:cubicBezTo>
                <a:lnTo>
                  <a:pt x="912" y="6338"/>
                </a:lnTo>
                <a:lnTo>
                  <a:pt x="912" y="5658"/>
                </a:lnTo>
                <a:close/>
                <a:moveTo>
                  <a:pt x="5369" y="0"/>
                </a:moveTo>
                <a:cubicBezTo>
                  <a:pt x="5297" y="0"/>
                  <a:pt x="5253" y="44"/>
                  <a:pt x="5239" y="101"/>
                </a:cubicBezTo>
                <a:cubicBezTo>
                  <a:pt x="5195" y="347"/>
                  <a:pt x="4993" y="1664"/>
                  <a:pt x="5007" y="4659"/>
                </a:cubicBezTo>
                <a:cubicBezTo>
                  <a:pt x="4964" y="4645"/>
                  <a:pt x="4920" y="4630"/>
                  <a:pt x="4877" y="4630"/>
                </a:cubicBezTo>
                <a:lnTo>
                  <a:pt x="333" y="4630"/>
                </a:lnTo>
                <a:cubicBezTo>
                  <a:pt x="145" y="4630"/>
                  <a:pt x="1" y="4775"/>
                  <a:pt x="1" y="4963"/>
                </a:cubicBezTo>
                <a:lnTo>
                  <a:pt x="1" y="5108"/>
                </a:lnTo>
                <a:cubicBezTo>
                  <a:pt x="1" y="5267"/>
                  <a:pt x="116" y="5397"/>
                  <a:pt x="261" y="5426"/>
                </a:cubicBezTo>
                <a:lnTo>
                  <a:pt x="261" y="5629"/>
                </a:lnTo>
                <a:lnTo>
                  <a:pt x="261" y="5658"/>
                </a:lnTo>
                <a:lnTo>
                  <a:pt x="261" y="8914"/>
                </a:lnTo>
                <a:cubicBezTo>
                  <a:pt x="261" y="9000"/>
                  <a:pt x="333" y="9073"/>
                  <a:pt x="435" y="9073"/>
                </a:cubicBezTo>
                <a:lnTo>
                  <a:pt x="768" y="9073"/>
                </a:lnTo>
                <a:cubicBezTo>
                  <a:pt x="854" y="9073"/>
                  <a:pt x="927" y="9000"/>
                  <a:pt x="927" y="8914"/>
                </a:cubicBezTo>
                <a:lnTo>
                  <a:pt x="927" y="6671"/>
                </a:lnTo>
                <a:lnTo>
                  <a:pt x="5123" y="6671"/>
                </a:lnTo>
                <a:cubicBezTo>
                  <a:pt x="5210" y="7539"/>
                  <a:pt x="5369" y="8552"/>
                  <a:pt x="5644" y="9015"/>
                </a:cubicBezTo>
                <a:cubicBezTo>
                  <a:pt x="5658" y="9058"/>
                  <a:pt x="5702" y="9087"/>
                  <a:pt x="5745" y="9087"/>
                </a:cubicBezTo>
                <a:lnTo>
                  <a:pt x="6136" y="9087"/>
                </a:lnTo>
                <a:cubicBezTo>
                  <a:pt x="6179" y="9087"/>
                  <a:pt x="6223" y="9058"/>
                  <a:pt x="6252" y="9029"/>
                </a:cubicBezTo>
                <a:cubicBezTo>
                  <a:pt x="6266" y="8986"/>
                  <a:pt x="6266" y="8928"/>
                  <a:pt x="6252" y="8885"/>
                </a:cubicBezTo>
                <a:cubicBezTo>
                  <a:pt x="5789" y="8016"/>
                  <a:pt x="5673" y="5238"/>
                  <a:pt x="5673" y="5209"/>
                </a:cubicBezTo>
                <a:cubicBezTo>
                  <a:pt x="5629" y="1867"/>
                  <a:pt x="5846" y="405"/>
                  <a:pt x="5890" y="145"/>
                </a:cubicBezTo>
                <a:cubicBezTo>
                  <a:pt x="5890" y="116"/>
                  <a:pt x="5875" y="73"/>
                  <a:pt x="5861" y="44"/>
                </a:cubicBezTo>
                <a:cubicBezTo>
                  <a:pt x="5832" y="15"/>
                  <a:pt x="5803" y="0"/>
                  <a:pt x="57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95840BEB-CC6B-422C-87EB-24EEFB12806D}"/>
              </a:ext>
            </a:extLst>
          </p:cNvPr>
          <p:cNvSpPr txBox="1"/>
          <p:nvPr/>
        </p:nvSpPr>
        <p:spPr>
          <a:xfrm>
            <a:off x="5900351" y="3375779"/>
            <a:ext cx="44828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</a:rPr>
              <a:t>Calidad Estadística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90D4E372-607C-4D91-A466-048C04F728D9}"/>
              </a:ext>
            </a:extLst>
          </p:cNvPr>
          <p:cNvSpPr txBox="1"/>
          <p:nvPr/>
        </p:nvSpPr>
        <p:spPr>
          <a:xfrm>
            <a:off x="8806343" y="5218632"/>
            <a:ext cx="33313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Productos: Bases de datos, operaciones estadísticas, registros administrativos, plan estadístico.</a:t>
            </a:r>
            <a:endParaRPr lang="es-CO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A88CE4F-E8D5-E400-1FB7-95452B7FF926}"/>
              </a:ext>
            </a:extLst>
          </p:cNvPr>
          <p:cNvSpPr txBox="1"/>
          <p:nvPr/>
        </p:nvSpPr>
        <p:spPr>
          <a:xfrm>
            <a:off x="8791956" y="54413"/>
            <a:ext cx="29077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600" dirty="0"/>
              <a:t>Índice de desempeño de la política</a:t>
            </a:r>
          </a:p>
          <a:p>
            <a:pPr algn="ctr"/>
            <a:r>
              <a:rPr lang="es-MX" sz="1600" dirty="0"/>
              <a:t>  2024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C4FCB2C-11F2-CCE1-5ABD-CCF17D081117}"/>
              </a:ext>
            </a:extLst>
          </p:cNvPr>
          <p:cNvSpPr txBox="1"/>
          <p:nvPr/>
        </p:nvSpPr>
        <p:spPr>
          <a:xfrm>
            <a:off x="7198614" y="770423"/>
            <a:ext cx="60944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600" b="1" dirty="0">
                <a:solidFill>
                  <a:srgbClr val="00B050"/>
                </a:solidFill>
              </a:rPr>
              <a:t>89,9</a:t>
            </a:r>
            <a:endParaRPr lang="es-CO" sz="3600" b="1" dirty="0">
              <a:solidFill>
                <a:srgbClr val="00B050"/>
              </a:solidFill>
            </a:endParaRPr>
          </a:p>
        </p:txBody>
      </p:sp>
      <p:pic>
        <p:nvPicPr>
          <p:cNvPr id="6" name="Picture 2" descr="rendimiento ">
            <a:extLst>
              <a:ext uri="{FF2B5EF4-FFF2-40B4-BE49-F238E27FC236}">
                <a16:creationId xmlns:a16="http://schemas.microsoft.com/office/drawing/2014/main" id="{E899126B-91CE-D2CE-A9FB-012D2BE33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016" y="368154"/>
            <a:ext cx="823841" cy="82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5189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457;p23">
            <a:extLst>
              <a:ext uri="{FF2B5EF4-FFF2-40B4-BE49-F238E27FC236}">
                <a16:creationId xmlns:a16="http://schemas.microsoft.com/office/drawing/2014/main" id="{8B5BF10F-90AB-999B-4662-8B58C191E49E}"/>
              </a:ext>
            </a:extLst>
          </p:cNvPr>
          <p:cNvGrpSpPr/>
          <p:nvPr/>
        </p:nvGrpSpPr>
        <p:grpSpPr>
          <a:xfrm>
            <a:off x="1463040" y="1040130"/>
            <a:ext cx="9258300" cy="5257800"/>
            <a:chOff x="457200" y="1011975"/>
            <a:chExt cx="8229625" cy="3722450"/>
          </a:xfrm>
        </p:grpSpPr>
        <p:sp>
          <p:nvSpPr>
            <p:cNvPr id="3" name="Google Shape;458;p23">
              <a:extLst>
                <a:ext uri="{FF2B5EF4-FFF2-40B4-BE49-F238E27FC236}">
                  <a16:creationId xmlns:a16="http://schemas.microsoft.com/office/drawing/2014/main" id="{29D1FBA5-7F7F-C5CE-C004-ED38596BFC26}"/>
                </a:ext>
              </a:extLst>
            </p:cNvPr>
            <p:cNvSpPr/>
            <p:nvPr/>
          </p:nvSpPr>
          <p:spPr>
            <a:xfrm>
              <a:off x="457200" y="1011975"/>
              <a:ext cx="8229600" cy="555600"/>
            </a:xfrm>
            <a:prstGeom prst="roundRect">
              <a:avLst>
                <a:gd name="adj" fmla="val 28028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Atributos de calidad de la Dimensión 5</a:t>
              </a:r>
              <a:endParaRPr sz="2400" b="1" dirty="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4" name="Google Shape;459;p23">
              <a:extLst>
                <a:ext uri="{FF2B5EF4-FFF2-40B4-BE49-F238E27FC236}">
                  <a16:creationId xmlns:a16="http://schemas.microsoft.com/office/drawing/2014/main" id="{09470ED4-4CD4-833B-7844-20CA8508F118}"/>
                </a:ext>
              </a:extLst>
            </p:cNvPr>
            <p:cNvSpPr/>
            <p:nvPr/>
          </p:nvSpPr>
          <p:spPr>
            <a:xfrm>
              <a:off x="457200" y="1658725"/>
              <a:ext cx="4064100" cy="964200"/>
            </a:xfrm>
            <a:prstGeom prst="roundRect">
              <a:avLst>
                <a:gd name="adj" fmla="val 19316"/>
              </a:avLst>
            </a:prstGeom>
            <a:solidFill>
              <a:srgbClr val="E4D22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lvl="0" algn="ctr"/>
              <a:r>
                <a:rPr lang="es-MX" sz="1400" b="1" dirty="0"/>
                <a:t>Saber qué información necesitamos</a:t>
              </a:r>
              <a:endParaRPr sz="1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" name="Google Shape;460;p23">
              <a:extLst>
                <a:ext uri="{FF2B5EF4-FFF2-40B4-BE49-F238E27FC236}">
                  <a16:creationId xmlns:a16="http://schemas.microsoft.com/office/drawing/2014/main" id="{952D8849-A97D-B28E-8754-9DC0957DDF1C}"/>
                </a:ext>
              </a:extLst>
            </p:cNvPr>
            <p:cNvSpPr/>
            <p:nvPr/>
          </p:nvSpPr>
          <p:spPr>
            <a:xfrm>
              <a:off x="457200" y="2714475"/>
              <a:ext cx="8229600" cy="964200"/>
            </a:xfrm>
            <a:prstGeom prst="roundRect">
              <a:avLst>
                <a:gd name="adj" fmla="val 19316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lvl="0" algn="ctr"/>
              <a:r>
                <a:rPr lang="es-MX" b="1" dirty="0"/>
                <a:t>Datos para decidir mejor</a:t>
              </a:r>
              <a:endParaRPr sz="10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" name="Google Shape;461;p23">
              <a:extLst>
                <a:ext uri="{FF2B5EF4-FFF2-40B4-BE49-F238E27FC236}">
                  <a16:creationId xmlns:a16="http://schemas.microsoft.com/office/drawing/2014/main" id="{C482ACC3-716A-72B5-49FE-FB5A79AF847F}"/>
                </a:ext>
              </a:extLst>
            </p:cNvPr>
            <p:cNvSpPr/>
            <p:nvPr/>
          </p:nvSpPr>
          <p:spPr>
            <a:xfrm>
              <a:off x="457200" y="3770225"/>
              <a:ext cx="8229600" cy="964200"/>
            </a:xfrm>
            <a:prstGeom prst="roundRect">
              <a:avLst>
                <a:gd name="adj" fmla="val 19316"/>
              </a:avLst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lvl="0" algn="ctr"/>
              <a:r>
                <a:rPr lang="es-MX" b="1" dirty="0"/>
                <a:t>Información  segura</a:t>
              </a:r>
              <a:endParaRPr sz="10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" name="Google Shape;462;p23">
              <a:extLst>
                <a:ext uri="{FF2B5EF4-FFF2-40B4-BE49-F238E27FC236}">
                  <a16:creationId xmlns:a16="http://schemas.microsoft.com/office/drawing/2014/main" id="{225D0799-3542-344E-5EED-6137DF9AB727}"/>
                </a:ext>
              </a:extLst>
            </p:cNvPr>
            <p:cNvSpPr/>
            <p:nvPr/>
          </p:nvSpPr>
          <p:spPr>
            <a:xfrm>
              <a:off x="4622725" y="1658725"/>
              <a:ext cx="4064100" cy="964200"/>
            </a:xfrm>
            <a:prstGeom prst="roundRect">
              <a:avLst>
                <a:gd name="adj" fmla="val 19316"/>
              </a:avLst>
            </a:prstGeom>
            <a:solidFill>
              <a:srgbClr val="E4D22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lvl="0" algn="ctr"/>
              <a:r>
                <a:rPr lang="es-MX" sz="1400" b="1" dirty="0"/>
                <a:t>Información clara para todos</a:t>
              </a:r>
              <a:endParaRPr sz="14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" name="Google Shape;463;p23">
              <a:extLst>
                <a:ext uri="{FF2B5EF4-FFF2-40B4-BE49-F238E27FC236}">
                  <a16:creationId xmlns:a16="http://schemas.microsoft.com/office/drawing/2014/main" id="{E62BEFF5-D40E-B46C-142C-A27176D46E89}"/>
                </a:ext>
              </a:extLst>
            </p:cNvPr>
            <p:cNvSpPr/>
            <p:nvPr/>
          </p:nvSpPr>
          <p:spPr>
            <a:xfrm>
              <a:off x="537113" y="1946850"/>
              <a:ext cx="1927800" cy="624900"/>
            </a:xfrm>
            <a:prstGeom prst="roundRect">
              <a:avLst>
                <a:gd name="adj" fmla="val 19316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s-MX" sz="1200" dirty="0"/>
                <a:t>Identificar qué datos requiere la entidad internamente.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" name="Google Shape;464;p23">
              <a:extLst>
                <a:ext uri="{FF2B5EF4-FFF2-40B4-BE49-F238E27FC236}">
                  <a16:creationId xmlns:a16="http://schemas.microsoft.com/office/drawing/2014/main" id="{86B499FF-0AB3-D410-16FF-17884A85FB6A}"/>
                </a:ext>
              </a:extLst>
            </p:cNvPr>
            <p:cNvSpPr/>
            <p:nvPr/>
          </p:nvSpPr>
          <p:spPr>
            <a:xfrm>
              <a:off x="2513583" y="1946850"/>
              <a:ext cx="1927800" cy="624900"/>
            </a:xfrm>
            <a:prstGeom prst="roundRect">
              <a:avLst>
                <a:gd name="adj" fmla="val 19316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s-MX" sz="1200" dirty="0"/>
                <a:t>Identificar qué necesitan los ciudadanos.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" name="Google Shape;465;p23">
              <a:extLst>
                <a:ext uri="{FF2B5EF4-FFF2-40B4-BE49-F238E27FC236}">
                  <a16:creationId xmlns:a16="http://schemas.microsoft.com/office/drawing/2014/main" id="{930A0D62-8A2A-4F6F-6163-011B21F553FE}"/>
                </a:ext>
              </a:extLst>
            </p:cNvPr>
            <p:cNvSpPr/>
            <p:nvPr/>
          </p:nvSpPr>
          <p:spPr>
            <a:xfrm>
              <a:off x="4702638" y="1946850"/>
              <a:ext cx="1927800" cy="624900"/>
            </a:xfrm>
            <a:prstGeom prst="roundRect">
              <a:avLst>
                <a:gd name="adj" fmla="val 19316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s-MX" sz="1200" dirty="0"/>
                <a:t>Dar información fácil de entender a los ciudadanos.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" name="Google Shape;466;p23">
              <a:extLst>
                <a:ext uri="{FF2B5EF4-FFF2-40B4-BE49-F238E27FC236}">
                  <a16:creationId xmlns:a16="http://schemas.microsoft.com/office/drawing/2014/main" id="{EC9FE732-A727-FAEE-1399-A6A1246E0C32}"/>
                </a:ext>
              </a:extLst>
            </p:cNvPr>
            <p:cNvSpPr/>
            <p:nvPr/>
          </p:nvSpPr>
          <p:spPr>
            <a:xfrm>
              <a:off x="6679108" y="1946850"/>
              <a:ext cx="1927800" cy="624900"/>
            </a:xfrm>
            <a:prstGeom prst="roundRect">
              <a:avLst>
                <a:gd name="adj" fmla="val 19316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s-MX" sz="1100" dirty="0"/>
                <a:t>Explicar  cuándo, cómo y dónde pueden resolver sus dudas y hacer trámites</a:t>
              </a:r>
              <a:endParaRPr sz="11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" name="Google Shape;467;p23">
              <a:extLst>
                <a:ext uri="{FF2B5EF4-FFF2-40B4-BE49-F238E27FC236}">
                  <a16:creationId xmlns:a16="http://schemas.microsoft.com/office/drawing/2014/main" id="{7C26DC00-E372-3BF8-202A-455C7E1298A8}"/>
                </a:ext>
              </a:extLst>
            </p:cNvPr>
            <p:cNvSpPr/>
            <p:nvPr/>
          </p:nvSpPr>
          <p:spPr>
            <a:xfrm>
              <a:off x="537125" y="2996850"/>
              <a:ext cx="1980000" cy="624900"/>
            </a:xfrm>
            <a:prstGeom prst="roundRect">
              <a:avLst>
                <a:gd name="adj" fmla="val 19316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s-MX" sz="1000" dirty="0"/>
                <a:t>Conjunto de personas y entidades que trabajan juntas que crean y comparte información</a:t>
              </a:r>
              <a:endParaRPr sz="1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" name="Google Shape;468;p23">
              <a:extLst>
                <a:ext uri="{FF2B5EF4-FFF2-40B4-BE49-F238E27FC236}">
                  <a16:creationId xmlns:a16="http://schemas.microsoft.com/office/drawing/2014/main" id="{B276C72B-1558-B361-4D9F-77D0DF36F79D}"/>
                </a:ext>
              </a:extLst>
            </p:cNvPr>
            <p:cNvSpPr/>
            <p:nvPr/>
          </p:nvSpPr>
          <p:spPr>
            <a:xfrm>
              <a:off x="2567076" y="2996850"/>
              <a:ext cx="1954224" cy="624900"/>
            </a:xfrm>
            <a:prstGeom prst="roundRect">
              <a:avLst>
                <a:gd name="adj" fmla="val 19316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 lang="es-MX" sz="1100" dirty="0"/>
            </a:p>
            <a:p>
              <a:pPr algn="ctr"/>
              <a:r>
                <a:rPr lang="es-MX" sz="1000" dirty="0" err="1"/>
                <a:t>Info</a:t>
              </a:r>
              <a:r>
                <a:rPr lang="es-MX" sz="1000" dirty="0"/>
                <a:t> necesaria para analizar procesos y tomar decisiones con base en evidencia.</a:t>
              </a:r>
            </a:p>
            <a:p>
              <a:pPr lvl="0" algn="ctr"/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" name="Google Shape;469;p23">
              <a:extLst>
                <a:ext uri="{FF2B5EF4-FFF2-40B4-BE49-F238E27FC236}">
                  <a16:creationId xmlns:a16="http://schemas.microsoft.com/office/drawing/2014/main" id="{358039A5-1734-03A0-0705-98FAF1D9C562}"/>
                </a:ext>
              </a:extLst>
            </p:cNvPr>
            <p:cNvSpPr/>
            <p:nvPr/>
          </p:nvSpPr>
          <p:spPr>
            <a:xfrm>
              <a:off x="4597006" y="2996850"/>
              <a:ext cx="1980000" cy="624900"/>
            </a:xfrm>
            <a:prstGeom prst="roundRect">
              <a:avLst>
                <a:gd name="adj" fmla="val 19316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s-MX" sz="1000" dirty="0"/>
                <a:t>Herramientas que permiten revisar periódicamente cómo va la gestión y hacer ajustes.</a:t>
              </a:r>
              <a:endParaRPr sz="1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" name="Google Shape;470;p23">
              <a:extLst>
                <a:ext uri="{FF2B5EF4-FFF2-40B4-BE49-F238E27FC236}">
                  <a16:creationId xmlns:a16="http://schemas.microsoft.com/office/drawing/2014/main" id="{775C82C8-86FA-DCD8-04AA-4C9521A9F510}"/>
                </a:ext>
              </a:extLst>
            </p:cNvPr>
            <p:cNvSpPr/>
            <p:nvPr/>
          </p:nvSpPr>
          <p:spPr>
            <a:xfrm>
              <a:off x="6626937" y="2996850"/>
              <a:ext cx="1980000" cy="624900"/>
            </a:xfrm>
            <a:prstGeom prst="roundRect">
              <a:avLst>
                <a:gd name="adj" fmla="val 19316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s-MX" sz="1000" dirty="0"/>
                <a:t>Perfeccionar los procesos de la entidad gracias al análisis de datos.</a:t>
              </a:r>
              <a:endParaRPr sz="1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" name="Google Shape;471;p23">
              <a:extLst>
                <a:ext uri="{FF2B5EF4-FFF2-40B4-BE49-F238E27FC236}">
                  <a16:creationId xmlns:a16="http://schemas.microsoft.com/office/drawing/2014/main" id="{26C56BF4-DF7E-1D1C-39F9-76F249A6769F}"/>
                </a:ext>
              </a:extLst>
            </p:cNvPr>
            <p:cNvSpPr/>
            <p:nvPr/>
          </p:nvSpPr>
          <p:spPr>
            <a:xfrm>
              <a:off x="537125" y="4046850"/>
              <a:ext cx="1980000" cy="624900"/>
            </a:xfrm>
            <a:prstGeom prst="roundRect">
              <a:avLst>
                <a:gd name="adj" fmla="val 19316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s-MX" sz="1100" dirty="0"/>
                <a:t>Datos seguros que no se dañan durante su creación, análisis, envío y conservación.</a:t>
              </a:r>
              <a:endParaRPr sz="11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" name="Google Shape;472;p23">
              <a:extLst>
                <a:ext uri="{FF2B5EF4-FFF2-40B4-BE49-F238E27FC236}">
                  <a16:creationId xmlns:a16="http://schemas.microsoft.com/office/drawing/2014/main" id="{329AB9F8-9AFB-CC37-DEBE-74E827209F97}"/>
                </a:ext>
              </a:extLst>
            </p:cNvPr>
            <p:cNvSpPr/>
            <p:nvPr/>
          </p:nvSpPr>
          <p:spPr>
            <a:xfrm>
              <a:off x="2567076" y="4046850"/>
              <a:ext cx="1980000" cy="624900"/>
            </a:xfrm>
            <a:prstGeom prst="roundRect">
              <a:avLst>
                <a:gd name="adj" fmla="val 19316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s-MX" sz="1100" dirty="0"/>
                <a:t>Información digital protegida que garantiza disponibilidad, integridad y veracidad.</a:t>
              </a:r>
              <a:endParaRPr sz="11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" name="Google Shape;473;p23">
              <a:extLst>
                <a:ext uri="{FF2B5EF4-FFF2-40B4-BE49-F238E27FC236}">
                  <a16:creationId xmlns:a16="http://schemas.microsoft.com/office/drawing/2014/main" id="{3EB4DEBD-2C67-5FC6-C61E-CD3D4D94578D}"/>
                </a:ext>
              </a:extLst>
            </p:cNvPr>
            <p:cNvSpPr/>
            <p:nvPr/>
          </p:nvSpPr>
          <p:spPr>
            <a:xfrm>
              <a:off x="4597006" y="4046850"/>
              <a:ext cx="1980000" cy="624900"/>
            </a:xfrm>
            <a:prstGeom prst="roundRect">
              <a:avLst>
                <a:gd name="adj" fmla="val 19316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s-MX" sz="1100" dirty="0"/>
                <a:t>Conservar la memoria institucional</a:t>
              </a:r>
            </a:p>
            <a:p>
              <a:pPr lvl="0" algn="ctr"/>
              <a:r>
                <a:rPr lang="es-MX" sz="1100" dirty="0"/>
                <a:t>Documentación actualizada</a:t>
              </a:r>
              <a:endParaRPr sz="11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" name="Google Shape;474;p23">
              <a:extLst>
                <a:ext uri="{FF2B5EF4-FFF2-40B4-BE49-F238E27FC236}">
                  <a16:creationId xmlns:a16="http://schemas.microsoft.com/office/drawing/2014/main" id="{840CC6DC-264B-C7F4-276D-18B7320CEDE2}"/>
                </a:ext>
              </a:extLst>
            </p:cNvPr>
            <p:cNvSpPr/>
            <p:nvPr/>
          </p:nvSpPr>
          <p:spPr>
            <a:xfrm>
              <a:off x="6626937" y="4046850"/>
              <a:ext cx="1980000" cy="624900"/>
            </a:xfrm>
            <a:prstGeom prst="roundRect">
              <a:avLst>
                <a:gd name="adj" fmla="val 19316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s-MX" sz="1100" dirty="0"/>
                <a:t>Bases de datos sin información personal identificable</a:t>
              </a:r>
              <a:endParaRPr sz="11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0" name="CuadroTexto 19">
            <a:extLst>
              <a:ext uri="{FF2B5EF4-FFF2-40B4-BE49-F238E27FC236}">
                <a16:creationId xmlns:a16="http://schemas.microsoft.com/office/drawing/2014/main" id="{D28E28C5-F92A-F990-2A1A-4871B8493217}"/>
              </a:ext>
            </a:extLst>
          </p:cNvPr>
          <p:cNvSpPr txBox="1"/>
          <p:nvPr/>
        </p:nvSpPr>
        <p:spPr>
          <a:xfrm>
            <a:off x="1463040" y="471377"/>
            <a:ext cx="61308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b="1" dirty="0">
                <a:solidFill>
                  <a:srgbClr val="CC3300"/>
                </a:solidFill>
              </a:rPr>
              <a:t>Atributos de calidad de la Dimensión 5</a:t>
            </a:r>
          </a:p>
        </p:txBody>
      </p:sp>
    </p:spTree>
    <p:extLst>
      <p:ext uri="{BB962C8B-B14F-4D97-AF65-F5344CB8AC3E}">
        <p14:creationId xmlns:p14="http://schemas.microsoft.com/office/powerpoint/2010/main" val="37194170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4E218D-EF33-5455-51EE-F409A0589C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457;p23">
            <a:extLst>
              <a:ext uri="{FF2B5EF4-FFF2-40B4-BE49-F238E27FC236}">
                <a16:creationId xmlns:a16="http://schemas.microsoft.com/office/drawing/2014/main" id="{0B292A4D-E185-3C94-8A77-0B7DC102380A}"/>
              </a:ext>
            </a:extLst>
          </p:cNvPr>
          <p:cNvGrpSpPr/>
          <p:nvPr/>
        </p:nvGrpSpPr>
        <p:grpSpPr>
          <a:xfrm>
            <a:off x="1463040" y="1360170"/>
            <a:ext cx="9258300" cy="2275397"/>
            <a:chOff x="457200" y="1011975"/>
            <a:chExt cx="8229625" cy="1610950"/>
          </a:xfrm>
        </p:grpSpPr>
        <p:sp>
          <p:nvSpPr>
            <p:cNvPr id="3" name="Google Shape;458;p23">
              <a:extLst>
                <a:ext uri="{FF2B5EF4-FFF2-40B4-BE49-F238E27FC236}">
                  <a16:creationId xmlns:a16="http://schemas.microsoft.com/office/drawing/2014/main" id="{787C28B2-0D7C-954C-B8AC-3B4DAFCCE4B2}"/>
                </a:ext>
              </a:extLst>
            </p:cNvPr>
            <p:cNvSpPr/>
            <p:nvPr/>
          </p:nvSpPr>
          <p:spPr>
            <a:xfrm>
              <a:off x="457200" y="1011975"/>
              <a:ext cx="8229600" cy="555600"/>
            </a:xfrm>
            <a:prstGeom prst="roundRect">
              <a:avLst>
                <a:gd name="adj" fmla="val 28028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Atributos de calidad de la Dimensión 5</a:t>
              </a:r>
              <a:endParaRPr sz="2400" b="1" dirty="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4" name="Google Shape;459;p23">
              <a:extLst>
                <a:ext uri="{FF2B5EF4-FFF2-40B4-BE49-F238E27FC236}">
                  <a16:creationId xmlns:a16="http://schemas.microsoft.com/office/drawing/2014/main" id="{5ECD0993-65A6-4FFB-497E-0CFEE7AB8D0B}"/>
                </a:ext>
              </a:extLst>
            </p:cNvPr>
            <p:cNvSpPr/>
            <p:nvPr/>
          </p:nvSpPr>
          <p:spPr>
            <a:xfrm>
              <a:off x="457200" y="1658725"/>
              <a:ext cx="4064100" cy="964200"/>
            </a:xfrm>
            <a:prstGeom prst="roundRect">
              <a:avLst>
                <a:gd name="adj" fmla="val 19316"/>
              </a:avLst>
            </a:prstGeom>
            <a:solidFill>
              <a:srgbClr val="E4D22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lvl="0" algn="ctr"/>
              <a:r>
                <a:rPr lang="es-MX" sz="1400" b="1" dirty="0"/>
                <a:t>Mejorar comunicaciones</a:t>
              </a:r>
              <a:endParaRPr sz="1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" name="Google Shape;462;p23">
              <a:extLst>
                <a:ext uri="{FF2B5EF4-FFF2-40B4-BE49-F238E27FC236}">
                  <a16:creationId xmlns:a16="http://schemas.microsoft.com/office/drawing/2014/main" id="{B54DBFEE-B801-949F-CBA7-2494744A877B}"/>
                </a:ext>
              </a:extLst>
            </p:cNvPr>
            <p:cNvSpPr/>
            <p:nvPr/>
          </p:nvSpPr>
          <p:spPr>
            <a:xfrm>
              <a:off x="4622725" y="1658725"/>
              <a:ext cx="4064100" cy="964200"/>
            </a:xfrm>
            <a:prstGeom prst="roundRect">
              <a:avLst>
                <a:gd name="adj" fmla="val 19316"/>
              </a:avLst>
            </a:prstGeom>
            <a:solidFill>
              <a:srgbClr val="E4D22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lvl="0" algn="ctr"/>
              <a:r>
                <a:rPr lang="es-MX" sz="1400" b="1" dirty="0"/>
                <a:t>Decisiones basadas en evidencia</a:t>
              </a:r>
              <a:endParaRPr sz="14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" name="Google Shape;463;p23">
              <a:extLst>
                <a:ext uri="{FF2B5EF4-FFF2-40B4-BE49-F238E27FC236}">
                  <a16:creationId xmlns:a16="http://schemas.microsoft.com/office/drawing/2014/main" id="{96AADBEE-0997-B51C-AF5F-4F4607D7B0AF}"/>
                </a:ext>
              </a:extLst>
            </p:cNvPr>
            <p:cNvSpPr/>
            <p:nvPr/>
          </p:nvSpPr>
          <p:spPr>
            <a:xfrm>
              <a:off x="649601" y="1902559"/>
              <a:ext cx="3679298" cy="624900"/>
            </a:xfrm>
            <a:prstGeom prst="roundRect">
              <a:avLst>
                <a:gd name="adj" fmla="val 19316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s-MX" sz="1400" dirty="0"/>
                <a:t>Perfeccionar canales internos y externos evaluando su efectividad.</a:t>
              </a:r>
            </a:p>
            <a:p>
              <a:pPr lvl="0" algn="ctr"/>
              <a:r>
                <a:rPr lang="es-MX" sz="1400" dirty="0"/>
                <a:t>Información para el diálogo</a:t>
              </a:r>
              <a:endParaRPr sz="1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" name="Google Shape;465;p23">
              <a:extLst>
                <a:ext uri="{FF2B5EF4-FFF2-40B4-BE49-F238E27FC236}">
                  <a16:creationId xmlns:a16="http://schemas.microsoft.com/office/drawing/2014/main" id="{CB6A0EC4-C468-7A61-8DFF-B189DF787412}"/>
                </a:ext>
              </a:extLst>
            </p:cNvPr>
            <p:cNvSpPr/>
            <p:nvPr/>
          </p:nvSpPr>
          <p:spPr>
            <a:xfrm>
              <a:off x="4702637" y="1946850"/>
              <a:ext cx="3798560" cy="624900"/>
            </a:xfrm>
            <a:prstGeom prst="roundRect">
              <a:avLst>
                <a:gd name="adj" fmla="val 19316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s-MX" sz="1400" dirty="0"/>
                <a:t>Usar estadísticas y registros de calidad para decidir </a:t>
              </a:r>
            </a:p>
            <a:p>
              <a:pPr lvl="0" algn="ctr"/>
              <a:r>
                <a:rPr lang="es-MX" sz="1400" dirty="0"/>
                <a:t>Planificación con estadísticas .</a:t>
              </a:r>
              <a:endParaRPr sz="1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0" name="CuadroTexto 19">
            <a:extLst>
              <a:ext uri="{FF2B5EF4-FFF2-40B4-BE49-F238E27FC236}">
                <a16:creationId xmlns:a16="http://schemas.microsoft.com/office/drawing/2014/main" id="{511F46A9-EDE7-3805-E29A-A59E31DB4672}"/>
              </a:ext>
            </a:extLst>
          </p:cNvPr>
          <p:cNvSpPr txBox="1"/>
          <p:nvPr/>
        </p:nvSpPr>
        <p:spPr>
          <a:xfrm>
            <a:off x="1463040" y="471377"/>
            <a:ext cx="61308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b="1" dirty="0">
                <a:solidFill>
                  <a:srgbClr val="CC3300"/>
                </a:solidFill>
              </a:rPr>
              <a:t>Atributos de calidad de la Dimensión 5</a:t>
            </a:r>
          </a:p>
        </p:txBody>
      </p:sp>
    </p:spTree>
    <p:extLst>
      <p:ext uri="{BB962C8B-B14F-4D97-AF65-F5344CB8AC3E}">
        <p14:creationId xmlns:p14="http://schemas.microsoft.com/office/powerpoint/2010/main" val="15774952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63C50D-CE93-E3C7-4CBE-256E844450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A5E71C69-58AE-11AF-72C5-8876AC614312}"/>
              </a:ext>
            </a:extLst>
          </p:cNvPr>
          <p:cNvSpPr txBox="1"/>
          <p:nvPr/>
        </p:nvSpPr>
        <p:spPr>
          <a:xfrm>
            <a:off x="658368" y="1170432"/>
            <a:ext cx="5843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accent3"/>
                </a:solidFill>
              </a:rPr>
              <a:t>¿Quieres conocer más de MIPG ? </a:t>
            </a:r>
            <a:endParaRPr lang="es-CO" b="1" dirty="0">
              <a:solidFill>
                <a:schemeClr val="accent3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AE8CCBB-66A7-9FBA-87F0-9B97ED8E8C3F}"/>
              </a:ext>
            </a:extLst>
          </p:cNvPr>
          <p:cNvSpPr txBox="1"/>
          <p:nvPr/>
        </p:nvSpPr>
        <p:spPr>
          <a:xfrm>
            <a:off x="870966" y="1869376"/>
            <a:ext cx="785241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dirty="0"/>
              <a:t>Manual Operativo de MIPG V6:</a:t>
            </a:r>
          </a:p>
          <a:p>
            <a:pPr marL="357188" lvl="1"/>
            <a:r>
              <a:rPr lang="es-CO" dirty="0">
                <a:hlinkClick r:id="rId2"/>
              </a:rPr>
              <a:t>https://www1.funcionpublica.gov.co/documents/28587410/56548624/2024-12-18_Manual_operativo_mipg_6V-publicada.pdf/0a5653af-7639-bda1-ec7a-6cded14d7da4?t=1746645145494</a:t>
            </a:r>
            <a:endParaRPr lang="es-CO" dirty="0"/>
          </a:p>
          <a:p>
            <a:pPr marL="357188" lvl="1"/>
            <a:endParaRPr lang="es-CO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dirty="0"/>
              <a:t>Micrositio MIG: </a:t>
            </a:r>
            <a:r>
              <a:rPr lang="es-CO" dirty="0">
                <a:hlinkClick r:id="rId3"/>
              </a:rPr>
              <a:t>https://www1.funcionpublica.gov.co/web/mipg/inicio</a:t>
            </a:r>
            <a:endParaRPr lang="es-CO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CO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dirty="0"/>
              <a:t>Curso de MIPG Función Pública- Aula Virtual EVA: </a:t>
            </a:r>
            <a:r>
              <a:rPr lang="es-CO" dirty="0">
                <a:hlinkClick r:id="rId4"/>
              </a:rPr>
              <a:t>https://www1.funcionpublica.gov.co/web/eva/aula-virtual-del-estado</a:t>
            </a:r>
            <a:endParaRPr lang="es-CO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334913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6064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53B1B9-0ED1-E677-632B-076E099C1B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B93F1B7-452F-CDEA-1D37-249BF651630A}"/>
              </a:ext>
            </a:extLst>
          </p:cNvPr>
          <p:cNvSpPr txBox="1"/>
          <p:nvPr/>
        </p:nvSpPr>
        <p:spPr>
          <a:xfrm>
            <a:off x="991518" y="523034"/>
            <a:ext cx="9915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/>
              <a:t>¿</a:t>
            </a:r>
            <a:r>
              <a:rPr lang="es-MX" sz="3200" b="1" dirty="0" err="1"/>
              <a:t>Qúé</a:t>
            </a:r>
            <a:r>
              <a:rPr lang="es-MX" sz="3200" b="1" dirty="0"/>
              <a:t> ves en la imagen?</a:t>
            </a:r>
            <a:endParaRPr lang="es-CO" sz="3200" b="1" dirty="0"/>
          </a:p>
        </p:txBody>
      </p:sp>
    </p:spTree>
    <p:extLst>
      <p:ext uri="{BB962C8B-B14F-4D97-AF65-F5344CB8AC3E}">
        <p14:creationId xmlns:p14="http://schemas.microsoft.com/office/powerpoint/2010/main" val="107736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66A6E5F-DEBF-499B-8387-935D86B9D3E0}"/>
              </a:ext>
            </a:extLst>
          </p:cNvPr>
          <p:cNvSpPr txBox="1"/>
          <p:nvPr/>
        </p:nvSpPr>
        <p:spPr>
          <a:xfrm>
            <a:off x="991518" y="523034"/>
            <a:ext cx="9915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/>
              <a:t>Seguimos la ruta de la gestión MIPG </a:t>
            </a:r>
            <a:endParaRPr lang="es-CO" sz="3200" b="1" dirty="0"/>
          </a:p>
        </p:txBody>
      </p:sp>
    </p:spTree>
    <p:extLst>
      <p:ext uri="{BB962C8B-B14F-4D97-AF65-F5344CB8AC3E}">
        <p14:creationId xmlns:p14="http://schemas.microsoft.com/office/powerpoint/2010/main" val="3640388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8"/>
          <p:cNvSpPr/>
          <p:nvPr/>
        </p:nvSpPr>
        <p:spPr>
          <a:xfrm>
            <a:off x="-1623" y="4591564"/>
            <a:ext cx="12192520" cy="2155568"/>
          </a:xfrm>
          <a:custGeom>
            <a:avLst/>
            <a:gdLst/>
            <a:ahLst/>
            <a:cxnLst/>
            <a:rect l="l" t="t" r="r" b="b"/>
            <a:pathLst>
              <a:path w="19576" h="3461" extrusionOk="0">
                <a:moveTo>
                  <a:pt x="19575" y="0"/>
                </a:moveTo>
                <a:lnTo>
                  <a:pt x="19575" y="2715"/>
                </a:lnTo>
                <a:lnTo>
                  <a:pt x="19411" y="2752"/>
                </a:lnTo>
                <a:lnTo>
                  <a:pt x="19411" y="2752"/>
                </a:lnTo>
                <a:cubicBezTo>
                  <a:pt x="19278" y="2782"/>
                  <a:pt x="19146" y="2812"/>
                  <a:pt x="19012" y="2838"/>
                </a:cubicBezTo>
                <a:lnTo>
                  <a:pt x="19012" y="2838"/>
                </a:lnTo>
                <a:cubicBezTo>
                  <a:pt x="17982" y="3054"/>
                  <a:pt x="16971" y="3218"/>
                  <a:pt x="15986" y="3320"/>
                </a:cubicBezTo>
                <a:lnTo>
                  <a:pt x="15986" y="3320"/>
                </a:lnTo>
                <a:cubicBezTo>
                  <a:pt x="15517" y="3373"/>
                  <a:pt x="15047" y="3404"/>
                  <a:pt x="14592" y="3429"/>
                </a:cubicBezTo>
                <a:lnTo>
                  <a:pt x="14592" y="3429"/>
                </a:lnTo>
                <a:cubicBezTo>
                  <a:pt x="14147" y="3447"/>
                  <a:pt x="13714" y="3460"/>
                  <a:pt x="13288" y="3454"/>
                </a:cubicBezTo>
                <a:lnTo>
                  <a:pt x="13288" y="3454"/>
                </a:lnTo>
                <a:cubicBezTo>
                  <a:pt x="11700" y="3441"/>
                  <a:pt x="10229" y="3245"/>
                  <a:pt x="8967" y="2871"/>
                </a:cubicBezTo>
                <a:lnTo>
                  <a:pt x="8967" y="2871"/>
                </a:lnTo>
                <a:cubicBezTo>
                  <a:pt x="8892" y="2850"/>
                  <a:pt x="8818" y="2825"/>
                  <a:pt x="8745" y="2801"/>
                </a:cubicBezTo>
                <a:lnTo>
                  <a:pt x="8745" y="2801"/>
                </a:lnTo>
                <a:cubicBezTo>
                  <a:pt x="8672" y="2778"/>
                  <a:pt x="8597" y="2756"/>
                  <a:pt x="8527" y="2730"/>
                </a:cubicBezTo>
                <a:lnTo>
                  <a:pt x="8527" y="2730"/>
                </a:lnTo>
                <a:cubicBezTo>
                  <a:pt x="8386" y="2682"/>
                  <a:pt x="8252" y="2632"/>
                  <a:pt x="8121" y="2582"/>
                </a:cubicBezTo>
                <a:lnTo>
                  <a:pt x="8121" y="2582"/>
                </a:lnTo>
                <a:cubicBezTo>
                  <a:pt x="7864" y="2483"/>
                  <a:pt x="7627" y="2382"/>
                  <a:pt x="7404" y="2287"/>
                </a:cubicBezTo>
                <a:lnTo>
                  <a:pt x="7404" y="2287"/>
                </a:lnTo>
                <a:cubicBezTo>
                  <a:pt x="7186" y="2194"/>
                  <a:pt x="6980" y="2104"/>
                  <a:pt x="6785" y="2023"/>
                </a:cubicBezTo>
                <a:lnTo>
                  <a:pt x="6785" y="2023"/>
                </a:lnTo>
                <a:cubicBezTo>
                  <a:pt x="6690" y="1984"/>
                  <a:pt x="6595" y="1947"/>
                  <a:pt x="6503" y="1912"/>
                </a:cubicBezTo>
                <a:lnTo>
                  <a:pt x="6503" y="1912"/>
                </a:lnTo>
                <a:cubicBezTo>
                  <a:pt x="6412" y="1878"/>
                  <a:pt x="6321" y="1847"/>
                  <a:pt x="6231" y="1814"/>
                </a:cubicBezTo>
                <a:lnTo>
                  <a:pt x="6231" y="1814"/>
                </a:lnTo>
                <a:cubicBezTo>
                  <a:pt x="5528" y="1576"/>
                  <a:pt x="4819" y="1441"/>
                  <a:pt x="4138" y="1391"/>
                </a:cubicBezTo>
                <a:lnTo>
                  <a:pt x="4138" y="1391"/>
                </a:lnTo>
                <a:cubicBezTo>
                  <a:pt x="3498" y="1345"/>
                  <a:pt x="2885" y="1372"/>
                  <a:pt x="2311" y="1455"/>
                </a:cubicBezTo>
                <a:lnTo>
                  <a:pt x="2311" y="1455"/>
                </a:lnTo>
                <a:cubicBezTo>
                  <a:pt x="1768" y="1533"/>
                  <a:pt x="1258" y="1661"/>
                  <a:pt x="780" y="1815"/>
                </a:cubicBezTo>
                <a:lnTo>
                  <a:pt x="780" y="1815"/>
                </a:lnTo>
                <a:cubicBezTo>
                  <a:pt x="511" y="1902"/>
                  <a:pt x="251" y="1999"/>
                  <a:pt x="0" y="2101"/>
                </a:cubicBezTo>
                <a:lnTo>
                  <a:pt x="0" y="934"/>
                </a:lnTo>
                <a:lnTo>
                  <a:pt x="0" y="934"/>
                </a:lnTo>
                <a:cubicBezTo>
                  <a:pt x="150" y="868"/>
                  <a:pt x="304" y="804"/>
                  <a:pt x="462" y="742"/>
                </a:cubicBezTo>
                <a:lnTo>
                  <a:pt x="462" y="742"/>
                </a:lnTo>
                <a:cubicBezTo>
                  <a:pt x="969" y="543"/>
                  <a:pt x="1524" y="366"/>
                  <a:pt x="2132" y="239"/>
                </a:cubicBezTo>
                <a:lnTo>
                  <a:pt x="2132" y="239"/>
                </a:lnTo>
                <a:cubicBezTo>
                  <a:pt x="2782" y="103"/>
                  <a:pt x="3495" y="23"/>
                  <a:pt x="4263" y="30"/>
                </a:cubicBezTo>
                <a:lnTo>
                  <a:pt x="4263" y="30"/>
                </a:lnTo>
                <a:cubicBezTo>
                  <a:pt x="5090" y="36"/>
                  <a:pt x="5987" y="144"/>
                  <a:pt x="6913" y="396"/>
                </a:cubicBezTo>
                <a:lnTo>
                  <a:pt x="6913" y="396"/>
                </a:lnTo>
                <a:cubicBezTo>
                  <a:pt x="7033" y="430"/>
                  <a:pt x="7155" y="464"/>
                  <a:pt x="7277" y="501"/>
                </a:cubicBezTo>
                <a:lnTo>
                  <a:pt x="7277" y="501"/>
                </a:lnTo>
                <a:cubicBezTo>
                  <a:pt x="7400" y="539"/>
                  <a:pt x="7519" y="578"/>
                  <a:pt x="7637" y="618"/>
                </a:cubicBezTo>
                <a:lnTo>
                  <a:pt x="7637" y="618"/>
                </a:lnTo>
                <a:cubicBezTo>
                  <a:pt x="7877" y="699"/>
                  <a:pt x="8107" y="783"/>
                  <a:pt x="8335" y="865"/>
                </a:cubicBezTo>
                <a:lnTo>
                  <a:pt x="8335" y="865"/>
                </a:lnTo>
                <a:cubicBezTo>
                  <a:pt x="8566" y="947"/>
                  <a:pt x="8791" y="1025"/>
                  <a:pt x="9014" y="1096"/>
                </a:cubicBezTo>
                <a:lnTo>
                  <a:pt x="9014" y="1096"/>
                </a:lnTo>
                <a:cubicBezTo>
                  <a:pt x="9126" y="1130"/>
                  <a:pt x="9239" y="1165"/>
                  <a:pt x="9350" y="1195"/>
                </a:cubicBezTo>
                <a:lnTo>
                  <a:pt x="9350" y="1195"/>
                </a:lnTo>
                <a:cubicBezTo>
                  <a:pt x="9407" y="1212"/>
                  <a:pt x="9463" y="1224"/>
                  <a:pt x="9519" y="1239"/>
                </a:cubicBezTo>
                <a:lnTo>
                  <a:pt x="9519" y="1239"/>
                </a:lnTo>
                <a:cubicBezTo>
                  <a:pt x="9577" y="1253"/>
                  <a:pt x="9633" y="1269"/>
                  <a:pt x="9692" y="1281"/>
                </a:cubicBezTo>
                <a:lnTo>
                  <a:pt x="9692" y="1281"/>
                </a:lnTo>
                <a:cubicBezTo>
                  <a:pt x="10657" y="1501"/>
                  <a:pt x="11792" y="1583"/>
                  <a:pt x="13013" y="1514"/>
                </a:cubicBezTo>
                <a:lnTo>
                  <a:pt x="13013" y="1514"/>
                </a:lnTo>
                <a:cubicBezTo>
                  <a:pt x="13335" y="1499"/>
                  <a:pt x="13662" y="1466"/>
                  <a:pt x="13995" y="1431"/>
                </a:cubicBezTo>
                <a:lnTo>
                  <a:pt x="13995" y="1431"/>
                </a:lnTo>
                <a:cubicBezTo>
                  <a:pt x="14334" y="1389"/>
                  <a:pt x="14679" y="1344"/>
                  <a:pt x="15028" y="1281"/>
                </a:cubicBezTo>
                <a:lnTo>
                  <a:pt x="15028" y="1281"/>
                </a:lnTo>
                <a:cubicBezTo>
                  <a:pt x="15753" y="1159"/>
                  <a:pt x="16495" y="987"/>
                  <a:pt x="17251" y="775"/>
                </a:cubicBezTo>
                <a:lnTo>
                  <a:pt x="17251" y="775"/>
                </a:lnTo>
                <a:cubicBezTo>
                  <a:pt x="17348" y="749"/>
                  <a:pt x="17445" y="720"/>
                  <a:pt x="17542" y="691"/>
                </a:cubicBezTo>
                <a:lnTo>
                  <a:pt x="17837" y="603"/>
                </a:lnTo>
                <a:lnTo>
                  <a:pt x="18132" y="509"/>
                </a:lnTo>
                <a:lnTo>
                  <a:pt x="18132" y="509"/>
                </a:lnTo>
                <a:cubicBezTo>
                  <a:pt x="18232" y="478"/>
                  <a:pt x="18332" y="446"/>
                  <a:pt x="18431" y="412"/>
                </a:cubicBezTo>
                <a:lnTo>
                  <a:pt x="18733" y="309"/>
                </a:lnTo>
                <a:lnTo>
                  <a:pt x="18733" y="309"/>
                </a:lnTo>
                <a:cubicBezTo>
                  <a:pt x="18834" y="275"/>
                  <a:pt x="18934" y="237"/>
                  <a:pt x="19036" y="201"/>
                </a:cubicBezTo>
                <a:lnTo>
                  <a:pt x="19036" y="201"/>
                </a:lnTo>
                <a:cubicBezTo>
                  <a:pt x="19217" y="138"/>
                  <a:pt x="19394" y="69"/>
                  <a:pt x="19575" y="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45733" tIns="22867" rIns="45733" bIns="22867" anchor="ctr" anchorCtr="0">
            <a:noAutofit/>
          </a:bodyPr>
          <a:lstStyle/>
          <a:p>
            <a:endParaRPr sz="1867" dirty="0">
              <a:solidFill>
                <a:srgbClr val="AAAAAA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4" name="Google Shape;164;p18"/>
          <p:cNvSpPr/>
          <p:nvPr/>
        </p:nvSpPr>
        <p:spPr>
          <a:xfrm>
            <a:off x="-1623" y="4415825"/>
            <a:ext cx="12192520" cy="1161535"/>
          </a:xfrm>
          <a:custGeom>
            <a:avLst/>
            <a:gdLst/>
            <a:ahLst/>
            <a:cxnLst/>
            <a:rect l="l" t="t" r="r" b="b"/>
            <a:pathLst>
              <a:path w="19576" h="1865" extrusionOk="0">
                <a:moveTo>
                  <a:pt x="19575" y="0"/>
                </a:moveTo>
                <a:lnTo>
                  <a:pt x="19575" y="281"/>
                </a:lnTo>
                <a:lnTo>
                  <a:pt x="19575" y="281"/>
                </a:lnTo>
                <a:cubicBezTo>
                  <a:pt x="19394" y="350"/>
                  <a:pt x="19217" y="419"/>
                  <a:pt x="19036" y="482"/>
                </a:cubicBezTo>
                <a:lnTo>
                  <a:pt x="19036" y="482"/>
                </a:lnTo>
                <a:cubicBezTo>
                  <a:pt x="18934" y="518"/>
                  <a:pt x="18834" y="556"/>
                  <a:pt x="18733" y="590"/>
                </a:cubicBezTo>
                <a:lnTo>
                  <a:pt x="18431" y="693"/>
                </a:lnTo>
                <a:lnTo>
                  <a:pt x="18431" y="693"/>
                </a:lnTo>
                <a:cubicBezTo>
                  <a:pt x="18332" y="727"/>
                  <a:pt x="18232" y="759"/>
                  <a:pt x="18132" y="790"/>
                </a:cubicBezTo>
                <a:lnTo>
                  <a:pt x="17837" y="884"/>
                </a:lnTo>
                <a:lnTo>
                  <a:pt x="17542" y="972"/>
                </a:lnTo>
                <a:lnTo>
                  <a:pt x="17542" y="972"/>
                </a:lnTo>
                <a:cubicBezTo>
                  <a:pt x="17445" y="1001"/>
                  <a:pt x="17348" y="1030"/>
                  <a:pt x="17251" y="1056"/>
                </a:cubicBezTo>
                <a:lnTo>
                  <a:pt x="17251" y="1056"/>
                </a:lnTo>
                <a:cubicBezTo>
                  <a:pt x="16495" y="1268"/>
                  <a:pt x="15753" y="1440"/>
                  <a:pt x="15028" y="1562"/>
                </a:cubicBezTo>
                <a:lnTo>
                  <a:pt x="15028" y="1562"/>
                </a:lnTo>
                <a:cubicBezTo>
                  <a:pt x="14679" y="1625"/>
                  <a:pt x="14334" y="1670"/>
                  <a:pt x="13995" y="1712"/>
                </a:cubicBezTo>
                <a:lnTo>
                  <a:pt x="13995" y="1712"/>
                </a:lnTo>
                <a:cubicBezTo>
                  <a:pt x="13662" y="1747"/>
                  <a:pt x="13335" y="1780"/>
                  <a:pt x="13013" y="1795"/>
                </a:cubicBezTo>
                <a:lnTo>
                  <a:pt x="13013" y="1795"/>
                </a:lnTo>
                <a:cubicBezTo>
                  <a:pt x="11792" y="1864"/>
                  <a:pt x="10657" y="1782"/>
                  <a:pt x="9692" y="1562"/>
                </a:cubicBezTo>
                <a:lnTo>
                  <a:pt x="9692" y="1562"/>
                </a:lnTo>
                <a:cubicBezTo>
                  <a:pt x="9633" y="1550"/>
                  <a:pt x="9577" y="1534"/>
                  <a:pt x="9519" y="1520"/>
                </a:cubicBezTo>
                <a:lnTo>
                  <a:pt x="9519" y="1520"/>
                </a:lnTo>
                <a:cubicBezTo>
                  <a:pt x="9463" y="1505"/>
                  <a:pt x="9407" y="1493"/>
                  <a:pt x="9350" y="1476"/>
                </a:cubicBezTo>
                <a:lnTo>
                  <a:pt x="9350" y="1476"/>
                </a:lnTo>
                <a:cubicBezTo>
                  <a:pt x="9239" y="1446"/>
                  <a:pt x="9126" y="1411"/>
                  <a:pt x="9014" y="1377"/>
                </a:cubicBezTo>
                <a:lnTo>
                  <a:pt x="9014" y="1377"/>
                </a:lnTo>
                <a:cubicBezTo>
                  <a:pt x="8791" y="1306"/>
                  <a:pt x="8566" y="1228"/>
                  <a:pt x="8335" y="1146"/>
                </a:cubicBezTo>
                <a:lnTo>
                  <a:pt x="8335" y="1146"/>
                </a:lnTo>
                <a:cubicBezTo>
                  <a:pt x="8107" y="1064"/>
                  <a:pt x="7877" y="980"/>
                  <a:pt x="7637" y="899"/>
                </a:cubicBezTo>
                <a:lnTo>
                  <a:pt x="7637" y="899"/>
                </a:lnTo>
                <a:cubicBezTo>
                  <a:pt x="7519" y="859"/>
                  <a:pt x="7400" y="820"/>
                  <a:pt x="7277" y="782"/>
                </a:cubicBezTo>
                <a:lnTo>
                  <a:pt x="7277" y="782"/>
                </a:lnTo>
                <a:cubicBezTo>
                  <a:pt x="7155" y="745"/>
                  <a:pt x="7033" y="711"/>
                  <a:pt x="6913" y="677"/>
                </a:cubicBezTo>
                <a:lnTo>
                  <a:pt x="6913" y="677"/>
                </a:lnTo>
                <a:cubicBezTo>
                  <a:pt x="5987" y="425"/>
                  <a:pt x="5090" y="317"/>
                  <a:pt x="4263" y="311"/>
                </a:cubicBezTo>
                <a:lnTo>
                  <a:pt x="4263" y="311"/>
                </a:lnTo>
                <a:cubicBezTo>
                  <a:pt x="3495" y="304"/>
                  <a:pt x="2782" y="384"/>
                  <a:pt x="2132" y="520"/>
                </a:cubicBezTo>
                <a:lnTo>
                  <a:pt x="2132" y="520"/>
                </a:lnTo>
                <a:cubicBezTo>
                  <a:pt x="1524" y="647"/>
                  <a:pt x="969" y="824"/>
                  <a:pt x="462" y="1023"/>
                </a:cubicBezTo>
                <a:lnTo>
                  <a:pt x="462" y="1023"/>
                </a:lnTo>
                <a:cubicBezTo>
                  <a:pt x="304" y="1085"/>
                  <a:pt x="150" y="1149"/>
                  <a:pt x="0" y="1215"/>
                </a:cubicBezTo>
                <a:lnTo>
                  <a:pt x="0" y="1099"/>
                </a:lnTo>
                <a:lnTo>
                  <a:pt x="0" y="1099"/>
                </a:lnTo>
                <a:cubicBezTo>
                  <a:pt x="140" y="1037"/>
                  <a:pt x="284" y="976"/>
                  <a:pt x="431" y="917"/>
                </a:cubicBezTo>
                <a:lnTo>
                  <a:pt x="431" y="917"/>
                </a:lnTo>
                <a:cubicBezTo>
                  <a:pt x="940" y="714"/>
                  <a:pt x="1500" y="533"/>
                  <a:pt x="2114" y="400"/>
                </a:cubicBezTo>
                <a:lnTo>
                  <a:pt x="2114" y="400"/>
                </a:lnTo>
                <a:cubicBezTo>
                  <a:pt x="2772" y="258"/>
                  <a:pt x="3495" y="172"/>
                  <a:pt x="4275" y="173"/>
                </a:cubicBezTo>
                <a:lnTo>
                  <a:pt x="4275" y="173"/>
                </a:lnTo>
                <a:cubicBezTo>
                  <a:pt x="5117" y="175"/>
                  <a:pt x="6034" y="279"/>
                  <a:pt x="6984" y="530"/>
                </a:cubicBezTo>
                <a:lnTo>
                  <a:pt x="6984" y="530"/>
                </a:lnTo>
                <a:cubicBezTo>
                  <a:pt x="7107" y="565"/>
                  <a:pt x="7232" y="599"/>
                  <a:pt x="7357" y="635"/>
                </a:cubicBezTo>
                <a:lnTo>
                  <a:pt x="7357" y="635"/>
                </a:lnTo>
                <a:cubicBezTo>
                  <a:pt x="7483" y="673"/>
                  <a:pt x="7605" y="713"/>
                  <a:pt x="7726" y="752"/>
                </a:cubicBezTo>
                <a:lnTo>
                  <a:pt x="7726" y="752"/>
                </a:lnTo>
                <a:cubicBezTo>
                  <a:pt x="7971" y="834"/>
                  <a:pt x="8204" y="917"/>
                  <a:pt x="8432" y="997"/>
                </a:cubicBezTo>
                <a:lnTo>
                  <a:pt x="8432" y="997"/>
                </a:lnTo>
                <a:cubicBezTo>
                  <a:pt x="8663" y="1078"/>
                  <a:pt x="8888" y="1155"/>
                  <a:pt x="9107" y="1222"/>
                </a:cubicBezTo>
                <a:lnTo>
                  <a:pt x="9107" y="1222"/>
                </a:lnTo>
                <a:cubicBezTo>
                  <a:pt x="9217" y="1256"/>
                  <a:pt x="9328" y="1289"/>
                  <a:pt x="9435" y="1317"/>
                </a:cubicBezTo>
                <a:lnTo>
                  <a:pt x="9435" y="1317"/>
                </a:lnTo>
                <a:cubicBezTo>
                  <a:pt x="9491" y="1333"/>
                  <a:pt x="9545" y="1344"/>
                  <a:pt x="9600" y="1358"/>
                </a:cubicBezTo>
                <a:lnTo>
                  <a:pt x="9600" y="1358"/>
                </a:lnTo>
                <a:cubicBezTo>
                  <a:pt x="9655" y="1371"/>
                  <a:pt x="9710" y="1387"/>
                  <a:pt x="9767" y="1398"/>
                </a:cubicBezTo>
                <a:lnTo>
                  <a:pt x="9767" y="1398"/>
                </a:lnTo>
                <a:cubicBezTo>
                  <a:pt x="10700" y="1605"/>
                  <a:pt x="11801" y="1677"/>
                  <a:pt x="12985" y="1602"/>
                </a:cubicBezTo>
                <a:lnTo>
                  <a:pt x="12985" y="1602"/>
                </a:lnTo>
                <a:cubicBezTo>
                  <a:pt x="13297" y="1586"/>
                  <a:pt x="13614" y="1552"/>
                  <a:pt x="13936" y="1517"/>
                </a:cubicBezTo>
                <a:lnTo>
                  <a:pt x="13936" y="1517"/>
                </a:lnTo>
                <a:cubicBezTo>
                  <a:pt x="14265" y="1474"/>
                  <a:pt x="14597" y="1429"/>
                  <a:pt x="14936" y="1365"/>
                </a:cubicBezTo>
                <a:lnTo>
                  <a:pt x="14936" y="1365"/>
                </a:lnTo>
                <a:cubicBezTo>
                  <a:pt x="15636" y="1242"/>
                  <a:pt x="16354" y="1070"/>
                  <a:pt x="17085" y="861"/>
                </a:cubicBezTo>
                <a:lnTo>
                  <a:pt x="17085" y="861"/>
                </a:lnTo>
                <a:cubicBezTo>
                  <a:pt x="17179" y="834"/>
                  <a:pt x="17272" y="806"/>
                  <a:pt x="17365" y="777"/>
                </a:cubicBezTo>
                <a:lnTo>
                  <a:pt x="17650" y="691"/>
                </a:lnTo>
                <a:lnTo>
                  <a:pt x="17936" y="598"/>
                </a:lnTo>
                <a:lnTo>
                  <a:pt x="17936" y="598"/>
                </a:lnTo>
                <a:cubicBezTo>
                  <a:pt x="18033" y="567"/>
                  <a:pt x="18129" y="535"/>
                  <a:pt x="18224" y="501"/>
                </a:cubicBezTo>
                <a:lnTo>
                  <a:pt x="18516" y="401"/>
                </a:lnTo>
                <a:lnTo>
                  <a:pt x="18516" y="401"/>
                </a:lnTo>
                <a:cubicBezTo>
                  <a:pt x="18614" y="366"/>
                  <a:pt x="18710" y="329"/>
                  <a:pt x="18809" y="294"/>
                </a:cubicBezTo>
                <a:lnTo>
                  <a:pt x="18809" y="294"/>
                </a:lnTo>
                <a:cubicBezTo>
                  <a:pt x="19008" y="223"/>
                  <a:pt x="19203" y="145"/>
                  <a:pt x="19402" y="68"/>
                </a:cubicBezTo>
                <a:lnTo>
                  <a:pt x="19402" y="68"/>
                </a:lnTo>
                <a:cubicBezTo>
                  <a:pt x="19460" y="45"/>
                  <a:pt x="19518" y="22"/>
                  <a:pt x="19575" y="0"/>
                </a:cubicBezTo>
              </a:path>
            </a:pathLst>
          </a:custGeom>
          <a:solidFill>
            <a:srgbClr val="E4D224"/>
          </a:solidFill>
          <a:ln>
            <a:noFill/>
          </a:ln>
        </p:spPr>
        <p:txBody>
          <a:bodyPr spcFirstLastPara="1" wrap="square" lIns="45733" tIns="22867" rIns="45733" bIns="22867" anchor="ctr" anchorCtr="0">
            <a:noAutofit/>
          </a:bodyPr>
          <a:lstStyle/>
          <a:p>
            <a:endParaRPr sz="1867">
              <a:solidFill>
                <a:srgbClr val="AAAAAA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5" name="Google Shape;165;p18"/>
          <p:cNvSpPr/>
          <p:nvPr/>
        </p:nvSpPr>
        <p:spPr>
          <a:xfrm>
            <a:off x="-1623" y="5429078"/>
            <a:ext cx="12192520" cy="1441625"/>
          </a:xfrm>
          <a:custGeom>
            <a:avLst/>
            <a:gdLst/>
            <a:ahLst/>
            <a:cxnLst/>
            <a:rect l="l" t="t" r="r" b="b"/>
            <a:pathLst>
              <a:path w="19576" h="2316" extrusionOk="0">
                <a:moveTo>
                  <a:pt x="19575" y="1370"/>
                </a:moveTo>
                <a:lnTo>
                  <a:pt x="19575" y="1633"/>
                </a:lnTo>
                <a:lnTo>
                  <a:pt x="19575" y="1633"/>
                </a:lnTo>
                <a:cubicBezTo>
                  <a:pt x="19450" y="1660"/>
                  <a:pt x="19325" y="1687"/>
                  <a:pt x="19198" y="1711"/>
                </a:cubicBezTo>
                <a:lnTo>
                  <a:pt x="19198" y="1711"/>
                </a:lnTo>
                <a:cubicBezTo>
                  <a:pt x="18138" y="1926"/>
                  <a:pt x="17098" y="2088"/>
                  <a:pt x="16085" y="2185"/>
                </a:cubicBezTo>
                <a:lnTo>
                  <a:pt x="16085" y="2185"/>
                </a:lnTo>
                <a:cubicBezTo>
                  <a:pt x="15602" y="2236"/>
                  <a:pt x="15120" y="2265"/>
                  <a:pt x="14653" y="2288"/>
                </a:cubicBezTo>
                <a:lnTo>
                  <a:pt x="14653" y="2288"/>
                </a:lnTo>
                <a:cubicBezTo>
                  <a:pt x="14197" y="2304"/>
                  <a:pt x="13753" y="2315"/>
                  <a:pt x="13315" y="2305"/>
                </a:cubicBezTo>
                <a:lnTo>
                  <a:pt x="13315" y="2305"/>
                </a:lnTo>
                <a:cubicBezTo>
                  <a:pt x="11690" y="2281"/>
                  <a:pt x="10187" y="2072"/>
                  <a:pt x="8896" y="1680"/>
                </a:cubicBezTo>
                <a:lnTo>
                  <a:pt x="8896" y="1680"/>
                </a:lnTo>
                <a:cubicBezTo>
                  <a:pt x="8819" y="1658"/>
                  <a:pt x="8745" y="1632"/>
                  <a:pt x="8670" y="1608"/>
                </a:cubicBezTo>
                <a:lnTo>
                  <a:pt x="8670" y="1608"/>
                </a:lnTo>
                <a:cubicBezTo>
                  <a:pt x="8595" y="1583"/>
                  <a:pt x="8519" y="1560"/>
                  <a:pt x="8448" y="1534"/>
                </a:cubicBezTo>
                <a:lnTo>
                  <a:pt x="8448" y="1534"/>
                </a:lnTo>
                <a:cubicBezTo>
                  <a:pt x="8304" y="1484"/>
                  <a:pt x="8167" y="1431"/>
                  <a:pt x="8035" y="1380"/>
                </a:cubicBezTo>
                <a:lnTo>
                  <a:pt x="8035" y="1380"/>
                </a:lnTo>
                <a:cubicBezTo>
                  <a:pt x="7776" y="1277"/>
                  <a:pt x="7537" y="1175"/>
                  <a:pt x="7315" y="1078"/>
                </a:cubicBezTo>
                <a:lnTo>
                  <a:pt x="7315" y="1078"/>
                </a:lnTo>
                <a:cubicBezTo>
                  <a:pt x="7098" y="984"/>
                  <a:pt x="6895" y="894"/>
                  <a:pt x="6704" y="814"/>
                </a:cubicBezTo>
                <a:lnTo>
                  <a:pt x="6704" y="814"/>
                </a:lnTo>
                <a:cubicBezTo>
                  <a:pt x="6609" y="775"/>
                  <a:pt x="6518" y="737"/>
                  <a:pt x="6429" y="703"/>
                </a:cubicBezTo>
                <a:lnTo>
                  <a:pt x="6429" y="703"/>
                </a:lnTo>
                <a:cubicBezTo>
                  <a:pt x="6340" y="670"/>
                  <a:pt x="6252" y="639"/>
                  <a:pt x="6165" y="606"/>
                </a:cubicBezTo>
                <a:lnTo>
                  <a:pt x="6165" y="606"/>
                </a:lnTo>
                <a:cubicBezTo>
                  <a:pt x="5484" y="370"/>
                  <a:pt x="4792" y="235"/>
                  <a:pt x="4125" y="182"/>
                </a:cubicBezTo>
                <a:lnTo>
                  <a:pt x="4125" y="182"/>
                </a:lnTo>
                <a:cubicBezTo>
                  <a:pt x="3499" y="132"/>
                  <a:pt x="2895" y="155"/>
                  <a:pt x="2330" y="233"/>
                </a:cubicBezTo>
                <a:lnTo>
                  <a:pt x="2330" y="233"/>
                </a:lnTo>
                <a:cubicBezTo>
                  <a:pt x="1794" y="307"/>
                  <a:pt x="1288" y="428"/>
                  <a:pt x="812" y="579"/>
                </a:cubicBezTo>
                <a:lnTo>
                  <a:pt x="812" y="579"/>
                </a:lnTo>
                <a:cubicBezTo>
                  <a:pt x="532" y="668"/>
                  <a:pt x="261" y="768"/>
                  <a:pt x="0" y="873"/>
                </a:cubicBezTo>
                <a:lnTo>
                  <a:pt x="0" y="756"/>
                </a:lnTo>
                <a:lnTo>
                  <a:pt x="0" y="756"/>
                </a:lnTo>
                <a:cubicBezTo>
                  <a:pt x="251" y="654"/>
                  <a:pt x="511" y="557"/>
                  <a:pt x="780" y="470"/>
                </a:cubicBezTo>
                <a:lnTo>
                  <a:pt x="780" y="470"/>
                </a:lnTo>
                <a:cubicBezTo>
                  <a:pt x="1258" y="316"/>
                  <a:pt x="1768" y="188"/>
                  <a:pt x="2311" y="110"/>
                </a:cubicBezTo>
                <a:lnTo>
                  <a:pt x="2311" y="110"/>
                </a:lnTo>
                <a:cubicBezTo>
                  <a:pt x="2885" y="27"/>
                  <a:pt x="3498" y="0"/>
                  <a:pt x="4138" y="46"/>
                </a:cubicBezTo>
                <a:lnTo>
                  <a:pt x="4138" y="46"/>
                </a:lnTo>
                <a:cubicBezTo>
                  <a:pt x="4819" y="96"/>
                  <a:pt x="5528" y="231"/>
                  <a:pt x="6231" y="469"/>
                </a:cubicBezTo>
                <a:lnTo>
                  <a:pt x="6231" y="469"/>
                </a:lnTo>
                <a:cubicBezTo>
                  <a:pt x="6321" y="502"/>
                  <a:pt x="6412" y="533"/>
                  <a:pt x="6503" y="567"/>
                </a:cubicBezTo>
                <a:lnTo>
                  <a:pt x="6503" y="567"/>
                </a:lnTo>
                <a:cubicBezTo>
                  <a:pt x="6595" y="602"/>
                  <a:pt x="6690" y="639"/>
                  <a:pt x="6785" y="678"/>
                </a:cubicBezTo>
                <a:lnTo>
                  <a:pt x="6785" y="678"/>
                </a:lnTo>
                <a:cubicBezTo>
                  <a:pt x="6980" y="759"/>
                  <a:pt x="7186" y="849"/>
                  <a:pt x="7404" y="942"/>
                </a:cubicBezTo>
                <a:lnTo>
                  <a:pt x="7404" y="942"/>
                </a:lnTo>
                <a:cubicBezTo>
                  <a:pt x="7627" y="1037"/>
                  <a:pt x="7864" y="1138"/>
                  <a:pt x="8121" y="1237"/>
                </a:cubicBezTo>
                <a:lnTo>
                  <a:pt x="8121" y="1237"/>
                </a:lnTo>
                <a:cubicBezTo>
                  <a:pt x="8252" y="1287"/>
                  <a:pt x="8386" y="1337"/>
                  <a:pt x="8527" y="1385"/>
                </a:cubicBezTo>
                <a:lnTo>
                  <a:pt x="8527" y="1385"/>
                </a:lnTo>
                <a:cubicBezTo>
                  <a:pt x="8597" y="1411"/>
                  <a:pt x="8672" y="1433"/>
                  <a:pt x="8745" y="1456"/>
                </a:cubicBezTo>
                <a:lnTo>
                  <a:pt x="8745" y="1456"/>
                </a:lnTo>
                <a:cubicBezTo>
                  <a:pt x="8818" y="1480"/>
                  <a:pt x="8892" y="1505"/>
                  <a:pt x="8967" y="1526"/>
                </a:cubicBezTo>
                <a:lnTo>
                  <a:pt x="8967" y="1526"/>
                </a:lnTo>
                <a:cubicBezTo>
                  <a:pt x="10229" y="1900"/>
                  <a:pt x="11700" y="2096"/>
                  <a:pt x="13288" y="2109"/>
                </a:cubicBezTo>
                <a:lnTo>
                  <a:pt x="13288" y="2109"/>
                </a:lnTo>
                <a:cubicBezTo>
                  <a:pt x="13714" y="2115"/>
                  <a:pt x="14147" y="2102"/>
                  <a:pt x="14592" y="2084"/>
                </a:cubicBezTo>
                <a:lnTo>
                  <a:pt x="14592" y="2084"/>
                </a:lnTo>
                <a:cubicBezTo>
                  <a:pt x="15047" y="2059"/>
                  <a:pt x="15517" y="2028"/>
                  <a:pt x="15986" y="1975"/>
                </a:cubicBezTo>
                <a:lnTo>
                  <a:pt x="15986" y="1975"/>
                </a:lnTo>
                <a:cubicBezTo>
                  <a:pt x="16971" y="1873"/>
                  <a:pt x="17982" y="1709"/>
                  <a:pt x="19012" y="1493"/>
                </a:cubicBezTo>
                <a:lnTo>
                  <a:pt x="19012" y="1493"/>
                </a:lnTo>
                <a:cubicBezTo>
                  <a:pt x="19146" y="1467"/>
                  <a:pt x="19278" y="1437"/>
                  <a:pt x="19411" y="1407"/>
                </a:cubicBezTo>
                <a:lnTo>
                  <a:pt x="19575" y="1370"/>
                </a:lnTo>
              </a:path>
            </a:pathLst>
          </a:custGeom>
          <a:solidFill>
            <a:srgbClr val="E4D224"/>
          </a:solidFill>
          <a:ln>
            <a:noFill/>
          </a:ln>
        </p:spPr>
        <p:txBody>
          <a:bodyPr spcFirstLastPara="1" wrap="square" lIns="45733" tIns="22867" rIns="45733" bIns="22867" anchor="ctr" anchorCtr="0">
            <a:noAutofit/>
          </a:bodyPr>
          <a:lstStyle/>
          <a:p>
            <a:endParaRPr sz="1867">
              <a:solidFill>
                <a:srgbClr val="AAAAAA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6" name="Google Shape;166;p18"/>
          <p:cNvSpPr/>
          <p:nvPr/>
        </p:nvSpPr>
        <p:spPr>
          <a:xfrm>
            <a:off x="273046" y="5209402"/>
            <a:ext cx="538348" cy="249881"/>
          </a:xfrm>
          <a:custGeom>
            <a:avLst/>
            <a:gdLst/>
            <a:ahLst/>
            <a:cxnLst/>
            <a:rect l="l" t="t" r="r" b="b"/>
            <a:pathLst>
              <a:path w="863" h="402" extrusionOk="0">
                <a:moveTo>
                  <a:pt x="862" y="132"/>
                </a:moveTo>
                <a:lnTo>
                  <a:pt x="862" y="132"/>
                </a:lnTo>
                <a:cubicBezTo>
                  <a:pt x="576" y="211"/>
                  <a:pt x="301" y="302"/>
                  <a:pt x="38" y="401"/>
                </a:cubicBezTo>
                <a:lnTo>
                  <a:pt x="0" y="277"/>
                </a:lnTo>
                <a:lnTo>
                  <a:pt x="0" y="277"/>
                </a:lnTo>
                <a:cubicBezTo>
                  <a:pt x="265" y="176"/>
                  <a:pt x="542" y="84"/>
                  <a:pt x="831" y="0"/>
                </a:cubicBezTo>
                <a:lnTo>
                  <a:pt x="862" y="132"/>
                </a:lnTo>
              </a:path>
            </a:pathLst>
          </a:custGeom>
          <a:solidFill>
            <a:srgbClr val="E4D224"/>
          </a:solidFill>
          <a:ln>
            <a:noFill/>
          </a:ln>
        </p:spPr>
        <p:txBody>
          <a:bodyPr spcFirstLastPara="1" wrap="square" lIns="45733" tIns="22867" rIns="45733" bIns="22867" anchor="ctr" anchorCtr="0">
            <a:noAutofit/>
          </a:bodyPr>
          <a:lstStyle/>
          <a:p>
            <a:endParaRPr sz="1867">
              <a:solidFill>
                <a:srgbClr val="AAAAAA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7" name="Google Shape;167;p18"/>
          <p:cNvSpPr/>
          <p:nvPr/>
        </p:nvSpPr>
        <p:spPr>
          <a:xfrm>
            <a:off x="1132754" y="5017185"/>
            <a:ext cx="634484" cy="192216"/>
          </a:xfrm>
          <a:custGeom>
            <a:avLst/>
            <a:gdLst/>
            <a:ahLst/>
            <a:cxnLst/>
            <a:rect l="l" t="t" r="r" b="b"/>
            <a:pathLst>
              <a:path w="1020" h="307" extrusionOk="0">
                <a:moveTo>
                  <a:pt x="1019" y="146"/>
                </a:moveTo>
                <a:lnTo>
                  <a:pt x="1019" y="146"/>
                </a:lnTo>
                <a:cubicBezTo>
                  <a:pt x="675" y="182"/>
                  <a:pt x="343" y="237"/>
                  <a:pt x="26" y="306"/>
                </a:cubicBezTo>
                <a:lnTo>
                  <a:pt x="0" y="169"/>
                </a:lnTo>
                <a:lnTo>
                  <a:pt x="0" y="169"/>
                </a:lnTo>
                <a:cubicBezTo>
                  <a:pt x="321" y="96"/>
                  <a:pt x="657" y="38"/>
                  <a:pt x="1008" y="0"/>
                </a:cubicBezTo>
                <a:lnTo>
                  <a:pt x="1019" y="146"/>
                </a:lnTo>
              </a:path>
            </a:pathLst>
          </a:custGeom>
          <a:solidFill>
            <a:srgbClr val="E4D224"/>
          </a:solidFill>
          <a:ln>
            <a:noFill/>
          </a:ln>
        </p:spPr>
        <p:txBody>
          <a:bodyPr spcFirstLastPara="1" wrap="square" lIns="45733" tIns="22867" rIns="45733" bIns="22867" anchor="ctr" anchorCtr="0">
            <a:noAutofit/>
          </a:bodyPr>
          <a:lstStyle/>
          <a:p>
            <a:endParaRPr sz="1867">
              <a:solidFill>
                <a:srgbClr val="AAAAAA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8" name="Google Shape;168;p18"/>
          <p:cNvSpPr/>
          <p:nvPr/>
        </p:nvSpPr>
        <p:spPr>
          <a:xfrm>
            <a:off x="2176491" y="4975997"/>
            <a:ext cx="755335" cy="129059"/>
          </a:xfrm>
          <a:custGeom>
            <a:avLst/>
            <a:gdLst/>
            <a:ahLst/>
            <a:cxnLst/>
            <a:rect l="l" t="t" r="r" b="b"/>
            <a:pathLst>
              <a:path w="1212" h="207" extrusionOk="0">
                <a:moveTo>
                  <a:pt x="1186" y="206"/>
                </a:moveTo>
                <a:lnTo>
                  <a:pt x="1186" y="206"/>
                </a:lnTo>
                <a:cubicBezTo>
                  <a:pt x="778" y="167"/>
                  <a:pt x="381" y="156"/>
                  <a:pt x="0" y="168"/>
                </a:cubicBezTo>
                <a:lnTo>
                  <a:pt x="0" y="15"/>
                </a:lnTo>
                <a:lnTo>
                  <a:pt x="0" y="15"/>
                </a:lnTo>
                <a:cubicBezTo>
                  <a:pt x="389" y="0"/>
                  <a:pt x="794" y="7"/>
                  <a:pt x="1211" y="45"/>
                </a:cubicBezTo>
                <a:lnTo>
                  <a:pt x="1186" y="206"/>
                </a:lnTo>
              </a:path>
            </a:pathLst>
          </a:custGeom>
          <a:solidFill>
            <a:srgbClr val="E4D224"/>
          </a:solidFill>
          <a:ln>
            <a:noFill/>
          </a:ln>
        </p:spPr>
        <p:txBody>
          <a:bodyPr spcFirstLastPara="1" wrap="square" lIns="45733" tIns="22867" rIns="45733" bIns="22867" anchor="ctr" anchorCtr="0">
            <a:noAutofit/>
          </a:bodyPr>
          <a:lstStyle/>
          <a:p>
            <a:endParaRPr sz="1867">
              <a:solidFill>
                <a:srgbClr val="AAAAAA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9" name="Google Shape;169;p18"/>
          <p:cNvSpPr/>
          <p:nvPr/>
        </p:nvSpPr>
        <p:spPr>
          <a:xfrm>
            <a:off x="3390522" y="5069359"/>
            <a:ext cx="898167" cy="324023"/>
          </a:xfrm>
          <a:custGeom>
            <a:avLst/>
            <a:gdLst/>
            <a:ahLst/>
            <a:cxnLst/>
            <a:rect l="l" t="t" r="r" b="b"/>
            <a:pathLst>
              <a:path w="1443" h="519" extrusionOk="0">
                <a:moveTo>
                  <a:pt x="1354" y="518"/>
                </a:moveTo>
                <a:lnTo>
                  <a:pt x="1354" y="518"/>
                </a:lnTo>
                <a:cubicBezTo>
                  <a:pt x="900" y="361"/>
                  <a:pt x="445" y="245"/>
                  <a:pt x="0" y="164"/>
                </a:cubicBezTo>
                <a:lnTo>
                  <a:pt x="46" y="0"/>
                </a:lnTo>
                <a:lnTo>
                  <a:pt x="46" y="0"/>
                </a:lnTo>
                <a:cubicBezTo>
                  <a:pt x="504" y="80"/>
                  <a:pt x="973" y="197"/>
                  <a:pt x="1442" y="354"/>
                </a:cubicBezTo>
                <a:lnTo>
                  <a:pt x="1354" y="518"/>
                </a:lnTo>
              </a:path>
            </a:pathLst>
          </a:custGeom>
          <a:solidFill>
            <a:srgbClr val="E4D224"/>
          </a:solidFill>
          <a:ln>
            <a:noFill/>
          </a:ln>
        </p:spPr>
        <p:txBody>
          <a:bodyPr spcFirstLastPara="1" wrap="square" lIns="45733" tIns="22867" rIns="45733" bIns="22867" anchor="ctr" anchorCtr="0">
            <a:noAutofit/>
          </a:bodyPr>
          <a:lstStyle/>
          <a:p>
            <a:endParaRPr sz="1867">
              <a:solidFill>
                <a:srgbClr val="AAAAAA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70" name="Google Shape;170;p18"/>
          <p:cNvSpPr/>
          <p:nvPr/>
        </p:nvSpPr>
        <p:spPr>
          <a:xfrm>
            <a:off x="4766608" y="5492235"/>
            <a:ext cx="1062965" cy="455827"/>
          </a:xfrm>
          <a:custGeom>
            <a:avLst/>
            <a:gdLst/>
            <a:ahLst/>
            <a:cxnLst/>
            <a:rect l="l" t="t" r="r" b="b"/>
            <a:pathLst>
              <a:path w="1707" h="731" extrusionOk="0">
                <a:moveTo>
                  <a:pt x="1622" y="730"/>
                </a:moveTo>
                <a:lnTo>
                  <a:pt x="1622" y="730"/>
                </a:lnTo>
                <a:cubicBezTo>
                  <a:pt x="1030" y="573"/>
                  <a:pt x="500" y="362"/>
                  <a:pt x="0" y="164"/>
                </a:cubicBezTo>
                <a:lnTo>
                  <a:pt x="107" y="0"/>
                </a:lnTo>
                <a:lnTo>
                  <a:pt x="107" y="0"/>
                </a:lnTo>
                <a:cubicBezTo>
                  <a:pt x="611" y="197"/>
                  <a:pt x="1133" y="399"/>
                  <a:pt x="1706" y="545"/>
                </a:cubicBezTo>
                <a:lnTo>
                  <a:pt x="1622" y="730"/>
                </a:lnTo>
              </a:path>
            </a:pathLst>
          </a:custGeom>
          <a:solidFill>
            <a:srgbClr val="E4D224"/>
          </a:solidFill>
          <a:ln>
            <a:noFill/>
          </a:ln>
        </p:spPr>
        <p:txBody>
          <a:bodyPr spcFirstLastPara="1" wrap="square" lIns="45733" tIns="22867" rIns="45733" bIns="22867" anchor="ctr" anchorCtr="0">
            <a:noAutofit/>
          </a:bodyPr>
          <a:lstStyle/>
          <a:p>
            <a:endParaRPr sz="1867">
              <a:solidFill>
                <a:srgbClr val="AAAAAA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71" name="Google Shape;171;p18"/>
          <p:cNvSpPr/>
          <p:nvPr/>
        </p:nvSpPr>
        <p:spPr>
          <a:xfrm>
            <a:off x="6497015" y="5972775"/>
            <a:ext cx="1392564" cy="233407"/>
          </a:xfrm>
          <a:custGeom>
            <a:avLst/>
            <a:gdLst/>
            <a:ahLst/>
            <a:cxnLst/>
            <a:rect l="l" t="t" r="r" b="b"/>
            <a:pathLst>
              <a:path w="2234" h="377" extrusionOk="0">
                <a:moveTo>
                  <a:pt x="2233" y="376"/>
                </a:moveTo>
                <a:lnTo>
                  <a:pt x="2233" y="376"/>
                </a:lnTo>
                <a:cubicBezTo>
                  <a:pt x="1835" y="371"/>
                  <a:pt x="1447" y="358"/>
                  <a:pt x="1070" y="325"/>
                </a:cubicBezTo>
                <a:lnTo>
                  <a:pt x="930" y="315"/>
                </a:lnTo>
                <a:lnTo>
                  <a:pt x="930" y="315"/>
                </a:lnTo>
                <a:cubicBezTo>
                  <a:pt x="885" y="311"/>
                  <a:pt x="839" y="305"/>
                  <a:pt x="794" y="301"/>
                </a:cubicBezTo>
                <a:lnTo>
                  <a:pt x="523" y="273"/>
                </a:lnTo>
                <a:lnTo>
                  <a:pt x="523" y="273"/>
                </a:lnTo>
                <a:cubicBezTo>
                  <a:pt x="346" y="249"/>
                  <a:pt x="171" y="230"/>
                  <a:pt x="0" y="200"/>
                </a:cubicBezTo>
                <a:lnTo>
                  <a:pt x="51" y="0"/>
                </a:lnTo>
                <a:lnTo>
                  <a:pt x="51" y="0"/>
                </a:lnTo>
                <a:cubicBezTo>
                  <a:pt x="217" y="27"/>
                  <a:pt x="386" y="45"/>
                  <a:pt x="558" y="67"/>
                </a:cubicBezTo>
                <a:lnTo>
                  <a:pt x="820" y="92"/>
                </a:lnTo>
                <a:lnTo>
                  <a:pt x="820" y="92"/>
                </a:lnTo>
                <a:cubicBezTo>
                  <a:pt x="865" y="96"/>
                  <a:pt x="909" y="101"/>
                  <a:pt x="954" y="105"/>
                </a:cubicBezTo>
                <a:lnTo>
                  <a:pt x="1088" y="114"/>
                </a:lnTo>
                <a:lnTo>
                  <a:pt x="1088" y="114"/>
                </a:lnTo>
                <a:cubicBezTo>
                  <a:pt x="1454" y="142"/>
                  <a:pt x="1831" y="153"/>
                  <a:pt x="2217" y="154"/>
                </a:cubicBezTo>
                <a:lnTo>
                  <a:pt x="2233" y="376"/>
                </a:lnTo>
              </a:path>
            </a:pathLst>
          </a:custGeom>
          <a:solidFill>
            <a:srgbClr val="E4D224"/>
          </a:solidFill>
          <a:ln>
            <a:noFill/>
          </a:ln>
        </p:spPr>
        <p:txBody>
          <a:bodyPr spcFirstLastPara="1" wrap="square" lIns="45733" tIns="22867" rIns="45733" bIns="22867" anchor="ctr" anchorCtr="0">
            <a:noAutofit/>
          </a:bodyPr>
          <a:lstStyle/>
          <a:p>
            <a:endParaRPr sz="1867">
              <a:solidFill>
                <a:srgbClr val="AAAAAA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72" name="Google Shape;172;p18"/>
          <p:cNvSpPr/>
          <p:nvPr/>
        </p:nvSpPr>
        <p:spPr>
          <a:xfrm>
            <a:off x="8793236" y="5791543"/>
            <a:ext cx="1788088" cy="384432"/>
          </a:xfrm>
          <a:custGeom>
            <a:avLst/>
            <a:gdLst/>
            <a:ahLst/>
            <a:cxnLst/>
            <a:rect l="l" t="t" r="r" b="b"/>
            <a:pathLst>
              <a:path w="2871" h="619" extrusionOk="0">
                <a:moveTo>
                  <a:pt x="2870" y="239"/>
                </a:moveTo>
                <a:lnTo>
                  <a:pt x="2685" y="276"/>
                </a:lnTo>
                <a:lnTo>
                  <a:pt x="2685" y="276"/>
                </a:lnTo>
                <a:cubicBezTo>
                  <a:pt x="2624" y="287"/>
                  <a:pt x="2562" y="297"/>
                  <a:pt x="2501" y="309"/>
                </a:cubicBezTo>
                <a:lnTo>
                  <a:pt x="2138" y="372"/>
                </a:lnTo>
                <a:lnTo>
                  <a:pt x="2138" y="372"/>
                </a:lnTo>
                <a:cubicBezTo>
                  <a:pt x="1898" y="408"/>
                  <a:pt x="1663" y="448"/>
                  <a:pt x="1426" y="477"/>
                </a:cubicBezTo>
                <a:lnTo>
                  <a:pt x="1426" y="477"/>
                </a:lnTo>
                <a:cubicBezTo>
                  <a:pt x="1194" y="510"/>
                  <a:pt x="963" y="535"/>
                  <a:pt x="735" y="560"/>
                </a:cubicBezTo>
                <a:lnTo>
                  <a:pt x="735" y="560"/>
                </a:lnTo>
                <a:cubicBezTo>
                  <a:pt x="622" y="572"/>
                  <a:pt x="509" y="581"/>
                  <a:pt x="396" y="592"/>
                </a:cubicBezTo>
                <a:lnTo>
                  <a:pt x="230" y="606"/>
                </a:lnTo>
                <a:lnTo>
                  <a:pt x="230" y="606"/>
                </a:lnTo>
                <a:cubicBezTo>
                  <a:pt x="175" y="611"/>
                  <a:pt x="119" y="614"/>
                  <a:pt x="65" y="618"/>
                </a:cubicBezTo>
                <a:lnTo>
                  <a:pt x="0" y="387"/>
                </a:lnTo>
                <a:lnTo>
                  <a:pt x="0" y="387"/>
                </a:lnTo>
                <a:cubicBezTo>
                  <a:pt x="53" y="383"/>
                  <a:pt x="107" y="379"/>
                  <a:pt x="160" y="374"/>
                </a:cubicBezTo>
                <a:lnTo>
                  <a:pt x="321" y="358"/>
                </a:lnTo>
                <a:lnTo>
                  <a:pt x="321" y="358"/>
                </a:lnTo>
                <a:cubicBezTo>
                  <a:pt x="429" y="348"/>
                  <a:pt x="539" y="338"/>
                  <a:pt x="648" y="326"/>
                </a:cubicBezTo>
                <a:lnTo>
                  <a:pt x="648" y="326"/>
                </a:lnTo>
                <a:cubicBezTo>
                  <a:pt x="868" y="300"/>
                  <a:pt x="1092" y="275"/>
                  <a:pt x="1315" y="241"/>
                </a:cubicBezTo>
                <a:lnTo>
                  <a:pt x="1315" y="241"/>
                </a:lnTo>
                <a:cubicBezTo>
                  <a:pt x="1544" y="211"/>
                  <a:pt x="1771" y="171"/>
                  <a:pt x="2003" y="134"/>
                </a:cubicBezTo>
                <a:lnTo>
                  <a:pt x="2354" y="70"/>
                </a:lnTo>
                <a:lnTo>
                  <a:pt x="2354" y="70"/>
                </a:lnTo>
                <a:cubicBezTo>
                  <a:pt x="2413" y="59"/>
                  <a:pt x="2472" y="49"/>
                  <a:pt x="2531" y="37"/>
                </a:cubicBezTo>
                <a:lnTo>
                  <a:pt x="2709" y="0"/>
                </a:lnTo>
                <a:lnTo>
                  <a:pt x="2870" y="239"/>
                </a:lnTo>
              </a:path>
            </a:pathLst>
          </a:custGeom>
          <a:solidFill>
            <a:srgbClr val="E4D224"/>
          </a:solidFill>
          <a:ln>
            <a:noFill/>
          </a:ln>
        </p:spPr>
        <p:txBody>
          <a:bodyPr spcFirstLastPara="1" wrap="square" lIns="45733" tIns="22867" rIns="45733" bIns="22867" anchor="ctr" anchorCtr="0">
            <a:noAutofit/>
          </a:bodyPr>
          <a:lstStyle/>
          <a:p>
            <a:endParaRPr sz="1867">
              <a:solidFill>
                <a:srgbClr val="AAAAAA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73" name="Google Shape;173;p18"/>
          <p:cNvSpPr/>
          <p:nvPr/>
        </p:nvSpPr>
        <p:spPr>
          <a:xfrm>
            <a:off x="11581112" y="5352192"/>
            <a:ext cx="612509" cy="326769"/>
          </a:xfrm>
          <a:custGeom>
            <a:avLst/>
            <a:gdLst/>
            <a:ahLst/>
            <a:cxnLst/>
            <a:rect l="l" t="t" r="r" b="b"/>
            <a:pathLst>
              <a:path w="982" h="525" extrusionOk="0">
                <a:moveTo>
                  <a:pt x="981" y="0"/>
                </a:moveTo>
                <a:lnTo>
                  <a:pt x="981" y="314"/>
                </a:lnTo>
                <a:lnTo>
                  <a:pt x="981" y="314"/>
                </a:lnTo>
                <a:cubicBezTo>
                  <a:pt x="728" y="388"/>
                  <a:pt x="477" y="458"/>
                  <a:pt x="226" y="524"/>
                </a:cubicBezTo>
                <a:lnTo>
                  <a:pt x="0" y="286"/>
                </a:lnTo>
                <a:lnTo>
                  <a:pt x="0" y="286"/>
                </a:lnTo>
                <a:cubicBezTo>
                  <a:pt x="325" y="197"/>
                  <a:pt x="653" y="102"/>
                  <a:pt x="981" y="0"/>
                </a:cubicBezTo>
              </a:path>
            </a:pathLst>
          </a:custGeom>
          <a:solidFill>
            <a:srgbClr val="E4D224"/>
          </a:solidFill>
          <a:ln>
            <a:noFill/>
          </a:ln>
        </p:spPr>
        <p:txBody>
          <a:bodyPr spcFirstLastPara="1" wrap="square" lIns="45733" tIns="22867" rIns="45733" bIns="22867" anchor="ctr" anchorCtr="0">
            <a:noAutofit/>
          </a:bodyPr>
          <a:lstStyle/>
          <a:p>
            <a:endParaRPr sz="1867">
              <a:solidFill>
                <a:srgbClr val="AAAAAA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74" name="Google Shape;174;p18"/>
          <p:cNvSpPr/>
          <p:nvPr/>
        </p:nvSpPr>
        <p:spPr>
          <a:xfrm rot="8100000">
            <a:off x="6281765" y="3770488"/>
            <a:ext cx="1263741" cy="1263741"/>
          </a:xfrm>
          <a:prstGeom prst="teardrop">
            <a:avLst>
              <a:gd name="adj" fmla="val 11836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45733" tIns="22867" rIns="45733" bIns="22867" anchor="ctr" anchorCtr="0">
            <a:noAutofit/>
          </a:bodyPr>
          <a:lstStyle/>
          <a:p>
            <a:pPr algn="ctr"/>
            <a:endParaRPr sz="1867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75" name="Google Shape;175;p18"/>
          <p:cNvSpPr/>
          <p:nvPr/>
        </p:nvSpPr>
        <p:spPr>
          <a:xfrm>
            <a:off x="6431597" y="3918675"/>
            <a:ext cx="963200" cy="962800"/>
          </a:xfrm>
          <a:prstGeom prst="ellipse">
            <a:avLst/>
          </a:prstGeom>
          <a:solidFill>
            <a:srgbClr val="FEFFFE"/>
          </a:solidFill>
          <a:ln>
            <a:noFill/>
          </a:ln>
        </p:spPr>
        <p:txBody>
          <a:bodyPr spcFirstLastPara="1" wrap="square" lIns="45733" tIns="22867" rIns="45733" bIns="22867" anchor="ctr" anchorCtr="0">
            <a:noAutofit/>
          </a:bodyPr>
          <a:lstStyle/>
          <a:p>
            <a:pPr algn="ctr"/>
            <a:endParaRPr sz="1867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76" name="Google Shape;176;p18"/>
          <p:cNvSpPr/>
          <p:nvPr/>
        </p:nvSpPr>
        <p:spPr>
          <a:xfrm rot="8100000">
            <a:off x="3912929" y="3299222"/>
            <a:ext cx="1263741" cy="1263741"/>
          </a:xfrm>
          <a:prstGeom prst="teardrop">
            <a:avLst>
              <a:gd name="adj" fmla="val 118365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45733" tIns="22867" rIns="45733" bIns="22867" anchor="ctr" anchorCtr="0">
            <a:noAutofit/>
          </a:bodyPr>
          <a:lstStyle/>
          <a:p>
            <a:pPr algn="ctr"/>
            <a:endParaRPr sz="1867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77" name="Google Shape;177;p18"/>
          <p:cNvSpPr/>
          <p:nvPr/>
        </p:nvSpPr>
        <p:spPr>
          <a:xfrm>
            <a:off x="4062761" y="3447408"/>
            <a:ext cx="963200" cy="962800"/>
          </a:xfrm>
          <a:prstGeom prst="ellipse">
            <a:avLst/>
          </a:prstGeom>
          <a:solidFill>
            <a:srgbClr val="FEFFFE"/>
          </a:solidFill>
          <a:ln>
            <a:noFill/>
          </a:ln>
        </p:spPr>
        <p:txBody>
          <a:bodyPr spcFirstLastPara="1" wrap="square" lIns="45733" tIns="22867" rIns="45733" bIns="22867" anchor="ctr" anchorCtr="0">
            <a:noAutofit/>
          </a:bodyPr>
          <a:lstStyle/>
          <a:p>
            <a:pPr algn="ctr"/>
            <a:endParaRPr sz="1867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78" name="Google Shape;178;p18"/>
          <p:cNvSpPr/>
          <p:nvPr/>
        </p:nvSpPr>
        <p:spPr>
          <a:xfrm rot="8100000">
            <a:off x="2100460" y="3186588"/>
            <a:ext cx="1263741" cy="1263741"/>
          </a:xfrm>
          <a:prstGeom prst="teardrop">
            <a:avLst>
              <a:gd name="adj" fmla="val 118365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45733" tIns="22867" rIns="45733" bIns="22867" anchor="ctr" anchorCtr="0">
            <a:noAutofit/>
          </a:bodyPr>
          <a:lstStyle/>
          <a:p>
            <a:pPr algn="ctr"/>
            <a:endParaRPr sz="1867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79" name="Google Shape;179;p18"/>
          <p:cNvSpPr/>
          <p:nvPr/>
        </p:nvSpPr>
        <p:spPr>
          <a:xfrm>
            <a:off x="2250588" y="3334775"/>
            <a:ext cx="963200" cy="962800"/>
          </a:xfrm>
          <a:prstGeom prst="ellipse">
            <a:avLst/>
          </a:prstGeom>
          <a:solidFill>
            <a:srgbClr val="FEFFFE"/>
          </a:solidFill>
          <a:ln>
            <a:noFill/>
          </a:ln>
        </p:spPr>
        <p:txBody>
          <a:bodyPr spcFirstLastPara="1" wrap="square" lIns="45733" tIns="22867" rIns="45733" bIns="22867" anchor="ctr" anchorCtr="0">
            <a:noAutofit/>
          </a:bodyPr>
          <a:lstStyle/>
          <a:p>
            <a:pPr algn="ctr"/>
            <a:endParaRPr sz="1867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80" name="Google Shape;180;p18"/>
          <p:cNvSpPr txBox="1"/>
          <p:nvPr/>
        </p:nvSpPr>
        <p:spPr>
          <a:xfrm>
            <a:off x="2283141" y="3669969"/>
            <a:ext cx="898000" cy="2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33" tIns="22867" rIns="45733" bIns="22867" anchor="ctr" anchorCtr="0">
            <a:noAutofit/>
          </a:bodyPr>
          <a:lstStyle/>
          <a:p>
            <a:pPr algn="ctr"/>
            <a:r>
              <a:rPr lang="es-MX" sz="2400" dirty="0">
                <a:solidFill>
                  <a:srgbClr val="7030A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2</a:t>
            </a:r>
            <a:endParaRPr sz="2400" dirty="0">
              <a:solidFill>
                <a:srgbClr val="7030A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81" name="Google Shape;181;p18"/>
          <p:cNvSpPr txBox="1"/>
          <p:nvPr/>
        </p:nvSpPr>
        <p:spPr>
          <a:xfrm>
            <a:off x="4077886" y="3798837"/>
            <a:ext cx="963200" cy="2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33" tIns="22867" rIns="45733" bIns="22867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3</a:t>
            </a:r>
            <a:endParaRPr sz="1467" dirty="0">
              <a:solidFill>
                <a:schemeClr val="accent1">
                  <a:lumMod val="60000"/>
                  <a:lumOff val="40000"/>
                </a:schemeClr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82" name="Google Shape;182;p18"/>
          <p:cNvSpPr txBox="1"/>
          <p:nvPr/>
        </p:nvSpPr>
        <p:spPr>
          <a:xfrm>
            <a:off x="6472017" y="4235068"/>
            <a:ext cx="898000" cy="222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33" tIns="22867" rIns="45733" bIns="22867" anchor="ctr" anchorCtr="0">
            <a:noAutofit/>
          </a:bodyPr>
          <a:lstStyle/>
          <a:p>
            <a:pPr algn="ctr"/>
            <a:r>
              <a:rPr lang="es-MX" sz="2400" dirty="0">
                <a:solidFill>
                  <a:schemeClr val="accent2"/>
                </a:solidFill>
                <a:latin typeface="Fira Sans Extra Condensed Medium" panose="020B0604020202020204" charset="0"/>
                <a:ea typeface="Fira Sans Extra Condensed Medium"/>
                <a:cs typeface="Fira Sans Extra Condensed Medium"/>
                <a:sym typeface="Fira Sans Extra Condensed Medium"/>
              </a:rPr>
              <a:t>4</a:t>
            </a:r>
            <a:endParaRPr sz="2400" dirty="0">
              <a:solidFill>
                <a:schemeClr val="accent2"/>
              </a:solidFill>
              <a:latin typeface="Fira Sans Extra Condensed Medium" panose="020B060402020202020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83" name="Google Shape;183;p18"/>
          <p:cNvSpPr txBox="1"/>
          <p:nvPr/>
        </p:nvSpPr>
        <p:spPr>
          <a:xfrm>
            <a:off x="48122" y="2575388"/>
            <a:ext cx="1597600" cy="2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33" tIns="22867" rIns="45733" bIns="22867" anchor="ctr" anchorCtr="0">
            <a:noAutofit/>
          </a:bodyPr>
          <a:lstStyle/>
          <a:p>
            <a:pPr algn="ctr"/>
            <a:r>
              <a:rPr lang="en" sz="1400" dirty="0">
                <a:solidFill>
                  <a:srgbClr val="00CC99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Dimensión de Talento Humano</a:t>
            </a:r>
            <a:endParaRPr sz="1400" dirty="0">
              <a:solidFill>
                <a:srgbClr val="00CC99"/>
              </a:solidFill>
              <a:latin typeface="+mj-lt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84" name="Google Shape;184;p18"/>
          <p:cNvSpPr txBox="1"/>
          <p:nvPr/>
        </p:nvSpPr>
        <p:spPr>
          <a:xfrm>
            <a:off x="6114397" y="2656271"/>
            <a:ext cx="1597600" cy="2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33" tIns="22867" rIns="45733" bIns="22867" anchor="ctr" anchorCtr="0">
            <a:noAutofit/>
          </a:bodyPr>
          <a:lstStyle/>
          <a:p>
            <a:pPr algn="ctr"/>
            <a:r>
              <a:rPr lang="en" sz="1600" dirty="0">
                <a:solidFill>
                  <a:schemeClr val="accent2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Dimensión Evaluación de Resultados</a:t>
            </a:r>
            <a:endParaRPr sz="1600" dirty="0">
              <a:solidFill>
                <a:schemeClr val="accent2"/>
              </a:solidFill>
              <a:latin typeface="+mj-lt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85" name="Google Shape;185;p18"/>
          <p:cNvSpPr txBox="1"/>
          <p:nvPr/>
        </p:nvSpPr>
        <p:spPr>
          <a:xfrm>
            <a:off x="3694693" y="2626765"/>
            <a:ext cx="1871688" cy="279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33" tIns="22867" rIns="45733" bIns="22867" anchor="ctr" anchorCtr="0">
            <a:noAutofit/>
          </a:bodyPr>
          <a:lstStyle/>
          <a:p>
            <a:pPr algn="ctr"/>
            <a:r>
              <a:rPr lang="en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Dimensión de Gestión con Valores para Resultados</a:t>
            </a:r>
            <a:endParaRPr sz="14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86" name="Google Shape;186;p18"/>
          <p:cNvSpPr txBox="1"/>
          <p:nvPr/>
        </p:nvSpPr>
        <p:spPr>
          <a:xfrm>
            <a:off x="1701318" y="2551423"/>
            <a:ext cx="2179620" cy="209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33" tIns="22867" rIns="45733" bIns="22867" anchor="ctr" anchorCtr="0">
            <a:noAutofit/>
          </a:bodyPr>
          <a:lstStyle/>
          <a:p>
            <a:pPr algn="ctr"/>
            <a:r>
              <a:rPr lang="en" sz="1400" dirty="0">
                <a:solidFill>
                  <a:srgbClr val="7030A0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Dimensión de Direccionamiento Estratégico y Planeación</a:t>
            </a:r>
            <a:endParaRPr sz="1400" dirty="0">
              <a:solidFill>
                <a:srgbClr val="7030A0"/>
              </a:solidFill>
              <a:latin typeface="+mj-lt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91" name="Google Shape;191;p18"/>
          <p:cNvSpPr/>
          <p:nvPr/>
        </p:nvSpPr>
        <p:spPr>
          <a:xfrm rot="8100000">
            <a:off x="254902" y="3291812"/>
            <a:ext cx="1263741" cy="1263741"/>
          </a:xfrm>
          <a:prstGeom prst="teardrop">
            <a:avLst>
              <a:gd name="adj" fmla="val 118365"/>
            </a:avLst>
          </a:prstGeom>
          <a:solidFill>
            <a:srgbClr val="00CC99"/>
          </a:solidFill>
          <a:ln>
            <a:noFill/>
          </a:ln>
        </p:spPr>
        <p:txBody>
          <a:bodyPr spcFirstLastPara="1" wrap="square" lIns="45733" tIns="22867" rIns="45733" bIns="22867" anchor="ctr" anchorCtr="0">
            <a:noAutofit/>
          </a:bodyPr>
          <a:lstStyle/>
          <a:p>
            <a:pPr algn="ctr"/>
            <a:endParaRPr sz="1867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92" name="Google Shape;192;p18"/>
          <p:cNvSpPr/>
          <p:nvPr/>
        </p:nvSpPr>
        <p:spPr>
          <a:xfrm>
            <a:off x="405031" y="3439999"/>
            <a:ext cx="963200" cy="962800"/>
          </a:xfrm>
          <a:prstGeom prst="ellipse">
            <a:avLst/>
          </a:prstGeom>
          <a:solidFill>
            <a:srgbClr val="FEFFFE"/>
          </a:solidFill>
          <a:ln>
            <a:noFill/>
          </a:ln>
        </p:spPr>
        <p:txBody>
          <a:bodyPr spcFirstLastPara="1" wrap="square" lIns="45733" tIns="22867" rIns="45733" bIns="22867" anchor="ctr" anchorCtr="0">
            <a:noAutofit/>
          </a:bodyPr>
          <a:lstStyle/>
          <a:p>
            <a:pPr algn="ctr"/>
            <a:endParaRPr sz="1867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93" name="Google Shape;193;p18"/>
          <p:cNvSpPr txBox="1"/>
          <p:nvPr/>
        </p:nvSpPr>
        <p:spPr>
          <a:xfrm>
            <a:off x="437584" y="3787900"/>
            <a:ext cx="898000" cy="2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33" tIns="22867" rIns="45733" bIns="22867" anchor="ctr" anchorCtr="0">
            <a:noAutofit/>
          </a:bodyPr>
          <a:lstStyle/>
          <a:p>
            <a:pPr algn="ctr"/>
            <a:r>
              <a:rPr lang="en" sz="2400" dirty="0">
                <a:solidFill>
                  <a:srgbClr val="00CC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1</a:t>
            </a:r>
            <a:endParaRPr sz="1467" dirty="0">
              <a:solidFill>
                <a:srgbClr val="00CC99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0D7D951-CC3A-4AED-ACBD-91B5E4625DE5}"/>
              </a:ext>
            </a:extLst>
          </p:cNvPr>
          <p:cNvSpPr txBox="1"/>
          <p:nvPr/>
        </p:nvSpPr>
        <p:spPr>
          <a:xfrm>
            <a:off x="-176094" y="1240643"/>
            <a:ext cx="5537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En las sesiones anteriores</a:t>
            </a:r>
          </a:p>
          <a:p>
            <a:pPr algn="ctr"/>
            <a:r>
              <a:rPr lang="es-MX" dirty="0"/>
              <a:t> aprendimos:</a:t>
            </a:r>
            <a:endParaRPr lang="es-CO" dirty="0"/>
          </a:p>
        </p:txBody>
      </p:sp>
      <p:sp>
        <p:nvSpPr>
          <p:cNvPr id="45" name="Google Shape;174;p18">
            <a:extLst>
              <a:ext uri="{FF2B5EF4-FFF2-40B4-BE49-F238E27FC236}">
                <a16:creationId xmlns:a16="http://schemas.microsoft.com/office/drawing/2014/main" id="{FBA7048A-EA3A-4E16-95AD-CACBB297E66C}"/>
              </a:ext>
            </a:extLst>
          </p:cNvPr>
          <p:cNvSpPr/>
          <p:nvPr/>
        </p:nvSpPr>
        <p:spPr>
          <a:xfrm rot="8100000">
            <a:off x="8022720" y="3748520"/>
            <a:ext cx="1263741" cy="1263741"/>
          </a:xfrm>
          <a:prstGeom prst="teardrop">
            <a:avLst>
              <a:gd name="adj" fmla="val 118365"/>
            </a:avLst>
          </a:prstGeom>
          <a:solidFill>
            <a:srgbClr val="CC3300"/>
          </a:solidFill>
          <a:ln>
            <a:noFill/>
          </a:ln>
        </p:spPr>
        <p:txBody>
          <a:bodyPr spcFirstLastPara="1" wrap="square" lIns="45733" tIns="22867" rIns="45733" bIns="22867" anchor="ctr" anchorCtr="0">
            <a:noAutofit/>
          </a:bodyPr>
          <a:lstStyle/>
          <a:p>
            <a:pPr algn="ctr"/>
            <a:endParaRPr sz="1867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6" name="Google Shape;175;p18">
            <a:extLst>
              <a:ext uri="{FF2B5EF4-FFF2-40B4-BE49-F238E27FC236}">
                <a16:creationId xmlns:a16="http://schemas.microsoft.com/office/drawing/2014/main" id="{CDC1BC86-79E9-4732-B106-AB7398EFBBF4}"/>
              </a:ext>
            </a:extLst>
          </p:cNvPr>
          <p:cNvSpPr/>
          <p:nvPr/>
        </p:nvSpPr>
        <p:spPr>
          <a:xfrm>
            <a:off x="8172552" y="3896707"/>
            <a:ext cx="963200" cy="962800"/>
          </a:xfrm>
          <a:prstGeom prst="ellipse">
            <a:avLst/>
          </a:prstGeom>
          <a:solidFill>
            <a:srgbClr val="FEFFFE"/>
          </a:solidFill>
          <a:ln>
            <a:noFill/>
          </a:ln>
        </p:spPr>
        <p:txBody>
          <a:bodyPr spcFirstLastPara="1" wrap="square" lIns="45733" tIns="22867" rIns="45733" bIns="22867" anchor="ctr" anchorCtr="0">
            <a:noAutofit/>
          </a:bodyPr>
          <a:lstStyle/>
          <a:p>
            <a:pPr algn="ctr"/>
            <a:endParaRPr sz="1867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7" name="Google Shape;182;p18">
            <a:extLst>
              <a:ext uri="{FF2B5EF4-FFF2-40B4-BE49-F238E27FC236}">
                <a16:creationId xmlns:a16="http://schemas.microsoft.com/office/drawing/2014/main" id="{8B14EDBE-48F1-4F19-B50E-E63F7D7C6A3F}"/>
              </a:ext>
            </a:extLst>
          </p:cNvPr>
          <p:cNvSpPr txBox="1"/>
          <p:nvPr/>
        </p:nvSpPr>
        <p:spPr>
          <a:xfrm>
            <a:off x="8212972" y="4142507"/>
            <a:ext cx="898000" cy="371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33" tIns="22867" rIns="45733" bIns="22867" anchor="ctr" anchorCtr="0">
            <a:noAutofit/>
          </a:bodyPr>
          <a:lstStyle/>
          <a:p>
            <a:pPr algn="ctr"/>
            <a:r>
              <a:rPr lang="es-MX" sz="2400" dirty="0">
                <a:solidFill>
                  <a:schemeClr val="accent2"/>
                </a:solidFill>
                <a:latin typeface="Fira Sans Extra Condensed Medium" panose="020B0604020202020204" charset="0"/>
                <a:ea typeface="Fira Sans Extra Condensed Medium"/>
                <a:cs typeface="Fira Sans Extra Condensed Medium"/>
                <a:sym typeface="Fira Sans Extra Condensed Medium"/>
              </a:rPr>
              <a:t>5</a:t>
            </a:r>
            <a:endParaRPr sz="2400" dirty="0">
              <a:solidFill>
                <a:schemeClr val="accent2"/>
              </a:solidFill>
              <a:latin typeface="Fira Sans Extra Condensed Medium" panose="020B060402020202020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48" name="Google Shape;184;p18">
            <a:extLst>
              <a:ext uri="{FF2B5EF4-FFF2-40B4-BE49-F238E27FC236}">
                <a16:creationId xmlns:a16="http://schemas.microsoft.com/office/drawing/2014/main" id="{7560471D-7DD8-492E-942C-38620514DBBB}"/>
              </a:ext>
            </a:extLst>
          </p:cNvPr>
          <p:cNvSpPr txBox="1"/>
          <p:nvPr/>
        </p:nvSpPr>
        <p:spPr>
          <a:xfrm>
            <a:off x="7776900" y="2698954"/>
            <a:ext cx="1597600" cy="2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33" tIns="22867" rIns="45733" bIns="22867" anchor="ctr" anchorCtr="0">
            <a:noAutofit/>
          </a:bodyPr>
          <a:lstStyle/>
          <a:p>
            <a:pPr algn="ctr"/>
            <a:r>
              <a:rPr lang="en" sz="1600" dirty="0">
                <a:solidFill>
                  <a:schemeClr val="accent2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Dimensión Información y Comunicación</a:t>
            </a:r>
            <a:endParaRPr sz="1600" dirty="0">
              <a:solidFill>
                <a:schemeClr val="accent2"/>
              </a:solidFill>
              <a:latin typeface="+mj-lt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8023D094-DF93-4809-AC2A-FEC2FDAFE484}"/>
              </a:ext>
            </a:extLst>
          </p:cNvPr>
          <p:cNvSpPr txBox="1"/>
          <p:nvPr/>
        </p:nvSpPr>
        <p:spPr>
          <a:xfrm>
            <a:off x="5082627" y="1117882"/>
            <a:ext cx="5356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accent3"/>
                </a:solidFill>
              </a:rPr>
              <a:t>Hoy </a:t>
            </a:r>
          </a:p>
          <a:p>
            <a:pPr algn="ctr"/>
            <a:r>
              <a:rPr lang="es-MX" sz="2000" b="1" dirty="0">
                <a:solidFill>
                  <a:schemeClr val="accent3"/>
                </a:solidFill>
              </a:rPr>
              <a:t>abordaremos</a:t>
            </a:r>
            <a:endParaRPr lang="es-CO" sz="2000" b="1" dirty="0">
              <a:solidFill>
                <a:schemeClr val="accent3"/>
              </a:solidFill>
            </a:endParaRP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97D5D4CD-64DC-4AE2-A52C-A50A030371E2}"/>
              </a:ext>
            </a:extLst>
          </p:cNvPr>
          <p:cNvSpPr/>
          <p:nvPr/>
        </p:nvSpPr>
        <p:spPr>
          <a:xfrm>
            <a:off x="5750690" y="1970519"/>
            <a:ext cx="4111839" cy="3857505"/>
          </a:xfrm>
          <a:prstGeom prst="roundRect">
            <a:avLst/>
          </a:prstGeom>
          <a:noFill/>
          <a:ln w="57150">
            <a:solidFill>
              <a:srgbClr val="00B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1" name="Picture 10" descr="Personería de Bogotá - ¿Qué es el MIPG?">
            <a:extLst>
              <a:ext uri="{FF2B5EF4-FFF2-40B4-BE49-F238E27FC236}">
                <a16:creationId xmlns:a16="http://schemas.microsoft.com/office/drawing/2014/main" id="{49C3A28B-478F-4361-BF34-F0BE9CCD6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64" y="5762240"/>
            <a:ext cx="2879327" cy="88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95F2DB-5A8F-9F70-106E-C5225A7B41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95;p3">
            <a:extLst>
              <a:ext uri="{FF2B5EF4-FFF2-40B4-BE49-F238E27FC236}">
                <a16:creationId xmlns:a16="http://schemas.microsoft.com/office/drawing/2014/main" id="{524FA871-600B-A685-B9DE-64DA19DA5549}"/>
              </a:ext>
            </a:extLst>
          </p:cNvPr>
          <p:cNvSpPr/>
          <p:nvPr/>
        </p:nvSpPr>
        <p:spPr>
          <a:xfrm>
            <a:off x="5979088" y="275166"/>
            <a:ext cx="6651171" cy="478971"/>
          </a:xfrm>
          <a:prstGeom prst="roundRect">
            <a:avLst>
              <a:gd name="adj" fmla="val 16667"/>
            </a:avLst>
          </a:prstGeom>
          <a:solidFill>
            <a:srgbClr val="2F6437"/>
          </a:solidFill>
          <a:ln w="19050" cap="flat" cmpd="sng">
            <a:solidFill>
              <a:srgbClr val="3D643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O" sz="2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ACUERDOS INICIALES</a:t>
            </a:r>
            <a:endParaRPr sz="2400" b="1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6" name="Google Shape;196;p3">
            <a:extLst>
              <a:ext uri="{FF2B5EF4-FFF2-40B4-BE49-F238E27FC236}">
                <a16:creationId xmlns:a16="http://schemas.microsoft.com/office/drawing/2014/main" id="{B7B9E43E-41B5-97E6-F21E-2EDD156216D9}"/>
              </a:ext>
            </a:extLst>
          </p:cNvPr>
          <p:cNvGrpSpPr/>
          <p:nvPr/>
        </p:nvGrpSpPr>
        <p:grpSpPr>
          <a:xfrm>
            <a:off x="914856" y="1855148"/>
            <a:ext cx="3425670" cy="3397056"/>
            <a:chOff x="914856" y="1855148"/>
            <a:chExt cx="3425670" cy="3397056"/>
          </a:xfrm>
        </p:grpSpPr>
        <p:sp>
          <p:nvSpPr>
            <p:cNvPr id="7" name="Google Shape;197;p3">
              <a:extLst>
                <a:ext uri="{FF2B5EF4-FFF2-40B4-BE49-F238E27FC236}">
                  <a16:creationId xmlns:a16="http://schemas.microsoft.com/office/drawing/2014/main" id="{C966A4BD-A873-48F4-41A2-FA7420D2BE3C}"/>
                </a:ext>
              </a:extLst>
            </p:cNvPr>
            <p:cNvSpPr txBox="1"/>
            <p:nvPr/>
          </p:nvSpPr>
          <p:spPr>
            <a:xfrm>
              <a:off x="1582623" y="3483161"/>
              <a:ext cx="2094347" cy="11695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CO" sz="1400" b="1" i="0" u="none" strike="noStrike" cap="none" dirty="0">
                  <a:solidFill>
                    <a:schemeClr val="accent3"/>
                  </a:solidFill>
                  <a:latin typeface="Verdana"/>
                  <a:ea typeface="Verdana"/>
                  <a:cs typeface="Verdana"/>
                  <a:sym typeface="Verdana"/>
                </a:rPr>
                <a:t>Mantener el micrófono 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CO" sz="1400" b="1" i="0" u="none" strike="noStrike" cap="none" dirty="0">
                  <a:solidFill>
                    <a:schemeClr val="accent3"/>
                  </a:solidFill>
                  <a:latin typeface="Verdana"/>
                  <a:ea typeface="Verdana"/>
                  <a:cs typeface="Verdana"/>
                  <a:sym typeface="Verdana"/>
                </a:rPr>
                <a:t>cerrado durante las intervenciones de los demás</a:t>
              </a:r>
              <a:endParaRPr sz="1400" b="1" i="0" u="none" strike="noStrike" cap="none" dirty="0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8" name="Google Shape;198;p3">
              <a:extLst>
                <a:ext uri="{FF2B5EF4-FFF2-40B4-BE49-F238E27FC236}">
                  <a16:creationId xmlns:a16="http://schemas.microsoft.com/office/drawing/2014/main" id="{9F5C15D4-621E-F76B-FB9E-EBCA8EFCA19C}"/>
                </a:ext>
              </a:extLst>
            </p:cNvPr>
            <p:cNvSpPr/>
            <p:nvPr/>
          </p:nvSpPr>
          <p:spPr>
            <a:xfrm>
              <a:off x="914856" y="1855148"/>
              <a:ext cx="3425670" cy="3397056"/>
            </a:xfrm>
            <a:prstGeom prst="ellipse">
              <a:avLst/>
            </a:prstGeom>
            <a:noFill/>
            <a:ln w="38100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9" name="Google Shape;199;p3">
            <a:extLst>
              <a:ext uri="{FF2B5EF4-FFF2-40B4-BE49-F238E27FC236}">
                <a16:creationId xmlns:a16="http://schemas.microsoft.com/office/drawing/2014/main" id="{A66258F1-7328-5CEB-C358-C5AAD2C75E4D}"/>
              </a:ext>
            </a:extLst>
          </p:cNvPr>
          <p:cNvGrpSpPr/>
          <p:nvPr/>
        </p:nvGrpSpPr>
        <p:grpSpPr>
          <a:xfrm>
            <a:off x="4603760" y="1838944"/>
            <a:ext cx="3425670" cy="3397056"/>
            <a:chOff x="914856" y="1855148"/>
            <a:chExt cx="3425670" cy="3397056"/>
          </a:xfrm>
        </p:grpSpPr>
        <p:sp>
          <p:nvSpPr>
            <p:cNvPr id="10" name="Google Shape;200;p3">
              <a:extLst>
                <a:ext uri="{FF2B5EF4-FFF2-40B4-BE49-F238E27FC236}">
                  <a16:creationId xmlns:a16="http://schemas.microsoft.com/office/drawing/2014/main" id="{CD23F0F0-9F90-F429-1A1C-2DA7814073DB}"/>
                </a:ext>
              </a:extLst>
            </p:cNvPr>
            <p:cNvSpPr txBox="1"/>
            <p:nvPr/>
          </p:nvSpPr>
          <p:spPr>
            <a:xfrm>
              <a:off x="1659655" y="3569880"/>
              <a:ext cx="2094347" cy="7386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CO" sz="1400" b="1" i="0" u="none" strike="noStrike" cap="none">
                  <a:solidFill>
                    <a:schemeClr val="accent3"/>
                  </a:solidFill>
                  <a:latin typeface="Verdana"/>
                  <a:ea typeface="Verdana"/>
                  <a:cs typeface="Verdana"/>
                  <a:sym typeface="Verdana"/>
                </a:rPr>
                <a:t>Participar activamente a través del chat</a:t>
              </a:r>
              <a:endParaRPr sz="1400" b="1" i="0" u="none" strike="noStrike" cap="non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1" name="Google Shape;201;p3">
              <a:extLst>
                <a:ext uri="{FF2B5EF4-FFF2-40B4-BE49-F238E27FC236}">
                  <a16:creationId xmlns:a16="http://schemas.microsoft.com/office/drawing/2014/main" id="{73297891-F72E-7B8F-DE25-2548848449BF}"/>
                </a:ext>
              </a:extLst>
            </p:cNvPr>
            <p:cNvSpPr/>
            <p:nvPr/>
          </p:nvSpPr>
          <p:spPr>
            <a:xfrm>
              <a:off x="914856" y="1855148"/>
              <a:ext cx="3425670" cy="3397056"/>
            </a:xfrm>
            <a:prstGeom prst="ellipse">
              <a:avLst/>
            </a:prstGeom>
            <a:noFill/>
            <a:ln w="38100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12" name="Google Shape;202;p3">
            <a:extLst>
              <a:ext uri="{FF2B5EF4-FFF2-40B4-BE49-F238E27FC236}">
                <a16:creationId xmlns:a16="http://schemas.microsoft.com/office/drawing/2014/main" id="{C2DE645A-1979-4D12-661B-58B1D0E6C304}"/>
              </a:ext>
            </a:extLst>
          </p:cNvPr>
          <p:cNvGrpSpPr/>
          <p:nvPr/>
        </p:nvGrpSpPr>
        <p:grpSpPr>
          <a:xfrm>
            <a:off x="8228855" y="1822900"/>
            <a:ext cx="3425670" cy="3397056"/>
            <a:chOff x="914856" y="1855148"/>
            <a:chExt cx="3425670" cy="3397056"/>
          </a:xfrm>
        </p:grpSpPr>
        <p:sp>
          <p:nvSpPr>
            <p:cNvPr id="13" name="Google Shape;203;p3">
              <a:extLst>
                <a:ext uri="{FF2B5EF4-FFF2-40B4-BE49-F238E27FC236}">
                  <a16:creationId xmlns:a16="http://schemas.microsoft.com/office/drawing/2014/main" id="{A8971CE4-BF47-0612-0DF0-8658E7689FDD}"/>
                </a:ext>
              </a:extLst>
            </p:cNvPr>
            <p:cNvSpPr txBox="1"/>
            <p:nvPr/>
          </p:nvSpPr>
          <p:spPr>
            <a:xfrm>
              <a:off x="1686728" y="3545791"/>
              <a:ext cx="2094347" cy="11695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CO" sz="1400" b="1" i="0" u="none" strike="noStrike" cap="none">
                  <a:solidFill>
                    <a:schemeClr val="accent3"/>
                  </a:solidFill>
                  <a:latin typeface="Verdana"/>
                  <a:ea typeface="Verdana"/>
                  <a:cs typeface="Verdana"/>
                  <a:sym typeface="Verdana"/>
                </a:rPr>
                <a:t>Hacer las preguntas o comentarios al final y de manera concreta</a:t>
              </a:r>
              <a:endParaRPr sz="1400" b="1" i="0" u="none" strike="noStrike" cap="non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4" name="Google Shape;204;p3">
              <a:extLst>
                <a:ext uri="{FF2B5EF4-FFF2-40B4-BE49-F238E27FC236}">
                  <a16:creationId xmlns:a16="http://schemas.microsoft.com/office/drawing/2014/main" id="{EF303112-A0AC-EF6B-2539-998D15C4F7D7}"/>
                </a:ext>
              </a:extLst>
            </p:cNvPr>
            <p:cNvSpPr/>
            <p:nvPr/>
          </p:nvSpPr>
          <p:spPr>
            <a:xfrm>
              <a:off x="914856" y="1855148"/>
              <a:ext cx="3425670" cy="3397056"/>
            </a:xfrm>
            <a:prstGeom prst="ellipse">
              <a:avLst/>
            </a:prstGeom>
            <a:noFill/>
            <a:ln w="38100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15" name="Google Shape;208;p3">
            <a:extLst>
              <a:ext uri="{FF2B5EF4-FFF2-40B4-BE49-F238E27FC236}">
                <a16:creationId xmlns:a16="http://schemas.microsoft.com/office/drawing/2014/main" id="{C114FF2F-A699-043D-C9CC-58EE34851885}"/>
              </a:ext>
            </a:extLst>
          </p:cNvPr>
          <p:cNvSpPr txBox="1"/>
          <p:nvPr/>
        </p:nvSpPr>
        <p:spPr>
          <a:xfrm>
            <a:off x="2384676" y="5323005"/>
            <a:ext cx="447558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CO" sz="4400" b="1" i="0" u="none" strike="noStrike" cap="none">
                <a:solidFill>
                  <a:schemeClr val="accent3"/>
                </a:solidFill>
                <a:latin typeface="ADLaM Display"/>
                <a:ea typeface="ADLaM Display"/>
                <a:cs typeface="ADLaM Display"/>
                <a:sym typeface="ADLaM Display"/>
              </a:rPr>
              <a:t>1</a:t>
            </a:r>
            <a:endParaRPr sz="4400" b="1" i="0" u="none" strike="noStrike" cap="none">
              <a:solidFill>
                <a:schemeClr val="accent3"/>
              </a:solidFill>
              <a:latin typeface="ADLaM Display"/>
              <a:ea typeface="ADLaM Display"/>
              <a:cs typeface="ADLaM Display"/>
              <a:sym typeface="ADLaM Display"/>
            </a:endParaRPr>
          </a:p>
        </p:txBody>
      </p:sp>
      <p:sp>
        <p:nvSpPr>
          <p:cNvPr id="16" name="Google Shape;209;p3">
            <a:extLst>
              <a:ext uri="{FF2B5EF4-FFF2-40B4-BE49-F238E27FC236}">
                <a16:creationId xmlns:a16="http://schemas.microsoft.com/office/drawing/2014/main" id="{F47FDACB-296C-73A2-5459-6D0B7C0ABAEE}"/>
              </a:ext>
            </a:extLst>
          </p:cNvPr>
          <p:cNvSpPr txBox="1"/>
          <p:nvPr/>
        </p:nvSpPr>
        <p:spPr>
          <a:xfrm>
            <a:off x="6152717" y="5387301"/>
            <a:ext cx="527709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CO" sz="4400" b="1" i="0" u="none" strike="noStrike" cap="none">
                <a:solidFill>
                  <a:schemeClr val="accent3"/>
                </a:solidFill>
                <a:latin typeface="ADLaM Display"/>
                <a:ea typeface="ADLaM Display"/>
                <a:cs typeface="ADLaM Display"/>
                <a:sym typeface="ADLaM Display"/>
              </a:rPr>
              <a:t>2</a:t>
            </a:r>
            <a:endParaRPr sz="4400" b="1" i="0" u="none" strike="noStrike" cap="none">
              <a:solidFill>
                <a:schemeClr val="accent3"/>
              </a:solidFill>
              <a:latin typeface="ADLaM Display"/>
              <a:ea typeface="ADLaM Display"/>
              <a:cs typeface="ADLaM Display"/>
              <a:sym typeface="ADLaM Display"/>
            </a:endParaRPr>
          </a:p>
        </p:txBody>
      </p:sp>
      <p:sp>
        <p:nvSpPr>
          <p:cNvPr id="17" name="Google Shape;210;p3">
            <a:extLst>
              <a:ext uri="{FF2B5EF4-FFF2-40B4-BE49-F238E27FC236}">
                <a16:creationId xmlns:a16="http://schemas.microsoft.com/office/drawing/2014/main" id="{72F15D4E-08CD-BE79-BD62-AF6D4F446229}"/>
              </a:ext>
            </a:extLst>
          </p:cNvPr>
          <p:cNvSpPr txBox="1"/>
          <p:nvPr/>
        </p:nvSpPr>
        <p:spPr>
          <a:xfrm>
            <a:off x="9807324" y="5357902"/>
            <a:ext cx="508473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CO" sz="4400" b="1" i="0" u="none" strike="noStrike" cap="none">
                <a:solidFill>
                  <a:schemeClr val="accent3"/>
                </a:solidFill>
                <a:latin typeface="ADLaM Display"/>
                <a:ea typeface="ADLaM Display"/>
                <a:cs typeface="ADLaM Display"/>
                <a:sym typeface="ADLaM Display"/>
              </a:rPr>
              <a:t>3</a:t>
            </a:r>
            <a:endParaRPr sz="4400" b="1" i="0" u="none" strike="noStrike" cap="none">
              <a:solidFill>
                <a:schemeClr val="accent3"/>
              </a:solidFill>
              <a:latin typeface="ADLaM Display"/>
              <a:ea typeface="ADLaM Display"/>
              <a:cs typeface="ADLaM Display"/>
              <a:sym typeface="ADLaM Display"/>
            </a:endParaRPr>
          </a:p>
        </p:txBody>
      </p:sp>
      <p:pic>
        <p:nvPicPr>
          <p:cNvPr id="18" name="Google Shape;205;p3" descr="burbuja Yogi Aprelliyanto Basic Outline icono">
            <a:extLst>
              <a:ext uri="{FF2B5EF4-FFF2-40B4-BE49-F238E27FC236}">
                <a16:creationId xmlns:a16="http://schemas.microsoft.com/office/drawing/2014/main" id="{E4327AD3-BCB8-9038-16A5-1130540E2C2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63334" y="2092067"/>
            <a:ext cx="1264798" cy="1264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206;p3" descr="pregunta Basic Straight Lineal icono">
            <a:extLst>
              <a:ext uri="{FF2B5EF4-FFF2-40B4-BE49-F238E27FC236}">
                <a16:creationId xmlns:a16="http://schemas.microsoft.com/office/drawing/2014/main" id="{90BE59BF-DF30-A3D6-33FF-DD7AEF8A924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52695" y="2053755"/>
            <a:ext cx="1190412" cy="1190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7;p3" descr="botón de silencio Generic Basic Outline icono">
            <a:extLst>
              <a:ext uri="{FF2B5EF4-FFF2-40B4-BE49-F238E27FC236}">
                <a16:creationId xmlns:a16="http://schemas.microsoft.com/office/drawing/2014/main" id="{73DF11BC-E8E7-9819-E1EA-01F6D89FDD1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7798" y="2004573"/>
            <a:ext cx="1439786" cy="14397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383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2575EC1-3C98-0E38-BCED-931EE9254175}"/>
              </a:ext>
            </a:extLst>
          </p:cNvPr>
          <p:cNvSpPr txBox="1"/>
          <p:nvPr/>
        </p:nvSpPr>
        <p:spPr>
          <a:xfrm>
            <a:off x="2777490" y="2721114"/>
            <a:ext cx="6092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dirty="0"/>
              <a:t>Antes de empezar</a:t>
            </a:r>
            <a:endParaRPr lang="es-CO" sz="4000" dirty="0"/>
          </a:p>
        </p:txBody>
      </p:sp>
    </p:spTree>
    <p:extLst>
      <p:ext uri="{BB962C8B-B14F-4D97-AF65-F5344CB8AC3E}">
        <p14:creationId xmlns:p14="http://schemas.microsoft.com/office/powerpoint/2010/main" val="1582704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AD0BCB-FBA0-AAE1-3011-794BA6CE4E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47EBD39-1147-4EE6-360E-1FBDAEA53A07}"/>
              </a:ext>
            </a:extLst>
          </p:cNvPr>
          <p:cNvSpPr txBox="1"/>
          <p:nvPr/>
        </p:nvSpPr>
        <p:spPr>
          <a:xfrm>
            <a:off x="948690" y="1905506"/>
            <a:ext cx="66522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s-MX" sz="2400" dirty="0"/>
              <a:t>¿Has elaborado un informe?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sz="2400" dirty="0"/>
              <a:t>¿Has revisado un cronograma y el avance de las tareas?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sz="2400" dirty="0"/>
              <a:t>¿Has calculado la relación entre dos variables?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sz="2400" dirty="0"/>
              <a:t>¿Has tenido que revisar un plan, un programa, un proyecto?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sz="2400" dirty="0"/>
              <a:t>¿Has identificado si estás cumpliendo los objetivos o metas que te planteaste?</a:t>
            </a:r>
            <a:endParaRPr lang="es-CO" sz="24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9D0A90B-3BBE-2371-3C78-627B40DBCECA}"/>
              </a:ext>
            </a:extLst>
          </p:cNvPr>
          <p:cNvSpPr txBox="1"/>
          <p:nvPr/>
        </p:nvSpPr>
        <p:spPr>
          <a:xfrm>
            <a:off x="948690" y="925830"/>
            <a:ext cx="6309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solidFill>
                  <a:schemeClr val="accent3"/>
                </a:solidFill>
              </a:rPr>
              <a:t>Alguna  vez……</a:t>
            </a:r>
            <a:endParaRPr lang="es-CO" sz="2800" dirty="0">
              <a:solidFill>
                <a:schemeClr val="accent3"/>
              </a:solidFill>
            </a:endParaRPr>
          </a:p>
        </p:txBody>
      </p:sp>
      <p:pic>
        <p:nvPicPr>
          <p:cNvPr id="7" name="Picture 2" descr="pulgares arriba, pulgares abajo ">
            <a:extLst>
              <a:ext uri="{FF2B5EF4-FFF2-40B4-BE49-F238E27FC236}">
                <a16:creationId xmlns:a16="http://schemas.microsoft.com/office/drawing/2014/main" id="{B61B8245-DDC2-E318-5C5B-C37BF903B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770" y="2066568"/>
            <a:ext cx="2137410" cy="2137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874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28F49D-4532-2348-2098-9C26E1E5E1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08EAA67-C14F-426B-A4C2-837C2C7B0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678" y="1343907"/>
            <a:ext cx="4354843" cy="4170186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BEA63AE-C0E0-465F-98E0-57E0DA4679F5}"/>
              </a:ext>
            </a:extLst>
          </p:cNvPr>
          <p:cNvSpPr txBox="1"/>
          <p:nvPr/>
        </p:nvSpPr>
        <p:spPr>
          <a:xfrm>
            <a:off x="4926330" y="1876483"/>
            <a:ext cx="4914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solidFill>
                  <a:schemeClr val="accent3"/>
                </a:solidFill>
              </a:rPr>
              <a:t>Dimensión 4:</a:t>
            </a:r>
            <a:endParaRPr lang="es-CO" sz="3600" b="1" dirty="0">
              <a:solidFill>
                <a:schemeClr val="accent3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74877F6-2595-43E5-845F-B694EF2A20F6}"/>
              </a:ext>
            </a:extLst>
          </p:cNvPr>
          <p:cNvSpPr txBox="1"/>
          <p:nvPr/>
        </p:nvSpPr>
        <p:spPr>
          <a:xfrm>
            <a:off x="4926330" y="2522814"/>
            <a:ext cx="7059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solidFill>
                  <a:schemeClr val="accent2"/>
                </a:solidFill>
              </a:rPr>
              <a:t>Evaluación de Resultados</a:t>
            </a:r>
            <a:endParaRPr lang="es-CO" sz="3600" b="1" dirty="0">
              <a:solidFill>
                <a:schemeClr val="accent2"/>
              </a:solidFill>
            </a:endParaRPr>
          </a:p>
        </p:txBody>
      </p:sp>
      <p:sp>
        <p:nvSpPr>
          <p:cNvPr id="17" name="Diagrama de flujo: terminador 16">
            <a:extLst>
              <a:ext uri="{FF2B5EF4-FFF2-40B4-BE49-F238E27FC236}">
                <a16:creationId xmlns:a16="http://schemas.microsoft.com/office/drawing/2014/main" id="{6F732787-68E6-46DB-8B78-6C82FF22DBEE}"/>
              </a:ext>
            </a:extLst>
          </p:cNvPr>
          <p:cNvSpPr/>
          <p:nvPr/>
        </p:nvSpPr>
        <p:spPr>
          <a:xfrm>
            <a:off x="4926330" y="3688856"/>
            <a:ext cx="6720840" cy="1740394"/>
          </a:xfrm>
          <a:prstGeom prst="flowChartTerminator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/>
              <a:t>Propósito: </a:t>
            </a:r>
            <a:r>
              <a:rPr lang="es-MX" sz="2000" dirty="0"/>
              <a:t>revisar el cumplimiento de los objetivos y metas trazadas en nuestros planes</a:t>
            </a:r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29664684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resentación Ministerio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1278</TotalTime>
  <Words>1376</Words>
  <Application>Microsoft Office PowerPoint</Application>
  <PresentationFormat>Panorámica</PresentationFormat>
  <Paragraphs>220</Paragraphs>
  <Slides>26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40" baseType="lpstr">
      <vt:lpstr>ADLaM Display</vt:lpstr>
      <vt:lpstr>Arial</vt:lpstr>
      <vt:lpstr>Calibri</vt:lpstr>
      <vt:lpstr>Fira Sans Extra Condensed Medium</vt:lpstr>
      <vt:lpstr>Fira Sans Extra Condensed SemiBold</vt:lpstr>
      <vt:lpstr>Helvetica Neue</vt:lpstr>
      <vt:lpstr>inherit</vt:lpstr>
      <vt:lpstr>Lato Light</vt:lpstr>
      <vt:lpstr>Noto Sans</vt:lpstr>
      <vt:lpstr>Open Sans</vt:lpstr>
      <vt:lpstr>Roboto</vt:lpstr>
      <vt:lpstr>Verdana</vt:lpstr>
      <vt:lpstr>Wingdings</vt:lpstr>
      <vt:lpstr>Tema de Office</vt:lpstr>
      <vt:lpstr>Presentación de PowerPoint</vt:lpstr>
      <vt:lpstr>Capacitación  Modelo Integrado de Gestión MIPG Parte 3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Yuri Andrea López Mora</dc:creator>
  <cp:lastModifiedBy>Ivonne Rocío Molina Montoya</cp:lastModifiedBy>
  <cp:revision>72</cp:revision>
  <dcterms:created xsi:type="dcterms:W3CDTF">2024-08-21T13:34:59Z</dcterms:created>
  <dcterms:modified xsi:type="dcterms:W3CDTF">2025-09-17T16:12:28Z</dcterms:modified>
</cp:coreProperties>
</file>