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90" r:id="rId4"/>
    <p:sldId id="301" r:id="rId5"/>
    <p:sldId id="259" r:id="rId6"/>
    <p:sldId id="273" r:id="rId7"/>
    <p:sldId id="295" r:id="rId8"/>
    <p:sldId id="294" r:id="rId9"/>
    <p:sldId id="287" r:id="rId10"/>
    <p:sldId id="303" r:id="rId11"/>
    <p:sldId id="304" r:id="rId12"/>
    <p:sldId id="274" r:id="rId13"/>
    <p:sldId id="305" r:id="rId14"/>
    <p:sldId id="302" r:id="rId15"/>
    <p:sldId id="265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24"/>
    <a:srgbClr val="CC6600"/>
    <a:srgbClr val="CC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AA22-97A5-46FE-A2EC-299C77A585D2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7AE9B-B4F3-4ACF-803F-36582387EE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269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641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8abda3da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8abda3da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8E5F-0488-5658-68F2-EC6B3EF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A11D48-7046-800C-F93C-E0CBFC8E7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651DBF-9195-865A-42CC-9175A7F84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D3B54F-0ACB-C2C4-0EE0-D48209D81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83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42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93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86326-DFC3-92A2-643F-D10631E45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4CA596-5DB8-5E44-C91E-9932F6203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60494-DE6B-637E-2DDB-84973EA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68FD3-26A2-54BD-D86B-473B0CF2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FC86DB-23FE-4770-D101-56A48C8F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00B388-3C79-8D1C-BEEB-54B36309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D88CF-13A9-669B-0367-03008CA3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DD8000-6B30-1395-0C31-48A3AEEA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8E955-DF7D-6F6A-5A26-B1927A2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11B1D-2CD2-465B-FABD-87F83CDD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69A8E-12B4-4C0D-AE42-BD939BA5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08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EE63AE-1673-009D-1C73-D9CF503D8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2ABA2B-F692-3558-6862-E98137E9D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975D9-E07E-D165-A775-46702B4B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40FDF2-B401-A2B6-6FB4-8B108DBE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EE415-FC3D-0005-D513-942E75DE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75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0776702-B0AA-A5A9-2F1C-86A6B8A0F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60494-DE6B-637E-2DDB-84973EA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68FD3-26A2-54BD-D86B-473B0CF2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FC86DB-23FE-4770-D101-56A48C8F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F0B7A8C9-3F8A-A9B5-5182-C9A29C047FFC}"/>
              </a:ext>
            </a:extLst>
          </p:cNvPr>
          <p:cNvSpPr txBox="1">
            <a:spLocks/>
          </p:cNvSpPr>
          <p:nvPr userDrawn="1"/>
        </p:nvSpPr>
        <p:spPr>
          <a:xfrm>
            <a:off x="932516" y="2503488"/>
            <a:ext cx="4053552" cy="24577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ct val="100000"/>
              <a:buFont typeface="Helvetica Neue"/>
              <a:buNone/>
            </a:pPr>
            <a:r>
              <a:rPr lang="es-CO" sz="4800" b="1" dirty="0">
                <a:solidFill>
                  <a:schemeClr val="lt1"/>
                </a:solidFill>
                <a:latin typeface="+mj-lt"/>
                <a:ea typeface="Helvetica Neue"/>
                <a:cs typeface="Helvetica Neue"/>
                <a:sym typeface="Helvetica Neue"/>
              </a:rPr>
              <a:t>¡MUCHAS GRACIAS!</a:t>
            </a:r>
            <a:endParaRPr 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52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33" y="546100"/>
            <a:ext cx="10972800" cy="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2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E55055-5BDA-5A54-7834-06FF2CCC6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161EBF-1F18-29F4-FE7C-EE884EC9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2FF0E7-FCBC-3781-B06E-BBD82AB0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B8F77-0120-BF8E-7472-31153173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B42FF-105E-642B-3608-B3B203D4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F10DC-1DCC-F6C6-BED9-273D251F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74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33FCEF-1378-2075-1933-807B6380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8F8006-4703-80DF-1DDC-03C4FE79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33EBFF-3F4D-85B4-11A0-666A3D2F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D6ED41-6F3C-94AF-A36E-17F2BCC9A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20D901-0B78-FE21-BA72-89A94C70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345D5E-6A81-19D1-6677-53AE9D05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FB961B-052B-41A5-B0C7-7D522CFF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341026-28E5-7277-FBC7-C43B755CC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0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33FCEF-1378-2075-1933-807B6380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8F8006-4703-80DF-1DDC-03C4FE79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33EBFF-3F4D-85B4-11A0-666A3D2F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D6D1EA-B2FD-9EE8-E7E7-14A389DA3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0CF01-EAA6-3E2D-3AAE-88FA590A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A8C6D4-D1E2-D8A8-444E-4463CD8B8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66E10-A510-6E39-B833-4FF948FB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EC044-76A1-702C-83CD-93970051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31E9F8-AF7B-EC44-34A0-A083C216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96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343B38C-AFEA-C252-E4BA-8A8673D7A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315C32-1A02-AF6E-4392-592AC413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9E1A5-2C3D-7937-C91C-46DA9260E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45CA25-B24D-F583-1009-F67BEF22C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D806B5-8EB9-1C13-406E-1B64725A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410ED7-B06E-8998-A885-E125EBEE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4F42AE-12A1-7D69-3623-2D533458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02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48CCA-9705-5B30-3AB2-2BB40BAA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67EE24-73DF-92B0-C5B3-D72A18E1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060F2D-C3AB-5B0C-4715-2ED531876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C7B06-2C13-B849-1F05-5CB9691E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A21B93-50D7-3238-3828-84CA756C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405366-2A7D-BDDE-86FB-8BCB0249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7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08856-ECAA-BBEB-1991-594806C9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9B4B76-2C57-C29A-635C-C50824AB6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C149EE-9A46-DEC4-FCF9-044D53443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6BE7D8-BDE2-FB34-D79F-13F0C47A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71B982-2DA4-A7D1-50B6-6D89AEAC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76388-0706-9AD4-B97C-94D5E069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18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AC7F811-2385-529D-DFDF-B918EF1497B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B208F3-6382-5D70-3F4F-FCE31514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E0DCBC-CD43-A13A-011F-2C047404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72520-DB3F-49D8-E4F4-E43B1B6CF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3D5115-4429-499B-BE2D-CBE14E019A2E}" type="datetimeFigureOut">
              <a:rPr lang="es-CO" smtClean="0"/>
              <a:t>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ABD98-D9F1-0549-EDD5-8A89ACCFC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451AD-159F-1D66-FADC-2B8FE73C1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6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63" r:id="rId4"/>
    <p:sldLayoutId id="2147483660" r:id="rId5"/>
    <p:sldLayoutId id="2147483650" r:id="rId6"/>
    <p:sldLayoutId id="214748365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uncionpublica.gov.co/web/mipg/inicio" TargetMode="External"/><Relationship Id="rId2" Type="http://schemas.openxmlformats.org/officeDocument/2006/relationships/hyperlink" Target="https://www1.funcionpublica.gov.co/documents/28587410/56548624/2024-12-18_Manual_operativo_mipg_6V-publicada.pdf/0a5653af-7639-bda1-ec7a-6cded14d7da4?t=174664514549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uncionpublica.gov.co/detalle-publicacion?entryId=96316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6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ED5928E6-2AEF-4580-AE9E-6231EF88DB94}"/>
              </a:ext>
            </a:extLst>
          </p:cNvPr>
          <p:cNvGrpSpPr/>
          <p:nvPr/>
        </p:nvGrpSpPr>
        <p:grpSpPr>
          <a:xfrm>
            <a:off x="2513494" y="596927"/>
            <a:ext cx="7421290" cy="5337728"/>
            <a:chOff x="1833280" y="304089"/>
            <a:chExt cx="5284540" cy="3993274"/>
          </a:xfrm>
        </p:grpSpPr>
        <p:grpSp>
          <p:nvGrpSpPr>
            <p:cNvPr id="2" name="Google Shape;221;p5">
              <a:extLst>
                <a:ext uri="{FF2B5EF4-FFF2-40B4-BE49-F238E27FC236}">
                  <a16:creationId xmlns:a16="http://schemas.microsoft.com/office/drawing/2014/main" id="{545F703F-44C7-4A7E-AE37-E2F0EFC57F8C}"/>
                </a:ext>
              </a:extLst>
            </p:cNvPr>
            <p:cNvGrpSpPr/>
            <p:nvPr/>
          </p:nvGrpSpPr>
          <p:grpSpPr>
            <a:xfrm>
              <a:off x="2379750" y="3387413"/>
              <a:ext cx="3005775" cy="909950"/>
              <a:chOff x="2379750" y="3387413"/>
              <a:chExt cx="3005775" cy="909950"/>
            </a:xfrm>
          </p:grpSpPr>
          <p:sp>
            <p:nvSpPr>
              <p:cNvPr id="3" name="Google Shape;222;p5">
                <a:extLst>
                  <a:ext uri="{FF2B5EF4-FFF2-40B4-BE49-F238E27FC236}">
                    <a16:creationId xmlns:a16="http://schemas.microsoft.com/office/drawing/2014/main" id="{076BA413-3418-4082-86D5-6C1129EE43F3}"/>
                  </a:ext>
                </a:extLst>
              </p:cNvPr>
              <p:cNvSpPr/>
              <p:nvPr/>
            </p:nvSpPr>
            <p:spPr>
              <a:xfrm>
                <a:off x="2379750" y="3387413"/>
                <a:ext cx="2554825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102193" h="36398" extrusionOk="0">
                    <a:moveTo>
                      <a:pt x="18194" y="0"/>
                    </a:moveTo>
                    <a:cubicBezTo>
                      <a:pt x="8145" y="0"/>
                      <a:pt x="1" y="8144"/>
                      <a:pt x="1" y="18193"/>
                    </a:cubicBezTo>
                    <a:cubicBezTo>
                      <a:pt x="1" y="28242"/>
                      <a:pt x="8145" y="36397"/>
                      <a:pt x="18194" y="36397"/>
                    </a:cubicBezTo>
                    <a:lnTo>
                      <a:pt x="102192" y="36397"/>
                    </a:lnTo>
                    <a:cubicBezTo>
                      <a:pt x="92143" y="36397"/>
                      <a:pt x="83999" y="28242"/>
                      <a:pt x="83999" y="18193"/>
                    </a:cubicBezTo>
                    <a:cubicBezTo>
                      <a:pt x="83999" y="8144"/>
                      <a:pt x="92143" y="0"/>
                      <a:pt x="10219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457200" tIns="91425" rIns="731500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2000" b="0" i="0" u="none" strike="noStrike" cap="none" dirty="0">
                    <a:solidFill>
                      <a:srgbClr val="FFFFFF"/>
                    </a:solidFill>
                    <a:latin typeface="+mj-lt"/>
                    <a:ea typeface="Roboto"/>
                    <a:cs typeface="Roboto"/>
                    <a:sym typeface="Roboto"/>
                  </a:rPr>
                  <a:t>Interacción con las dimensiones de MIPG</a:t>
                </a:r>
                <a:endParaRPr sz="2000" b="0" i="0" u="none" strike="noStrike" cap="none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" name="Google Shape;223;p5">
                <a:extLst>
                  <a:ext uri="{FF2B5EF4-FFF2-40B4-BE49-F238E27FC236}">
                    <a16:creationId xmlns:a16="http://schemas.microsoft.com/office/drawing/2014/main" id="{947588D0-FF90-430E-841A-443133034C1E}"/>
                  </a:ext>
                </a:extLst>
              </p:cNvPr>
              <p:cNvSpPr/>
              <p:nvPr/>
            </p:nvSpPr>
            <p:spPr>
              <a:xfrm>
                <a:off x="4475550" y="3387413"/>
                <a:ext cx="909975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8" extrusionOk="0">
                    <a:moveTo>
                      <a:pt x="18194" y="0"/>
                    </a:moveTo>
                    <a:cubicBezTo>
                      <a:pt x="8145" y="0"/>
                      <a:pt x="1" y="8144"/>
                      <a:pt x="1" y="18193"/>
                    </a:cubicBezTo>
                    <a:cubicBezTo>
                      <a:pt x="1" y="28242"/>
                      <a:pt x="8145" y="36397"/>
                      <a:pt x="18194" y="36397"/>
                    </a:cubicBezTo>
                    <a:cubicBezTo>
                      <a:pt x="28254" y="36397"/>
                      <a:pt x="36398" y="28242"/>
                      <a:pt x="36398" y="18193"/>
                    </a:cubicBezTo>
                    <a:cubicBezTo>
                      <a:pt x="36398" y="8144"/>
                      <a:pt x="28254" y="0"/>
                      <a:pt x="1819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224;p5">
              <a:extLst>
                <a:ext uri="{FF2B5EF4-FFF2-40B4-BE49-F238E27FC236}">
                  <a16:creationId xmlns:a16="http://schemas.microsoft.com/office/drawing/2014/main" id="{E97A584B-B867-4EF3-8622-F13A5C8AC2FE}"/>
                </a:ext>
              </a:extLst>
            </p:cNvPr>
            <p:cNvSpPr txBox="1">
              <a:spLocks/>
            </p:cNvSpPr>
            <p:nvPr/>
          </p:nvSpPr>
          <p:spPr>
            <a:xfrm>
              <a:off x="1833280" y="304089"/>
              <a:ext cx="528454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SzPts val="2800"/>
              </a:pPr>
              <a:r>
                <a:rPr lang="es-MX" sz="2400" b="1" dirty="0">
                  <a:solidFill>
                    <a:schemeClr val="accent6">
                      <a:lumMod val="75000"/>
                    </a:schemeClr>
                  </a:solidFill>
                </a:rPr>
                <a:t>¿Cómo opera el Modelo Estándar de </a:t>
              </a:r>
              <a:r>
                <a:rPr lang="es-MX" sz="2400" b="1" dirty="0" err="1">
                  <a:solidFill>
                    <a:schemeClr val="accent6">
                      <a:lumMod val="75000"/>
                    </a:schemeClr>
                  </a:solidFill>
                </a:rPr>
                <a:t>Contro</a:t>
              </a:r>
              <a:r>
                <a:rPr lang="es-MX" sz="2400" b="1" dirty="0">
                  <a:solidFill>
                    <a:schemeClr val="accent6">
                      <a:lumMod val="75000"/>
                    </a:schemeClr>
                  </a:solidFill>
                </a:rPr>
                <a:t> Interno MECI?</a:t>
              </a:r>
              <a:endParaRPr lang="es-CO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6" name="Google Shape;225;p5">
              <a:extLst>
                <a:ext uri="{FF2B5EF4-FFF2-40B4-BE49-F238E27FC236}">
                  <a16:creationId xmlns:a16="http://schemas.microsoft.com/office/drawing/2014/main" id="{FBAAC314-0EDE-483F-8290-335E5C02AEBC}"/>
                </a:ext>
              </a:extLst>
            </p:cNvPr>
            <p:cNvGrpSpPr/>
            <p:nvPr/>
          </p:nvGrpSpPr>
          <p:grpSpPr>
            <a:xfrm>
              <a:off x="3758200" y="2648613"/>
              <a:ext cx="3006050" cy="909975"/>
              <a:chOff x="3758200" y="2648613"/>
              <a:chExt cx="3006050" cy="909975"/>
            </a:xfrm>
          </p:grpSpPr>
          <p:sp>
            <p:nvSpPr>
              <p:cNvPr id="7" name="Google Shape;226;p5">
                <a:extLst>
                  <a:ext uri="{FF2B5EF4-FFF2-40B4-BE49-F238E27FC236}">
                    <a16:creationId xmlns:a16="http://schemas.microsoft.com/office/drawing/2014/main" id="{C2B4BA3C-D24A-4EBE-B6CE-FF338E463912}"/>
                  </a:ext>
                </a:extLst>
              </p:cNvPr>
              <p:cNvSpPr/>
              <p:nvPr/>
            </p:nvSpPr>
            <p:spPr>
              <a:xfrm>
                <a:off x="4209450" y="2648613"/>
                <a:ext cx="2554800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102192" h="36399" extrusionOk="0">
                    <a:moveTo>
                      <a:pt x="1" y="1"/>
                    </a:moveTo>
                    <a:cubicBezTo>
                      <a:pt x="10049" y="1"/>
                      <a:pt x="18193" y="8145"/>
                      <a:pt x="18193" y="18194"/>
                    </a:cubicBezTo>
                    <a:cubicBezTo>
                      <a:pt x="18193" y="28242"/>
                      <a:pt x="10049" y="36398"/>
                      <a:pt x="1" y="36398"/>
                    </a:cubicBezTo>
                    <a:lnTo>
                      <a:pt x="83999" y="36398"/>
                    </a:lnTo>
                    <a:cubicBezTo>
                      <a:pt x="94048" y="36398"/>
                      <a:pt x="102192" y="28242"/>
                      <a:pt x="102192" y="18194"/>
                    </a:cubicBezTo>
                    <a:cubicBezTo>
                      <a:pt x="102192" y="8145"/>
                      <a:pt x="94048" y="1"/>
                      <a:pt x="83999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731500" tIns="91425" rIns="457200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s-MX" sz="2000" b="0" i="0" u="none" strike="noStrike" cap="none" dirty="0">
                    <a:solidFill>
                      <a:srgbClr val="FFFFFF"/>
                    </a:solidFill>
                    <a:latin typeface="+mj-lt"/>
                    <a:ea typeface="Roboto"/>
                    <a:cs typeface="Roboto"/>
                    <a:sym typeface="Roboto"/>
                  </a:rPr>
                  <a:t>Cinco  Componentes</a:t>
                </a:r>
              </a:p>
            </p:txBody>
          </p:sp>
          <p:sp>
            <p:nvSpPr>
              <p:cNvPr id="8" name="Google Shape;227;p5">
                <a:extLst>
                  <a:ext uri="{FF2B5EF4-FFF2-40B4-BE49-F238E27FC236}">
                    <a16:creationId xmlns:a16="http://schemas.microsoft.com/office/drawing/2014/main" id="{84EE9404-6E53-4919-BC69-31D217D6C73C}"/>
                  </a:ext>
                </a:extLst>
              </p:cNvPr>
              <p:cNvSpPr/>
              <p:nvPr/>
            </p:nvSpPr>
            <p:spPr>
              <a:xfrm>
                <a:off x="3758200" y="2648613"/>
                <a:ext cx="909975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9" extrusionOk="0">
                    <a:moveTo>
                      <a:pt x="18193" y="1"/>
                    </a:moveTo>
                    <a:cubicBezTo>
                      <a:pt x="8145" y="1"/>
                      <a:pt x="1" y="8145"/>
                      <a:pt x="1" y="18194"/>
                    </a:cubicBezTo>
                    <a:cubicBezTo>
                      <a:pt x="1" y="28242"/>
                      <a:pt x="8145" y="36398"/>
                      <a:pt x="18193" y="36398"/>
                    </a:cubicBezTo>
                    <a:cubicBezTo>
                      <a:pt x="28242" y="36398"/>
                      <a:pt x="36398" y="28242"/>
                      <a:pt x="36398" y="18194"/>
                    </a:cubicBezTo>
                    <a:cubicBezTo>
                      <a:pt x="36398" y="8145"/>
                      <a:pt x="28242" y="1"/>
                      <a:pt x="18193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228;p5">
              <a:extLst>
                <a:ext uri="{FF2B5EF4-FFF2-40B4-BE49-F238E27FC236}">
                  <a16:creationId xmlns:a16="http://schemas.microsoft.com/office/drawing/2014/main" id="{1CD96A58-6C5A-476A-AC76-5293F2B8086F}"/>
                </a:ext>
              </a:extLst>
            </p:cNvPr>
            <p:cNvGrpSpPr/>
            <p:nvPr/>
          </p:nvGrpSpPr>
          <p:grpSpPr>
            <a:xfrm>
              <a:off x="3758200" y="1211238"/>
              <a:ext cx="3006050" cy="909950"/>
              <a:chOff x="3758200" y="1211238"/>
              <a:chExt cx="3006050" cy="909950"/>
            </a:xfrm>
          </p:grpSpPr>
          <p:sp>
            <p:nvSpPr>
              <p:cNvPr id="10" name="Google Shape;229;p5">
                <a:extLst>
                  <a:ext uri="{FF2B5EF4-FFF2-40B4-BE49-F238E27FC236}">
                    <a16:creationId xmlns:a16="http://schemas.microsoft.com/office/drawing/2014/main" id="{7A72CD39-049A-4250-9AA1-009B9C4A29E4}"/>
                  </a:ext>
                </a:extLst>
              </p:cNvPr>
              <p:cNvSpPr/>
              <p:nvPr/>
            </p:nvSpPr>
            <p:spPr>
              <a:xfrm>
                <a:off x="4209450" y="1211238"/>
                <a:ext cx="25548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102192" h="36398" extrusionOk="0">
                    <a:moveTo>
                      <a:pt x="1" y="1"/>
                    </a:moveTo>
                    <a:cubicBezTo>
                      <a:pt x="10049" y="1"/>
                      <a:pt x="18193" y="8145"/>
                      <a:pt x="18193" y="18193"/>
                    </a:cubicBezTo>
                    <a:cubicBezTo>
                      <a:pt x="18193" y="28242"/>
                      <a:pt x="10049" y="36398"/>
                      <a:pt x="1" y="36398"/>
                    </a:cubicBezTo>
                    <a:lnTo>
                      <a:pt x="83999" y="36398"/>
                    </a:lnTo>
                    <a:cubicBezTo>
                      <a:pt x="94048" y="36398"/>
                      <a:pt x="102192" y="28242"/>
                      <a:pt x="102192" y="18193"/>
                    </a:cubicBezTo>
                    <a:cubicBezTo>
                      <a:pt x="102192" y="8145"/>
                      <a:pt x="94048" y="1"/>
                      <a:pt x="83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731500" tIns="91425" rIns="457200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dirty="0">
                    <a:solidFill>
                      <a:srgbClr val="FFFFFF"/>
                    </a:solidFill>
                    <a:latin typeface="+mj-lt"/>
                    <a:ea typeface="Roboto"/>
                    <a:cs typeface="Roboto"/>
                    <a:sym typeface="Roboto"/>
                  </a:rPr>
                  <a:t>3 Principios</a:t>
                </a:r>
                <a:endParaRPr b="0" i="0" u="none" strike="noStrike" cap="none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" name="Google Shape;230;p5">
                <a:extLst>
                  <a:ext uri="{FF2B5EF4-FFF2-40B4-BE49-F238E27FC236}">
                    <a16:creationId xmlns:a16="http://schemas.microsoft.com/office/drawing/2014/main" id="{ED278929-DEF7-4503-8E28-012624C591C4}"/>
                  </a:ext>
                </a:extLst>
              </p:cNvPr>
              <p:cNvSpPr/>
              <p:nvPr/>
            </p:nvSpPr>
            <p:spPr>
              <a:xfrm>
                <a:off x="3758200" y="1211238"/>
                <a:ext cx="909975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8" extrusionOk="0">
                    <a:moveTo>
                      <a:pt x="18193" y="1"/>
                    </a:moveTo>
                    <a:cubicBezTo>
                      <a:pt x="8145" y="1"/>
                      <a:pt x="1" y="8145"/>
                      <a:pt x="1" y="18193"/>
                    </a:cubicBezTo>
                    <a:cubicBezTo>
                      <a:pt x="1" y="28242"/>
                      <a:pt x="8145" y="36398"/>
                      <a:pt x="18193" y="36398"/>
                    </a:cubicBezTo>
                    <a:cubicBezTo>
                      <a:pt x="28242" y="36398"/>
                      <a:pt x="36398" y="28242"/>
                      <a:pt x="36398" y="18193"/>
                    </a:cubicBezTo>
                    <a:cubicBezTo>
                      <a:pt x="36398" y="8145"/>
                      <a:pt x="28242" y="1"/>
                      <a:pt x="181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231;p5">
              <a:extLst>
                <a:ext uri="{FF2B5EF4-FFF2-40B4-BE49-F238E27FC236}">
                  <a16:creationId xmlns:a16="http://schemas.microsoft.com/office/drawing/2014/main" id="{D113A6F8-2CD3-44CA-914F-E19C0A315947}"/>
                </a:ext>
              </a:extLst>
            </p:cNvPr>
            <p:cNvGrpSpPr/>
            <p:nvPr/>
          </p:nvGrpSpPr>
          <p:grpSpPr>
            <a:xfrm>
              <a:off x="2379750" y="1927688"/>
              <a:ext cx="3005775" cy="909975"/>
              <a:chOff x="2379750" y="1927688"/>
              <a:chExt cx="3005775" cy="909975"/>
            </a:xfrm>
          </p:grpSpPr>
          <p:sp>
            <p:nvSpPr>
              <p:cNvPr id="13" name="Google Shape;232;p5">
                <a:extLst>
                  <a:ext uri="{FF2B5EF4-FFF2-40B4-BE49-F238E27FC236}">
                    <a16:creationId xmlns:a16="http://schemas.microsoft.com/office/drawing/2014/main" id="{E402DD3F-D920-4499-80C3-4D43FC24D4B5}"/>
                  </a:ext>
                </a:extLst>
              </p:cNvPr>
              <p:cNvSpPr/>
              <p:nvPr/>
            </p:nvSpPr>
            <p:spPr>
              <a:xfrm>
                <a:off x="2379750" y="1927688"/>
                <a:ext cx="2554825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102193" h="36399" extrusionOk="0">
                    <a:moveTo>
                      <a:pt x="18194" y="1"/>
                    </a:moveTo>
                    <a:cubicBezTo>
                      <a:pt x="8145" y="1"/>
                      <a:pt x="1" y="8145"/>
                      <a:pt x="1" y="18194"/>
                    </a:cubicBezTo>
                    <a:cubicBezTo>
                      <a:pt x="1" y="28243"/>
                      <a:pt x="8145" y="36398"/>
                      <a:pt x="18194" y="36398"/>
                    </a:cubicBezTo>
                    <a:lnTo>
                      <a:pt x="102192" y="36398"/>
                    </a:lnTo>
                    <a:cubicBezTo>
                      <a:pt x="92143" y="36398"/>
                      <a:pt x="83999" y="28243"/>
                      <a:pt x="83999" y="18194"/>
                    </a:cubicBezTo>
                    <a:cubicBezTo>
                      <a:pt x="83999" y="8145"/>
                      <a:pt x="92143" y="1"/>
                      <a:pt x="102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00" tIns="91425" rIns="731500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s-MX" sz="2000" b="0" i="0" u="none" strike="noStrike" cap="none" dirty="0">
                    <a:solidFill>
                      <a:srgbClr val="FFFFFF"/>
                    </a:solidFill>
                    <a:latin typeface="+mj-lt"/>
                    <a:ea typeface="Roboto"/>
                    <a:cs typeface="Roboto"/>
                    <a:sym typeface="Roboto"/>
                  </a:rPr>
                  <a:t>Cuatro roles: Líneas de Defensa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" name="Google Shape;233;p5">
                <a:extLst>
                  <a:ext uri="{FF2B5EF4-FFF2-40B4-BE49-F238E27FC236}">
                    <a16:creationId xmlns:a16="http://schemas.microsoft.com/office/drawing/2014/main" id="{C79BD1F1-827F-46A1-B00D-202ACB9E77DD}"/>
                  </a:ext>
                </a:extLst>
              </p:cNvPr>
              <p:cNvSpPr/>
              <p:nvPr/>
            </p:nvSpPr>
            <p:spPr>
              <a:xfrm>
                <a:off x="4475550" y="1927688"/>
                <a:ext cx="909975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9" extrusionOk="0">
                    <a:moveTo>
                      <a:pt x="18194" y="1"/>
                    </a:moveTo>
                    <a:cubicBezTo>
                      <a:pt x="8145" y="1"/>
                      <a:pt x="1" y="8145"/>
                      <a:pt x="1" y="18194"/>
                    </a:cubicBezTo>
                    <a:cubicBezTo>
                      <a:pt x="1" y="28243"/>
                      <a:pt x="8145" y="36398"/>
                      <a:pt x="18194" y="36398"/>
                    </a:cubicBezTo>
                    <a:cubicBezTo>
                      <a:pt x="28254" y="36398"/>
                      <a:pt x="36398" y="28243"/>
                      <a:pt x="36398" y="18194"/>
                    </a:cubicBezTo>
                    <a:cubicBezTo>
                      <a:pt x="36398" y="8145"/>
                      <a:pt x="28254" y="1"/>
                      <a:pt x="181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234;p5">
              <a:extLst>
                <a:ext uri="{FF2B5EF4-FFF2-40B4-BE49-F238E27FC236}">
                  <a16:creationId xmlns:a16="http://schemas.microsoft.com/office/drawing/2014/main" id="{2E2D7A21-8E9F-4984-804A-F71A6965E3DE}"/>
                </a:ext>
              </a:extLst>
            </p:cNvPr>
            <p:cNvSpPr/>
            <p:nvPr/>
          </p:nvSpPr>
          <p:spPr>
            <a:xfrm>
              <a:off x="3907325" y="1367513"/>
              <a:ext cx="1342300" cy="2773300"/>
            </a:xfrm>
            <a:custGeom>
              <a:avLst/>
              <a:gdLst/>
              <a:ahLst/>
              <a:cxnLst/>
              <a:rect l="l" t="t" r="r" b="b"/>
              <a:pathLst>
                <a:path w="53692" h="110932" extrusionOk="0">
                  <a:moveTo>
                    <a:pt x="12240" y="0"/>
                  </a:moveTo>
                  <a:cubicBezTo>
                    <a:pt x="5644" y="0"/>
                    <a:pt x="298" y="5346"/>
                    <a:pt x="286" y="11930"/>
                  </a:cubicBezTo>
                  <a:cubicBezTo>
                    <a:pt x="286" y="18312"/>
                    <a:pt x="5501" y="23694"/>
                    <a:pt x="11883" y="23884"/>
                  </a:cubicBezTo>
                  <a:lnTo>
                    <a:pt x="12038" y="23884"/>
                  </a:lnTo>
                  <a:cubicBezTo>
                    <a:pt x="16646" y="23956"/>
                    <a:pt x="21063" y="25670"/>
                    <a:pt x="24325" y="28933"/>
                  </a:cubicBezTo>
                  <a:lnTo>
                    <a:pt x="24480" y="29087"/>
                  </a:lnTo>
                  <a:cubicBezTo>
                    <a:pt x="27492" y="32100"/>
                    <a:pt x="29028" y="36219"/>
                    <a:pt x="28992" y="40482"/>
                  </a:cubicBezTo>
                  <a:cubicBezTo>
                    <a:pt x="28992" y="40517"/>
                    <a:pt x="28992" y="40565"/>
                    <a:pt x="28992" y="40601"/>
                  </a:cubicBezTo>
                  <a:cubicBezTo>
                    <a:pt x="28992" y="40624"/>
                    <a:pt x="28992" y="40648"/>
                    <a:pt x="28992" y="40660"/>
                  </a:cubicBezTo>
                  <a:cubicBezTo>
                    <a:pt x="29004" y="45077"/>
                    <a:pt x="27445" y="49340"/>
                    <a:pt x="24325" y="52447"/>
                  </a:cubicBezTo>
                  <a:lnTo>
                    <a:pt x="23932" y="52840"/>
                  </a:lnTo>
                  <a:cubicBezTo>
                    <a:pt x="21027" y="55757"/>
                    <a:pt x="17094" y="57513"/>
                    <a:pt x="12988" y="57513"/>
                  </a:cubicBezTo>
                  <a:cubicBezTo>
                    <a:pt x="12854" y="57513"/>
                    <a:pt x="12720" y="57511"/>
                    <a:pt x="12586" y="57508"/>
                  </a:cubicBezTo>
                  <a:cubicBezTo>
                    <a:pt x="12467" y="57502"/>
                    <a:pt x="12348" y="57499"/>
                    <a:pt x="12228" y="57499"/>
                  </a:cubicBezTo>
                  <a:cubicBezTo>
                    <a:pt x="12109" y="57499"/>
                    <a:pt x="11990" y="57502"/>
                    <a:pt x="11871" y="57508"/>
                  </a:cubicBezTo>
                  <a:cubicBezTo>
                    <a:pt x="5704" y="57686"/>
                    <a:pt x="572" y="62734"/>
                    <a:pt x="298" y="68902"/>
                  </a:cubicBezTo>
                  <a:cubicBezTo>
                    <a:pt x="1" y="75736"/>
                    <a:pt x="5454" y="81379"/>
                    <a:pt x="12228" y="81379"/>
                  </a:cubicBezTo>
                  <a:lnTo>
                    <a:pt x="12288" y="81379"/>
                  </a:lnTo>
                  <a:cubicBezTo>
                    <a:pt x="12321" y="81379"/>
                    <a:pt x="12353" y="81379"/>
                    <a:pt x="12386" y="81379"/>
                  </a:cubicBezTo>
                  <a:cubicBezTo>
                    <a:pt x="16114" y="81379"/>
                    <a:pt x="19729" y="82724"/>
                    <a:pt x="22373" y="85368"/>
                  </a:cubicBezTo>
                  <a:lnTo>
                    <a:pt x="23861" y="86856"/>
                  </a:lnTo>
                  <a:cubicBezTo>
                    <a:pt x="27159" y="90154"/>
                    <a:pt x="28861" y="94643"/>
                    <a:pt x="28992" y="99310"/>
                  </a:cubicBezTo>
                  <a:cubicBezTo>
                    <a:pt x="29004" y="99834"/>
                    <a:pt x="29052" y="100370"/>
                    <a:pt x="29135" y="100906"/>
                  </a:cubicBezTo>
                  <a:cubicBezTo>
                    <a:pt x="29945" y="106085"/>
                    <a:pt x="34184" y="110181"/>
                    <a:pt x="39387" y="110835"/>
                  </a:cubicBezTo>
                  <a:cubicBezTo>
                    <a:pt x="39906" y="110900"/>
                    <a:pt x="40420" y="110932"/>
                    <a:pt x="40927" y="110932"/>
                  </a:cubicBezTo>
                  <a:cubicBezTo>
                    <a:pt x="48036" y="110932"/>
                    <a:pt x="53692" y="104720"/>
                    <a:pt x="52769" y="97429"/>
                  </a:cubicBezTo>
                  <a:cubicBezTo>
                    <a:pt x="52102" y="92214"/>
                    <a:pt x="47959" y="87964"/>
                    <a:pt x="42768" y="87190"/>
                  </a:cubicBezTo>
                  <a:cubicBezTo>
                    <a:pt x="42232" y="87106"/>
                    <a:pt x="41708" y="87071"/>
                    <a:pt x="41184" y="87059"/>
                  </a:cubicBezTo>
                  <a:cubicBezTo>
                    <a:pt x="36470" y="86952"/>
                    <a:pt x="31921" y="85261"/>
                    <a:pt x="28588" y="81915"/>
                  </a:cubicBezTo>
                  <a:lnTo>
                    <a:pt x="28052" y="81391"/>
                  </a:lnTo>
                  <a:cubicBezTo>
                    <a:pt x="25182" y="78510"/>
                    <a:pt x="23789" y="74498"/>
                    <a:pt x="24135" y="70450"/>
                  </a:cubicBezTo>
                  <a:cubicBezTo>
                    <a:pt x="24159" y="70116"/>
                    <a:pt x="24170" y="69783"/>
                    <a:pt x="24170" y="69438"/>
                  </a:cubicBezTo>
                  <a:cubicBezTo>
                    <a:pt x="24170" y="69414"/>
                    <a:pt x="24170" y="69402"/>
                    <a:pt x="24170" y="69378"/>
                  </a:cubicBezTo>
                  <a:cubicBezTo>
                    <a:pt x="24147" y="64985"/>
                    <a:pt x="25718" y="60722"/>
                    <a:pt x="28826" y="57615"/>
                  </a:cubicBezTo>
                  <a:lnTo>
                    <a:pt x="29231" y="57210"/>
                  </a:lnTo>
                  <a:cubicBezTo>
                    <a:pt x="32148" y="54293"/>
                    <a:pt x="36081" y="52537"/>
                    <a:pt x="40186" y="52537"/>
                  </a:cubicBezTo>
                  <a:cubicBezTo>
                    <a:pt x="40320" y="52537"/>
                    <a:pt x="40455" y="52539"/>
                    <a:pt x="40589" y="52543"/>
                  </a:cubicBezTo>
                  <a:lnTo>
                    <a:pt x="41292" y="52543"/>
                  </a:lnTo>
                  <a:cubicBezTo>
                    <a:pt x="47459" y="52352"/>
                    <a:pt x="52591" y="47304"/>
                    <a:pt x="52853" y="41136"/>
                  </a:cubicBezTo>
                  <a:cubicBezTo>
                    <a:pt x="53150" y="34302"/>
                    <a:pt x="47697" y="28659"/>
                    <a:pt x="40923" y="28659"/>
                  </a:cubicBezTo>
                  <a:cubicBezTo>
                    <a:pt x="40827" y="28659"/>
                    <a:pt x="40720" y="28659"/>
                    <a:pt x="40625" y="28671"/>
                  </a:cubicBezTo>
                  <a:cubicBezTo>
                    <a:pt x="40491" y="28674"/>
                    <a:pt x="40358" y="28676"/>
                    <a:pt x="40225" y="28676"/>
                  </a:cubicBezTo>
                  <a:cubicBezTo>
                    <a:pt x="36105" y="28676"/>
                    <a:pt x="32137" y="27076"/>
                    <a:pt x="29219" y="24158"/>
                  </a:cubicBezTo>
                  <a:cubicBezTo>
                    <a:pt x="25933" y="20884"/>
                    <a:pt x="24230" y="16431"/>
                    <a:pt x="24170" y="11800"/>
                  </a:cubicBezTo>
                  <a:cubicBezTo>
                    <a:pt x="24170" y="11740"/>
                    <a:pt x="24170" y="11692"/>
                    <a:pt x="24170" y="11645"/>
                  </a:cubicBezTo>
                  <a:cubicBezTo>
                    <a:pt x="24016" y="5251"/>
                    <a:pt x="18634" y="12"/>
                    <a:pt x="1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B216E1F-B46D-4D4A-9E38-40F83844AFF4}"/>
              </a:ext>
            </a:extLst>
          </p:cNvPr>
          <p:cNvSpPr txBox="1"/>
          <p:nvPr/>
        </p:nvSpPr>
        <p:spPr>
          <a:xfrm>
            <a:off x="9456437" y="2116138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1000"/>
              <a:buFont typeface="+mj-lt"/>
              <a:buAutoNum type="arabicPeriod"/>
            </a:pPr>
            <a:r>
              <a:rPr lang="es-CO" sz="1400" dirty="0">
                <a:solidFill>
                  <a:schemeClr val="accent6"/>
                </a:solidFill>
                <a:ea typeface="Roboto"/>
                <a:cs typeface="Roboto"/>
                <a:sym typeface="Roboto"/>
              </a:rPr>
              <a:t>Autogestión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1000"/>
              <a:buFont typeface="+mj-lt"/>
              <a:buAutoNum type="arabicPeriod"/>
            </a:pPr>
            <a:r>
              <a:rPr lang="es-CO" sz="1400" b="0" i="0" u="none" strike="noStrike" cap="none" dirty="0" err="1">
                <a:solidFill>
                  <a:schemeClr val="accent6"/>
                </a:solidFill>
                <a:ea typeface="Roboto"/>
                <a:cs typeface="Roboto"/>
                <a:sym typeface="Roboto"/>
              </a:rPr>
              <a:t>Autoregulación</a:t>
            </a:r>
            <a:r>
              <a:rPr lang="es-CO" sz="1400" b="0" i="0" u="none" strike="noStrike" cap="none" dirty="0">
                <a:solidFill>
                  <a:schemeClr val="accent6"/>
                </a:solidFill>
                <a:ea typeface="Roboto"/>
                <a:cs typeface="Roboto"/>
                <a:sym typeface="Roboto"/>
              </a:rPr>
              <a:t>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1000"/>
              <a:buFont typeface="+mj-lt"/>
              <a:buAutoNum type="arabicPeriod"/>
            </a:pPr>
            <a:r>
              <a:rPr lang="es-CO" sz="1400" dirty="0">
                <a:solidFill>
                  <a:schemeClr val="accent6"/>
                </a:solidFill>
                <a:ea typeface="Roboto"/>
                <a:cs typeface="Roboto"/>
                <a:sym typeface="Roboto"/>
              </a:rPr>
              <a:t>Autocontrol</a:t>
            </a:r>
            <a:endParaRPr lang="es-CO" sz="1400" b="0" i="0" u="none" strike="noStrike" cap="none" dirty="0">
              <a:solidFill>
                <a:schemeClr val="accent6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47015A0-8415-4491-B2DA-418A677D6359}"/>
              </a:ext>
            </a:extLst>
          </p:cNvPr>
          <p:cNvSpPr txBox="1"/>
          <p:nvPr/>
        </p:nvSpPr>
        <p:spPr>
          <a:xfrm>
            <a:off x="9478540" y="3680040"/>
            <a:ext cx="261863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Ambiente de control</a:t>
            </a:r>
          </a:p>
          <a:p>
            <a:pPr marL="228600" indent="-2286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Evaluación del riesgo</a:t>
            </a:r>
          </a:p>
          <a:p>
            <a:pPr marL="228600" indent="-2286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Actividades de control</a:t>
            </a:r>
          </a:p>
          <a:p>
            <a:pPr marL="228600" indent="-2286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Información y comunicación </a:t>
            </a:r>
          </a:p>
          <a:p>
            <a:pPr marL="228600" indent="-2286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Actividades de monitoreo</a:t>
            </a:r>
            <a:endParaRPr lang="es-CO" sz="1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7A6B2F6-3EC9-4C56-BCFF-C2B1A2BD6CEC}"/>
              </a:ext>
            </a:extLst>
          </p:cNvPr>
          <p:cNvSpPr txBox="1"/>
          <p:nvPr/>
        </p:nvSpPr>
        <p:spPr>
          <a:xfrm>
            <a:off x="329713" y="2888118"/>
            <a:ext cx="3116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2"/>
                </a:solidFill>
              </a:rPr>
              <a:t>Línea Estratégica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2"/>
                </a:solidFill>
              </a:rPr>
              <a:t>Primera Línea de Defensa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2"/>
                </a:solidFill>
              </a:rPr>
              <a:t>Segunda Línea de Defensa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es-MX" sz="1400" dirty="0">
                <a:solidFill>
                  <a:schemeClr val="accent2"/>
                </a:solidFill>
              </a:rPr>
              <a:t>Tercera Línea de Defensa</a:t>
            </a:r>
            <a:endParaRPr lang="es-CO" sz="14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amor ">
            <a:extLst>
              <a:ext uri="{FF2B5EF4-FFF2-40B4-BE49-F238E27FC236}">
                <a16:creationId xmlns:a16="http://schemas.microsoft.com/office/drawing/2014/main" id="{7327F5E2-0BE8-4380-BF37-3ED3D527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35" y="2236137"/>
            <a:ext cx="357048" cy="3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les ">
            <a:extLst>
              <a:ext uri="{FF2B5EF4-FFF2-40B4-BE49-F238E27FC236}">
                <a16:creationId xmlns:a16="http://schemas.microsoft.com/office/drawing/2014/main" id="{A6B262C1-2CBB-4664-B9EC-1E28B803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1" y="307044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9BC9759-B53A-4DE8-977A-2082E9A8D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805" y="4112687"/>
            <a:ext cx="413278" cy="413278"/>
          </a:xfrm>
          <a:prstGeom prst="rect">
            <a:avLst/>
          </a:prstGeom>
        </p:spPr>
      </p:pic>
      <p:pic>
        <p:nvPicPr>
          <p:cNvPr id="1030" name="Picture 6" descr="interacción en redes sociales">
            <a:extLst>
              <a:ext uri="{FF2B5EF4-FFF2-40B4-BE49-F238E27FC236}">
                <a16:creationId xmlns:a16="http://schemas.microsoft.com/office/drawing/2014/main" id="{BA3D8F98-A190-4423-8401-C83F33CB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39" y="4922544"/>
            <a:ext cx="684971" cy="68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5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EE9329-A430-4575-8F9F-B8F7242B2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" t="10039" r="10451" b="6236"/>
          <a:stretch/>
        </p:blipFill>
        <p:spPr>
          <a:xfrm>
            <a:off x="319490" y="1561944"/>
            <a:ext cx="10873648" cy="49490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88B2FA-3D24-46DE-8F31-EB0CC38B13BB}"/>
              </a:ext>
            </a:extLst>
          </p:cNvPr>
          <p:cNvSpPr txBox="1"/>
          <p:nvPr/>
        </p:nvSpPr>
        <p:spPr>
          <a:xfrm>
            <a:off x="2346592" y="837282"/>
            <a:ext cx="874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¿Cómo interactúan las líneas de defensa dentro del MECI ?</a:t>
            </a:r>
            <a:endParaRPr lang="es-C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3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9D2B47-B74F-4AE5-B633-DDFC1E9E9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8400"/>
          <a:stretch/>
        </p:blipFill>
        <p:spPr>
          <a:xfrm>
            <a:off x="369065" y="1156769"/>
            <a:ext cx="11453870" cy="4760664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37E6E03-546D-451D-AB2F-A4F7979BC610}"/>
              </a:ext>
            </a:extLst>
          </p:cNvPr>
          <p:cNvSpPr/>
          <p:nvPr/>
        </p:nvSpPr>
        <p:spPr>
          <a:xfrm>
            <a:off x="3800819" y="1156770"/>
            <a:ext cx="506776" cy="462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CF4B13A-2D86-47E4-A5E4-2C8737F74171}"/>
              </a:ext>
            </a:extLst>
          </p:cNvPr>
          <p:cNvSpPr/>
          <p:nvPr/>
        </p:nvSpPr>
        <p:spPr>
          <a:xfrm>
            <a:off x="5969306" y="1156770"/>
            <a:ext cx="506776" cy="462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DED1292-3E0A-4A23-8F25-BDB5A0D5104D}"/>
              </a:ext>
            </a:extLst>
          </p:cNvPr>
          <p:cNvSpPr/>
          <p:nvPr/>
        </p:nvSpPr>
        <p:spPr>
          <a:xfrm>
            <a:off x="8137793" y="1156769"/>
            <a:ext cx="506776" cy="462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4A7526D-6DA2-402A-BC37-B798C50E88EB}"/>
              </a:ext>
            </a:extLst>
          </p:cNvPr>
          <p:cNvSpPr/>
          <p:nvPr/>
        </p:nvSpPr>
        <p:spPr>
          <a:xfrm>
            <a:off x="10306280" y="1134734"/>
            <a:ext cx="506776" cy="462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8CAECAB-9E55-40B5-AEA6-A9639AC77445}"/>
              </a:ext>
            </a:extLst>
          </p:cNvPr>
          <p:cNvSpPr txBox="1"/>
          <p:nvPr/>
        </p:nvSpPr>
        <p:spPr>
          <a:xfrm>
            <a:off x="4054207" y="57123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¿Qué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rol tiene </a:t>
            </a:r>
            <a:r>
              <a:rPr lang="es-MX" sz="18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cada línea de defensa?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0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E32658-2058-47E3-B41B-0AE0B6E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18" y="1112704"/>
            <a:ext cx="9217163" cy="50296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D22760-32EC-4912-9A0A-74C308A09ACF}"/>
              </a:ext>
            </a:extLst>
          </p:cNvPr>
          <p:cNvSpPr txBox="1"/>
          <p:nvPr/>
        </p:nvSpPr>
        <p:spPr>
          <a:xfrm>
            <a:off x="3280272" y="715684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Componentes del MECI: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3C50D-CE93-E3C7-4CBE-256E84445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5E71C69-58AE-11AF-72C5-8876AC614312}"/>
              </a:ext>
            </a:extLst>
          </p:cNvPr>
          <p:cNvSpPr txBox="1"/>
          <p:nvPr/>
        </p:nvSpPr>
        <p:spPr>
          <a:xfrm>
            <a:off x="658368" y="1170432"/>
            <a:ext cx="58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/>
                </a:solidFill>
              </a:rPr>
              <a:t>¿Quieres conocer más de MIPG ? </a:t>
            </a:r>
            <a:endParaRPr lang="es-CO" b="1" dirty="0"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8CCBB-66A7-9FBA-87F0-9B97ED8E8C3F}"/>
              </a:ext>
            </a:extLst>
          </p:cNvPr>
          <p:cNvSpPr txBox="1"/>
          <p:nvPr/>
        </p:nvSpPr>
        <p:spPr>
          <a:xfrm>
            <a:off x="870966" y="1869376"/>
            <a:ext cx="99761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Manual Operativo de MIPG V6: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hlinkClick r:id="rId2"/>
              </a:rPr>
              <a:t>https://www1.funcionpublica.gov.co/documents/28587410/56548624/2024-12-18_Manual_operativo_mipg_6V-publicada.pdf/0a5653af-7639-bda1-ec7a-6cded14d7da4?t=1746645145494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Micrositio MIPG: </a:t>
            </a:r>
            <a:r>
              <a:rPr lang="es-CO" dirty="0">
                <a:hlinkClick r:id="rId3"/>
              </a:rPr>
              <a:t>https://www1.funcionpublica.gov.co/web/mipg/inicio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Guía de Gestión Integral del Riesgo Versión 7 del DAFP: </a:t>
            </a:r>
            <a:r>
              <a:rPr lang="es-CO" dirty="0">
                <a:hlinkClick r:id="rId4"/>
              </a:rPr>
              <a:t>https://www.funcionpublica.gov.co/detalle-publicacion?entryId=963161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349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06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5FF24-AEF0-9370-4FE9-8D20D0BE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78BB6-13B5-4586-D18A-B8104895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1685"/>
            <a:ext cx="10515600" cy="2139640"/>
          </a:xfrm>
        </p:spPr>
        <p:txBody>
          <a:bodyPr>
            <a:noAutofit/>
          </a:bodyPr>
          <a:lstStyle/>
          <a:p>
            <a:pPr algn="ctr"/>
            <a:r>
              <a:rPr lang="es-MX" sz="3800" dirty="0"/>
              <a:t>C</a:t>
            </a:r>
            <a:r>
              <a:rPr lang="es-CO" sz="3800" dirty="0" err="1"/>
              <a:t>apacitación</a:t>
            </a:r>
            <a:r>
              <a:rPr lang="es-CO" sz="3800" dirty="0"/>
              <a:t> </a:t>
            </a:r>
            <a:br>
              <a:rPr lang="es-CO" sz="3800" dirty="0"/>
            </a:br>
            <a:r>
              <a:rPr lang="es-CO" sz="3800" dirty="0"/>
              <a:t>Modelo Integrado de Gestión MIPG</a:t>
            </a:r>
            <a:br>
              <a:rPr lang="es-CO" sz="3800" dirty="0"/>
            </a:br>
            <a:r>
              <a:rPr lang="es-CO" sz="3800" dirty="0"/>
              <a:t>Parte 4</a:t>
            </a:r>
            <a:br>
              <a:rPr lang="es-CO" sz="3800" dirty="0"/>
            </a:br>
            <a:endParaRPr lang="es-CO" sz="38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77AD8A8-C019-4E87-B121-FD917667DA39}"/>
              </a:ext>
            </a:extLst>
          </p:cNvPr>
          <p:cNvSpPr txBox="1">
            <a:spLocks/>
          </p:cNvSpPr>
          <p:nvPr/>
        </p:nvSpPr>
        <p:spPr>
          <a:xfrm>
            <a:off x="1034667" y="3994918"/>
            <a:ext cx="10515600" cy="213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/>
              <a:t>Dirección de Talento Humano</a:t>
            </a:r>
          </a:p>
          <a:p>
            <a:pPr algn="ctr"/>
            <a:endParaRPr lang="es-MX" sz="3200" dirty="0"/>
          </a:p>
          <a:p>
            <a:pPr algn="ctr"/>
            <a:r>
              <a:rPr lang="es-MX" sz="2000" dirty="0"/>
              <a:t>Apoya: Oficina Asesora de Planeación e Innovación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1977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6A6E5F-DEBF-499B-8387-935D86B9D3E0}"/>
              </a:ext>
            </a:extLst>
          </p:cNvPr>
          <p:cNvSpPr txBox="1"/>
          <p:nvPr/>
        </p:nvSpPr>
        <p:spPr>
          <a:xfrm>
            <a:off x="991518" y="523034"/>
            <a:ext cx="991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Seguimos la ruta de la gestión MIPG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64038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5F2DB-5A8F-9F70-106E-C5225A7B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5;p3">
            <a:extLst>
              <a:ext uri="{FF2B5EF4-FFF2-40B4-BE49-F238E27FC236}">
                <a16:creationId xmlns:a16="http://schemas.microsoft.com/office/drawing/2014/main" id="{524FA871-600B-A685-B9DE-64DA19DA5549}"/>
              </a:ext>
            </a:extLst>
          </p:cNvPr>
          <p:cNvSpPr/>
          <p:nvPr/>
        </p:nvSpPr>
        <p:spPr>
          <a:xfrm>
            <a:off x="5979088" y="275166"/>
            <a:ext cx="6651171" cy="478971"/>
          </a:xfrm>
          <a:prstGeom prst="roundRect">
            <a:avLst>
              <a:gd name="adj" fmla="val 16667"/>
            </a:avLst>
          </a:prstGeom>
          <a:solidFill>
            <a:srgbClr val="2F6437"/>
          </a:solidFill>
          <a:ln w="19050" cap="flat" cmpd="sng">
            <a:solidFill>
              <a:srgbClr val="3D6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ACUERDOS INICIALES</a:t>
            </a: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" name="Google Shape;196;p3">
            <a:extLst>
              <a:ext uri="{FF2B5EF4-FFF2-40B4-BE49-F238E27FC236}">
                <a16:creationId xmlns:a16="http://schemas.microsoft.com/office/drawing/2014/main" id="{B7B9E43E-41B5-97E6-F21E-2EDD156216D9}"/>
              </a:ext>
            </a:extLst>
          </p:cNvPr>
          <p:cNvGrpSpPr/>
          <p:nvPr/>
        </p:nvGrpSpPr>
        <p:grpSpPr>
          <a:xfrm>
            <a:off x="914856" y="1855148"/>
            <a:ext cx="3425670" cy="3397056"/>
            <a:chOff x="914856" y="1855148"/>
            <a:chExt cx="3425670" cy="3397056"/>
          </a:xfrm>
        </p:grpSpPr>
        <p:sp>
          <p:nvSpPr>
            <p:cNvPr id="7" name="Google Shape;197;p3">
              <a:extLst>
                <a:ext uri="{FF2B5EF4-FFF2-40B4-BE49-F238E27FC236}">
                  <a16:creationId xmlns:a16="http://schemas.microsoft.com/office/drawing/2014/main" id="{C966A4BD-A873-48F4-41A2-FA7420D2BE3C}"/>
                </a:ext>
              </a:extLst>
            </p:cNvPr>
            <p:cNvSpPr txBox="1"/>
            <p:nvPr/>
          </p:nvSpPr>
          <p:spPr>
            <a:xfrm>
              <a:off x="1582623" y="3483161"/>
              <a:ext cx="209434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 dirty="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Mantener el micrófono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 dirty="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cerrado durante las intervenciones de los demás</a:t>
              </a:r>
              <a:endParaRPr sz="1400" b="1" i="0" u="none" strike="noStrike" cap="none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198;p3">
              <a:extLst>
                <a:ext uri="{FF2B5EF4-FFF2-40B4-BE49-F238E27FC236}">
                  <a16:creationId xmlns:a16="http://schemas.microsoft.com/office/drawing/2014/main" id="{9F5C15D4-621E-F76B-FB9E-EBCA8EFCA19C}"/>
                </a:ext>
              </a:extLst>
            </p:cNvPr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" name="Google Shape;199;p3">
            <a:extLst>
              <a:ext uri="{FF2B5EF4-FFF2-40B4-BE49-F238E27FC236}">
                <a16:creationId xmlns:a16="http://schemas.microsoft.com/office/drawing/2014/main" id="{A66258F1-7328-5CEB-C358-C5AAD2C75E4D}"/>
              </a:ext>
            </a:extLst>
          </p:cNvPr>
          <p:cNvGrpSpPr/>
          <p:nvPr/>
        </p:nvGrpSpPr>
        <p:grpSpPr>
          <a:xfrm>
            <a:off x="4603760" y="1838944"/>
            <a:ext cx="3425670" cy="3397056"/>
            <a:chOff x="914856" y="1855148"/>
            <a:chExt cx="3425670" cy="3397056"/>
          </a:xfrm>
        </p:grpSpPr>
        <p:sp>
          <p:nvSpPr>
            <p:cNvPr id="10" name="Google Shape;200;p3">
              <a:extLst>
                <a:ext uri="{FF2B5EF4-FFF2-40B4-BE49-F238E27FC236}">
                  <a16:creationId xmlns:a16="http://schemas.microsoft.com/office/drawing/2014/main" id="{CD23F0F0-9F90-F429-1A1C-2DA7814073DB}"/>
                </a:ext>
              </a:extLst>
            </p:cNvPr>
            <p:cNvSpPr txBox="1"/>
            <p:nvPr/>
          </p:nvSpPr>
          <p:spPr>
            <a:xfrm>
              <a:off x="1659655" y="3569880"/>
              <a:ext cx="209434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Participar activamente a través del chat</a:t>
              </a:r>
              <a:endParaRPr sz="14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" name="Google Shape;201;p3">
              <a:extLst>
                <a:ext uri="{FF2B5EF4-FFF2-40B4-BE49-F238E27FC236}">
                  <a16:creationId xmlns:a16="http://schemas.microsoft.com/office/drawing/2014/main" id="{73297891-F72E-7B8F-DE25-2548848449BF}"/>
                </a:ext>
              </a:extLst>
            </p:cNvPr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2" name="Google Shape;202;p3">
            <a:extLst>
              <a:ext uri="{FF2B5EF4-FFF2-40B4-BE49-F238E27FC236}">
                <a16:creationId xmlns:a16="http://schemas.microsoft.com/office/drawing/2014/main" id="{C2DE645A-1979-4D12-661B-58B1D0E6C304}"/>
              </a:ext>
            </a:extLst>
          </p:cNvPr>
          <p:cNvGrpSpPr/>
          <p:nvPr/>
        </p:nvGrpSpPr>
        <p:grpSpPr>
          <a:xfrm>
            <a:off x="8228855" y="1822900"/>
            <a:ext cx="3425670" cy="3397056"/>
            <a:chOff x="914856" y="1855148"/>
            <a:chExt cx="3425670" cy="3397056"/>
          </a:xfrm>
        </p:grpSpPr>
        <p:sp>
          <p:nvSpPr>
            <p:cNvPr id="13" name="Google Shape;203;p3">
              <a:extLst>
                <a:ext uri="{FF2B5EF4-FFF2-40B4-BE49-F238E27FC236}">
                  <a16:creationId xmlns:a16="http://schemas.microsoft.com/office/drawing/2014/main" id="{A8971CE4-BF47-0612-0DF0-8658E7689FDD}"/>
                </a:ext>
              </a:extLst>
            </p:cNvPr>
            <p:cNvSpPr txBox="1"/>
            <p:nvPr/>
          </p:nvSpPr>
          <p:spPr>
            <a:xfrm>
              <a:off x="1686728" y="3545791"/>
              <a:ext cx="209434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Hacer las preguntas o comentarios al final y de manera concreta</a:t>
              </a:r>
              <a:endParaRPr sz="14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" name="Google Shape;204;p3">
              <a:extLst>
                <a:ext uri="{FF2B5EF4-FFF2-40B4-BE49-F238E27FC236}">
                  <a16:creationId xmlns:a16="http://schemas.microsoft.com/office/drawing/2014/main" id="{EF303112-A0AC-EF6B-2539-998D15C4F7D7}"/>
                </a:ext>
              </a:extLst>
            </p:cNvPr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" name="Google Shape;208;p3">
            <a:extLst>
              <a:ext uri="{FF2B5EF4-FFF2-40B4-BE49-F238E27FC236}">
                <a16:creationId xmlns:a16="http://schemas.microsoft.com/office/drawing/2014/main" id="{C114FF2F-A699-043D-C9CC-58EE34851885}"/>
              </a:ext>
            </a:extLst>
          </p:cNvPr>
          <p:cNvSpPr txBox="1"/>
          <p:nvPr/>
        </p:nvSpPr>
        <p:spPr>
          <a:xfrm>
            <a:off x="2384676" y="5323005"/>
            <a:ext cx="4475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1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16" name="Google Shape;209;p3">
            <a:extLst>
              <a:ext uri="{FF2B5EF4-FFF2-40B4-BE49-F238E27FC236}">
                <a16:creationId xmlns:a16="http://schemas.microsoft.com/office/drawing/2014/main" id="{F47FDACB-296C-73A2-5459-6D0B7C0ABAEE}"/>
              </a:ext>
            </a:extLst>
          </p:cNvPr>
          <p:cNvSpPr txBox="1"/>
          <p:nvPr/>
        </p:nvSpPr>
        <p:spPr>
          <a:xfrm>
            <a:off x="6152717" y="5387301"/>
            <a:ext cx="5277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2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17" name="Google Shape;210;p3">
            <a:extLst>
              <a:ext uri="{FF2B5EF4-FFF2-40B4-BE49-F238E27FC236}">
                <a16:creationId xmlns:a16="http://schemas.microsoft.com/office/drawing/2014/main" id="{72F15D4E-08CD-BE79-BD62-AF6D4F446229}"/>
              </a:ext>
            </a:extLst>
          </p:cNvPr>
          <p:cNvSpPr txBox="1"/>
          <p:nvPr/>
        </p:nvSpPr>
        <p:spPr>
          <a:xfrm>
            <a:off x="9807324" y="5357902"/>
            <a:ext cx="5084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3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8" name="Google Shape;205;p3" descr="burbuja Yogi Aprelliyanto Basic Outline icono">
            <a:extLst>
              <a:ext uri="{FF2B5EF4-FFF2-40B4-BE49-F238E27FC236}">
                <a16:creationId xmlns:a16="http://schemas.microsoft.com/office/drawing/2014/main" id="{E4327AD3-BCB8-9038-16A5-1130540E2C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3334" y="2092067"/>
            <a:ext cx="1264798" cy="126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6;p3" descr="pregunta Basic Straight Lineal icono">
            <a:extLst>
              <a:ext uri="{FF2B5EF4-FFF2-40B4-BE49-F238E27FC236}">
                <a16:creationId xmlns:a16="http://schemas.microsoft.com/office/drawing/2014/main" id="{90BE59BF-DF30-A3D6-33FF-DD7AEF8A92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695" y="2053755"/>
            <a:ext cx="1190412" cy="119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7;p3" descr="botón de silencio Generic Basic Outline icono">
            <a:extLst>
              <a:ext uri="{FF2B5EF4-FFF2-40B4-BE49-F238E27FC236}">
                <a16:creationId xmlns:a16="http://schemas.microsoft.com/office/drawing/2014/main" id="{73DF11BC-E8E7-9819-E1EA-01F6D89FDD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7798" y="2004573"/>
            <a:ext cx="1439786" cy="143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8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-1623" y="4591564"/>
            <a:ext cx="12192520" cy="2155568"/>
          </a:xfrm>
          <a:custGeom>
            <a:avLst/>
            <a:gdLst/>
            <a:ahLst/>
            <a:cxnLst/>
            <a:rect l="l" t="t" r="r" b="b"/>
            <a:pathLst>
              <a:path w="19576" h="3461" extrusionOk="0">
                <a:moveTo>
                  <a:pt x="19575" y="0"/>
                </a:moveTo>
                <a:lnTo>
                  <a:pt x="19575" y="2715"/>
                </a:lnTo>
                <a:lnTo>
                  <a:pt x="19411" y="2752"/>
                </a:lnTo>
                <a:lnTo>
                  <a:pt x="19411" y="2752"/>
                </a:lnTo>
                <a:cubicBezTo>
                  <a:pt x="19278" y="2782"/>
                  <a:pt x="19146" y="2812"/>
                  <a:pt x="19012" y="2838"/>
                </a:cubicBezTo>
                <a:lnTo>
                  <a:pt x="19012" y="2838"/>
                </a:lnTo>
                <a:cubicBezTo>
                  <a:pt x="17982" y="3054"/>
                  <a:pt x="16971" y="3218"/>
                  <a:pt x="15986" y="3320"/>
                </a:cubicBezTo>
                <a:lnTo>
                  <a:pt x="15986" y="3320"/>
                </a:lnTo>
                <a:cubicBezTo>
                  <a:pt x="15517" y="3373"/>
                  <a:pt x="15047" y="3404"/>
                  <a:pt x="14592" y="3429"/>
                </a:cubicBezTo>
                <a:lnTo>
                  <a:pt x="14592" y="3429"/>
                </a:lnTo>
                <a:cubicBezTo>
                  <a:pt x="14147" y="3447"/>
                  <a:pt x="13714" y="3460"/>
                  <a:pt x="13288" y="3454"/>
                </a:cubicBezTo>
                <a:lnTo>
                  <a:pt x="13288" y="3454"/>
                </a:lnTo>
                <a:cubicBezTo>
                  <a:pt x="11700" y="3441"/>
                  <a:pt x="10229" y="3245"/>
                  <a:pt x="8967" y="2871"/>
                </a:cubicBezTo>
                <a:lnTo>
                  <a:pt x="8967" y="2871"/>
                </a:lnTo>
                <a:cubicBezTo>
                  <a:pt x="8892" y="2850"/>
                  <a:pt x="8818" y="2825"/>
                  <a:pt x="8745" y="2801"/>
                </a:cubicBezTo>
                <a:lnTo>
                  <a:pt x="8745" y="2801"/>
                </a:lnTo>
                <a:cubicBezTo>
                  <a:pt x="8672" y="2778"/>
                  <a:pt x="8597" y="2756"/>
                  <a:pt x="8527" y="2730"/>
                </a:cubicBezTo>
                <a:lnTo>
                  <a:pt x="8527" y="2730"/>
                </a:lnTo>
                <a:cubicBezTo>
                  <a:pt x="8386" y="2682"/>
                  <a:pt x="8252" y="2632"/>
                  <a:pt x="8121" y="2582"/>
                </a:cubicBezTo>
                <a:lnTo>
                  <a:pt x="8121" y="2582"/>
                </a:lnTo>
                <a:cubicBezTo>
                  <a:pt x="7864" y="2483"/>
                  <a:pt x="7627" y="2382"/>
                  <a:pt x="7404" y="2287"/>
                </a:cubicBezTo>
                <a:lnTo>
                  <a:pt x="7404" y="2287"/>
                </a:lnTo>
                <a:cubicBezTo>
                  <a:pt x="7186" y="2194"/>
                  <a:pt x="6980" y="2104"/>
                  <a:pt x="6785" y="2023"/>
                </a:cubicBezTo>
                <a:lnTo>
                  <a:pt x="6785" y="2023"/>
                </a:lnTo>
                <a:cubicBezTo>
                  <a:pt x="6690" y="1984"/>
                  <a:pt x="6595" y="1947"/>
                  <a:pt x="6503" y="1912"/>
                </a:cubicBezTo>
                <a:lnTo>
                  <a:pt x="6503" y="1912"/>
                </a:lnTo>
                <a:cubicBezTo>
                  <a:pt x="6412" y="1878"/>
                  <a:pt x="6321" y="1847"/>
                  <a:pt x="6231" y="1814"/>
                </a:cubicBezTo>
                <a:lnTo>
                  <a:pt x="6231" y="1814"/>
                </a:lnTo>
                <a:cubicBezTo>
                  <a:pt x="5528" y="1576"/>
                  <a:pt x="4819" y="1441"/>
                  <a:pt x="4138" y="1391"/>
                </a:cubicBezTo>
                <a:lnTo>
                  <a:pt x="4138" y="1391"/>
                </a:lnTo>
                <a:cubicBezTo>
                  <a:pt x="3498" y="1345"/>
                  <a:pt x="2885" y="1372"/>
                  <a:pt x="2311" y="1455"/>
                </a:cubicBezTo>
                <a:lnTo>
                  <a:pt x="2311" y="1455"/>
                </a:lnTo>
                <a:cubicBezTo>
                  <a:pt x="1768" y="1533"/>
                  <a:pt x="1258" y="1661"/>
                  <a:pt x="780" y="1815"/>
                </a:cubicBezTo>
                <a:lnTo>
                  <a:pt x="780" y="1815"/>
                </a:lnTo>
                <a:cubicBezTo>
                  <a:pt x="511" y="1902"/>
                  <a:pt x="251" y="1999"/>
                  <a:pt x="0" y="2101"/>
                </a:cubicBezTo>
                <a:lnTo>
                  <a:pt x="0" y="934"/>
                </a:lnTo>
                <a:lnTo>
                  <a:pt x="0" y="934"/>
                </a:lnTo>
                <a:cubicBezTo>
                  <a:pt x="150" y="868"/>
                  <a:pt x="304" y="804"/>
                  <a:pt x="462" y="742"/>
                </a:cubicBezTo>
                <a:lnTo>
                  <a:pt x="462" y="742"/>
                </a:lnTo>
                <a:cubicBezTo>
                  <a:pt x="969" y="543"/>
                  <a:pt x="1524" y="366"/>
                  <a:pt x="2132" y="239"/>
                </a:cubicBezTo>
                <a:lnTo>
                  <a:pt x="2132" y="239"/>
                </a:lnTo>
                <a:cubicBezTo>
                  <a:pt x="2782" y="103"/>
                  <a:pt x="3495" y="23"/>
                  <a:pt x="4263" y="30"/>
                </a:cubicBezTo>
                <a:lnTo>
                  <a:pt x="4263" y="30"/>
                </a:lnTo>
                <a:cubicBezTo>
                  <a:pt x="5090" y="36"/>
                  <a:pt x="5987" y="144"/>
                  <a:pt x="6913" y="396"/>
                </a:cubicBezTo>
                <a:lnTo>
                  <a:pt x="6913" y="396"/>
                </a:lnTo>
                <a:cubicBezTo>
                  <a:pt x="7033" y="430"/>
                  <a:pt x="7155" y="464"/>
                  <a:pt x="7277" y="501"/>
                </a:cubicBezTo>
                <a:lnTo>
                  <a:pt x="7277" y="501"/>
                </a:lnTo>
                <a:cubicBezTo>
                  <a:pt x="7400" y="539"/>
                  <a:pt x="7519" y="578"/>
                  <a:pt x="7637" y="618"/>
                </a:cubicBezTo>
                <a:lnTo>
                  <a:pt x="7637" y="618"/>
                </a:lnTo>
                <a:cubicBezTo>
                  <a:pt x="7877" y="699"/>
                  <a:pt x="8107" y="783"/>
                  <a:pt x="8335" y="865"/>
                </a:cubicBezTo>
                <a:lnTo>
                  <a:pt x="8335" y="865"/>
                </a:lnTo>
                <a:cubicBezTo>
                  <a:pt x="8566" y="947"/>
                  <a:pt x="8791" y="1025"/>
                  <a:pt x="9014" y="1096"/>
                </a:cubicBezTo>
                <a:lnTo>
                  <a:pt x="9014" y="1096"/>
                </a:lnTo>
                <a:cubicBezTo>
                  <a:pt x="9126" y="1130"/>
                  <a:pt x="9239" y="1165"/>
                  <a:pt x="9350" y="1195"/>
                </a:cubicBezTo>
                <a:lnTo>
                  <a:pt x="9350" y="1195"/>
                </a:lnTo>
                <a:cubicBezTo>
                  <a:pt x="9407" y="1212"/>
                  <a:pt x="9463" y="1224"/>
                  <a:pt x="9519" y="1239"/>
                </a:cubicBezTo>
                <a:lnTo>
                  <a:pt x="9519" y="1239"/>
                </a:lnTo>
                <a:cubicBezTo>
                  <a:pt x="9577" y="1253"/>
                  <a:pt x="9633" y="1269"/>
                  <a:pt x="9692" y="1281"/>
                </a:cubicBezTo>
                <a:lnTo>
                  <a:pt x="9692" y="1281"/>
                </a:lnTo>
                <a:cubicBezTo>
                  <a:pt x="10657" y="1501"/>
                  <a:pt x="11792" y="1583"/>
                  <a:pt x="13013" y="1514"/>
                </a:cubicBezTo>
                <a:lnTo>
                  <a:pt x="13013" y="1514"/>
                </a:lnTo>
                <a:cubicBezTo>
                  <a:pt x="13335" y="1499"/>
                  <a:pt x="13662" y="1466"/>
                  <a:pt x="13995" y="1431"/>
                </a:cubicBezTo>
                <a:lnTo>
                  <a:pt x="13995" y="1431"/>
                </a:lnTo>
                <a:cubicBezTo>
                  <a:pt x="14334" y="1389"/>
                  <a:pt x="14679" y="1344"/>
                  <a:pt x="15028" y="1281"/>
                </a:cubicBezTo>
                <a:lnTo>
                  <a:pt x="15028" y="1281"/>
                </a:lnTo>
                <a:cubicBezTo>
                  <a:pt x="15753" y="1159"/>
                  <a:pt x="16495" y="987"/>
                  <a:pt x="17251" y="775"/>
                </a:cubicBezTo>
                <a:lnTo>
                  <a:pt x="17251" y="775"/>
                </a:lnTo>
                <a:cubicBezTo>
                  <a:pt x="17348" y="749"/>
                  <a:pt x="17445" y="720"/>
                  <a:pt x="17542" y="691"/>
                </a:cubicBezTo>
                <a:lnTo>
                  <a:pt x="17837" y="603"/>
                </a:lnTo>
                <a:lnTo>
                  <a:pt x="18132" y="509"/>
                </a:lnTo>
                <a:lnTo>
                  <a:pt x="18132" y="509"/>
                </a:lnTo>
                <a:cubicBezTo>
                  <a:pt x="18232" y="478"/>
                  <a:pt x="18332" y="446"/>
                  <a:pt x="18431" y="412"/>
                </a:cubicBezTo>
                <a:lnTo>
                  <a:pt x="18733" y="309"/>
                </a:lnTo>
                <a:lnTo>
                  <a:pt x="18733" y="309"/>
                </a:lnTo>
                <a:cubicBezTo>
                  <a:pt x="18834" y="275"/>
                  <a:pt x="18934" y="237"/>
                  <a:pt x="19036" y="201"/>
                </a:cubicBezTo>
                <a:lnTo>
                  <a:pt x="19036" y="201"/>
                </a:lnTo>
                <a:cubicBezTo>
                  <a:pt x="19217" y="138"/>
                  <a:pt x="19394" y="69"/>
                  <a:pt x="19575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 dirty="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-1623" y="4415825"/>
            <a:ext cx="12192520" cy="1161535"/>
          </a:xfrm>
          <a:custGeom>
            <a:avLst/>
            <a:gdLst/>
            <a:ahLst/>
            <a:cxnLst/>
            <a:rect l="l" t="t" r="r" b="b"/>
            <a:pathLst>
              <a:path w="19576" h="1865" extrusionOk="0">
                <a:moveTo>
                  <a:pt x="19575" y="0"/>
                </a:moveTo>
                <a:lnTo>
                  <a:pt x="19575" y="281"/>
                </a:lnTo>
                <a:lnTo>
                  <a:pt x="19575" y="281"/>
                </a:lnTo>
                <a:cubicBezTo>
                  <a:pt x="19394" y="350"/>
                  <a:pt x="19217" y="419"/>
                  <a:pt x="19036" y="482"/>
                </a:cubicBezTo>
                <a:lnTo>
                  <a:pt x="19036" y="482"/>
                </a:lnTo>
                <a:cubicBezTo>
                  <a:pt x="18934" y="518"/>
                  <a:pt x="18834" y="556"/>
                  <a:pt x="18733" y="590"/>
                </a:cubicBezTo>
                <a:lnTo>
                  <a:pt x="18431" y="693"/>
                </a:lnTo>
                <a:lnTo>
                  <a:pt x="18431" y="693"/>
                </a:lnTo>
                <a:cubicBezTo>
                  <a:pt x="18332" y="727"/>
                  <a:pt x="18232" y="759"/>
                  <a:pt x="18132" y="790"/>
                </a:cubicBezTo>
                <a:lnTo>
                  <a:pt x="17837" y="884"/>
                </a:lnTo>
                <a:lnTo>
                  <a:pt x="17542" y="972"/>
                </a:lnTo>
                <a:lnTo>
                  <a:pt x="17542" y="972"/>
                </a:lnTo>
                <a:cubicBezTo>
                  <a:pt x="17445" y="1001"/>
                  <a:pt x="17348" y="1030"/>
                  <a:pt x="17251" y="1056"/>
                </a:cubicBezTo>
                <a:lnTo>
                  <a:pt x="17251" y="1056"/>
                </a:lnTo>
                <a:cubicBezTo>
                  <a:pt x="16495" y="1268"/>
                  <a:pt x="15753" y="1440"/>
                  <a:pt x="15028" y="1562"/>
                </a:cubicBezTo>
                <a:lnTo>
                  <a:pt x="15028" y="1562"/>
                </a:lnTo>
                <a:cubicBezTo>
                  <a:pt x="14679" y="1625"/>
                  <a:pt x="14334" y="1670"/>
                  <a:pt x="13995" y="1712"/>
                </a:cubicBezTo>
                <a:lnTo>
                  <a:pt x="13995" y="1712"/>
                </a:lnTo>
                <a:cubicBezTo>
                  <a:pt x="13662" y="1747"/>
                  <a:pt x="13335" y="1780"/>
                  <a:pt x="13013" y="1795"/>
                </a:cubicBezTo>
                <a:lnTo>
                  <a:pt x="13013" y="1795"/>
                </a:lnTo>
                <a:cubicBezTo>
                  <a:pt x="11792" y="1864"/>
                  <a:pt x="10657" y="1782"/>
                  <a:pt x="9692" y="1562"/>
                </a:cubicBezTo>
                <a:lnTo>
                  <a:pt x="9692" y="1562"/>
                </a:lnTo>
                <a:cubicBezTo>
                  <a:pt x="9633" y="1550"/>
                  <a:pt x="9577" y="1534"/>
                  <a:pt x="9519" y="1520"/>
                </a:cubicBezTo>
                <a:lnTo>
                  <a:pt x="9519" y="1520"/>
                </a:lnTo>
                <a:cubicBezTo>
                  <a:pt x="9463" y="1505"/>
                  <a:pt x="9407" y="1493"/>
                  <a:pt x="9350" y="1476"/>
                </a:cubicBezTo>
                <a:lnTo>
                  <a:pt x="9350" y="1476"/>
                </a:lnTo>
                <a:cubicBezTo>
                  <a:pt x="9239" y="1446"/>
                  <a:pt x="9126" y="1411"/>
                  <a:pt x="9014" y="1377"/>
                </a:cubicBezTo>
                <a:lnTo>
                  <a:pt x="9014" y="1377"/>
                </a:lnTo>
                <a:cubicBezTo>
                  <a:pt x="8791" y="1306"/>
                  <a:pt x="8566" y="1228"/>
                  <a:pt x="8335" y="1146"/>
                </a:cubicBezTo>
                <a:lnTo>
                  <a:pt x="8335" y="1146"/>
                </a:lnTo>
                <a:cubicBezTo>
                  <a:pt x="8107" y="1064"/>
                  <a:pt x="7877" y="980"/>
                  <a:pt x="7637" y="899"/>
                </a:cubicBezTo>
                <a:lnTo>
                  <a:pt x="7637" y="899"/>
                </a:lnTo>
                <a:cubicBezTo>
                  <a:pt x="7519" y="859"/>
                  <a:pt x="7400" y="820"/>
                  <a:pt x="7277" y="782"/>
                </a:cubicBezTo>
                <a:lnTo>
                  <a:pt x="7277" y="782"/>
                </a:lnTo>
                <a:cubicBezTo>
                  <a:pt x="7155" y="745"/>
                  <a:pt x="7033" y="711"/>
                  <a:pt x="6913" y="677"/>
                </a:cubicBezTo>
                <a:lnTo>
                  <a:pt x="6913" y="677"/>
                </a:lnTo>
                <a:cubicBezTo>
                  <a:pt x="5987" y="425"/>
                  <a:pt x="5090" y="317"/>
                  <a:pt x="4263" y="311"/>
                </a:cubicBezTo>
                <a:lnTo>
                  <a:pt x="4263" y="311"/>
                </a:lnTo>
                <a:cubicBezTo>
                  <a:pt x="3495" y="304"/>
                  <a:pt x="2782" y="384"/>
                  <a:pt x="2132" y="520"/>
                </a:cubicBezTo>
                <a:lnTo>
                  <a:pt x="2132" y="520"/>
                </a:lnTo>
                <a:cubicBezTo>
                  <a:pt x="1524" y="647"/>
                  <a:pt x="969" y="824"/>
                  <a:pt x="462" y="1023"/>
                </a:cubicBezTo>
                <a:lnTo>
                  <a:pt x="462" y="1023"/>
                </a:lnTo>
                <a:cubicBezTo>
                  <a:pt x="304" y="1085"/>
                  <a:pt x="150" y="1149"/>
                  <a:pt x="0" y="1215"/>
                </a:cubicBezTo>
                <a:lnTo>
                  <a:pt x="0" y="1099"/>
                </a:lnTo>
                <a:lnTo>
                  <a:pt x="0" y="1099"/>
                </a:lnTo>
                <a:cubicBezTo>
                  <a:pt x="140" y="1037"/>
                  <a:pt x="284" y="976"/>
                  <a:pt x="431" y="917"/>
                </a:cubicBezTo>
                <a:lnTo>
                  <a:pt x="431" y="917"/>
                </a:lnTo>
                <a:cubicBezTo>
                  <a:pt x="940" y="714"/>
                  <a:pt x="1500" y="533"/>
                  <a:pt x="2114" y="400"/>
                </a:cubicBezTo>
                <a:lnTo>
                  <a:pt x="2114" y="400"/>
                </a:lnTo>
                <a:cubicBezTo>
                  <a:pt x="2772" y="258"/>
                  <a:pt x="3495" y="172"/>
                  <a:pt x="4275" y="173"/>
                </a:cubicBezTo>
                <a:lnTo>
                  <a:pt x="4275" y="173"/>
                </a:lnTo>
                <a:cubicBezTo>
                  <a:pt x="5117" y="175"/>
                  <a:pt x="6034" y="279"/>
                  <a:pt x="6984" y="530"/>
                </a:cubicBezTo>
                <a:lnTo>
                  <a:pt x="6984" y="530"/>
                </a:lnTo>
                <a:cubicBezTo>
                  <a:pt x="7107" y="565"/>
                  <a:pt x="7232" y="599"/>
                  <a:pt x="7357" y="635"/>
                </a:cubicBezTo>
                <a:lnTo>
                  <a:pt x="7357" y="635"/>
                </a:lnTo>
                <a:cubicBezTo>
                  <a:pt x="7483" y="673"/>
                  <a:pt x="7605" y="713"/>
                  <a:pt x="7726" y="752"/>
                </a:cubicBezTo>
                <a:lnTo>
                  <a:pt x="7726" y="752"/>
                </a:lnTo>
                <a:cubicBezTo>
                  <a:pt x="7971" y="834"/>
                  <a:pt x="8204" y="917"/>
                  <a:pt x="8432" y="997"/>
                </a:cubicBezTo>
                <a:lnTo>
                  <a:pt x="8432" y="997"/>
                </a:lnTo>
                <a:cubicBezTo>
                  <a:pt x="8663" y="1078"/>
                  <a:pt x="8888" y="1155"/>
                  <a:pt x="9107" y="1222"/>
                </a:cubicBezTo>
                <a:lnTo>
                  <a:pt x="9107" y="1222"/>
                </a:lnTo>
                <a:cubicBezTo>
                  <a:pt x="9217" y="1256"/>
                  <a:pt x="9328" y="1289"/>
                  <a:pt x="9435" y="1317"/>
                </a:cubicBezTo>
                <a:lnTo>
                  <a:pt x="9435" y="1317"/>
                </a:lnTo>
                <a:cubicBezTo>
                  <a:pt x="9491" y="1333"/>
                  <a:pt x="9545" y="1344"/>
                  <a:pt x="9600" y="1358"/>
                </a:cubicBezTo>
                <a:lnTo>
                  <a:pt x="9600" y="1358"/>
                </a:lnTo>
                <a:cubicBezTo>
                  <a:pt x="9655" y="1371"/>
                  <a:pt x="9710" y="1387"/>
                  <a:pt x="9767" y="1398"/>
                </a:cubicBezTo>
                <a:lnTo>
                  <a:pt x="9767" y="1398"/>
                </a:lnTo>
                <a:cubicBezTo>
                  <a:pt x="10700" y="1605"/>
                  <a:pt x="11801" y="1677"/>
                  <a:pt x="12985" y="1602"/>
                </a:cubicBezTo>
                <a:lnTo>
                  <a:pt x="12985" y="1602"/>
                </a:lnTo>
                <a:cubicBezTo>
                  <a:pt x="13297" y="1586"/>
                  <a:pt x="13614" y="1552"/>
                  <a:pt x="13936" y="1517"/>
                </a:cubicBezTo>
                <a:lnTo>
                  <a:pt x="13936" y="1517"/>
                </a:lnTo>
                <a:cubicBezTo>
                  <a:pt x="14265" y="1474"/>
                  <a:pt x="14597" y="1429"/>
                  <a:pt x="14936" y="1365"/>
                </a:cubicBezTo>
                <a:lnTo>
                  <a:pt x="14936" y="1365"/>
                </a:lnTo>
                <a:cubicBezTo>
                  <a:pt x="15636" y="1242"/>
                  <a:pt x="16354" y="1070"/>
                  <a:pt x="17085" y="861"/>
                </a:cubicBezTo>
                <a:lnTo>
                  <a:pt x="17085" y="861"/>
                </a:lnTo>
                <a:cubicBezTo>
                  <a:pt x="17179" y="834"/>
                  <a:pt x="17272" y="806"/>
                  <a:pt x="17365" y="777"/>
                </a:cubicBezTo>
                <a:lnTo>
                  <a:pt x="17650" y="691"/>
                </a:lnTo>
                <a:lnTo>
                  <a:pt x="17936" y="598"/>
                </a:lnTo>
                <a:lnTo>
                  <a:pt x="17936" y="598"/>
                </a:lnTo>
                <a:cubicBezTo>
                  <a:pt x="18033" y="567"/>
                  <a:pt x="18129" y="535"/>
                  <a:pt x="18224" y="501"/>
                </a:cubicBezTo>
                <a:lnTo>
                  <a:pt x="18516" y="401"/>
                </a:lnTo>
                <a:lnTo>
                  <a:pt x="18516" y="401"/>
                </a:lnTo>
                <a:cubicBezTo>
                  <a:pt x="18614" y="366"/>
                  <a:pt x="18710" y="329"/>
                  <a:pt x="18809" y="294"/>
                </a:cubicBezTo>
                <a:lnTo>
                  <a:pt x="18809" y="294"/>
                </a:lnTo>
                <a:cubicBezTo>
                  <a:pt x="19008" y="223"/>
                  <a:pt x="19203" y="145"/>
                  <a:pt x="19402" y="68"/>
                </a:cubicBezTo>
                <a:lnTo>
                  <a:pt x="19402" y="68"/>
                </a:lnTo>
                <a:cubicBezTo>
                  <a:pt x="19460" y="45"/>
                  <a:pt x="19518" y="22"/>
                  <a:pt x="19575" y="0"/>
                </a:cubicBez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-1623" y="5429078"/>
            <a:ext cx="12192520" cy="1441625"/>
          </a:xfrm>
          <a:custGeom>
            <a:avLst/>
            <a:gdLst/>
            <a:ahLst/>
            <a:cxnLst/>
            <a:rect l="l" t="t" r="r" b="b"/>
            <a:pathLst>
              <a:path w="19576" h="2316" extrusionOk="0">
                <a:moveTo>
                  <a:pt x="19575" y="1370"/>
                </a:moveTo>
                <a:lnTo>
                  <a:pt x="19575" y="1633"/>
                </a:lnTo>
                <a:lnTo>
                  <a:pt x="19575" y="1633"/>
                </a:lnTo>
                <a:cubicBezTo>
                  <a:pt x="19450" y="1660"/>
                  <a:pt x="19325" y="1687"/>
                  <a:pt x="19198" y="1711"/>
                </a:cubicBezTo>
                <a:lnTo>
                  <a:pt x="19198" y="1711"/>
                </a:lnTo>
                <a:cubicBezTo>
                  <a:pt x="18138" y="1926"/>
                  <a:pt x="17098" y="2088"/>
                  <a:pt x="16085" y="2185"/>
                </a:cubicBezTo>
                <a:lnTo>
                  <a:pt x="16085" y="2185"/>
                </a:lnTo>
                <a:cubicBezTo>
                  <a:pt x="15602" y="2236"/>
                  <a:pt x="15120" y="2265"/>
                  <a:pt x="14653" y="2288"/>
                </a:cubicBezTo>
                <a:lnTo>
                  <a:pt x="14653" y="2288"/>
                </a:lnTo>
                <a:cubicBezTo>
                  <a:pt x="14197" y="2304"/>
                  <a:pt x="13753" y="2315"/>
                  <a:pt x="13315" y="2305"/>
                </a:cubicBezTo>
                <a:lnTo>
                  <a:pt x="13315" y="2305"/>
                </a:lnTo>
                <a:cubicBezTo>
                  <a:pt x="11690" y="2281"/>
                  <a:pt x="10187" y="2072"/>
                  <a:pt x="8896" y="1680"/>
                </a:cubicBezTo>
                <a:lnTo>
                  <a:pt x="8896" y="1680"/>
                </a:lnTo>
                <a:cubicBezTo>
                  <a:pt x="8819" y="1658"/>
                  <a:pt x="8745" y="1632"/>
                  <a:pt x="8670" y="1608"/>
                </a:cubicBezTo>
                <a:lnTo>
                  <a:pt x="8670" y="1608"/>
                </a:lnTo>
                <a:cubicBezTo>
                  <a:pt x="8595" y="1583"/>
                  <a:pt x="8519" y="1560"/>
                  <a:pt x="8448" y="1534"/>
                </a:cubicBezTo>
                <a:lnTo>
                  <a:pt x="8448" y="1534"/>
                </a:lnTo>
                <a:cubicBezTo>
                  <a:pt x="8304" y="1484"/>
                  <a:pt x="8167" y="1431"/>
                  <a:pt x="8035" y="1380"/>
                </a:cubicBezTo>
                <a:lnTo>
                  <a:pt x="8035" y="1380"/>
                </a:lnTo>
                <a:cubicBezTo>
                  <a:pt x="7776" y="1277"/>
                  <a:pt x="7537" y="1175"/>
                  <a:pt x="7315" y="1078"/>
                </a:cubicBezTo>
                <a:lnTo>
                  <a:pt x="7315" y="1078"/>
                </a:lnTo>
                <a:cubicBezTo>
                  <a:pt x="7098" y="984"/>
                  <a:pt x="6895" y="894"/>
                  <a:pt x="6704" y="814"/>
                </a:cubicBezTo>
                <a:lnTo>
                  <a:pt x="6704" y="814"/>
                </a:lnTo>
                <a:cubicBezTo>
                  <a:pt x="6609" y="775"/>
                  <a:pt x="6518" y="737"/>
                  <a:pt x="6429" y="703"/>
                </a:cubicBezTo>
                <a:lnTo>
                  <a:pt x="6429" y="703"/>
                </a:lnTo>
                <a:cubicBezTo>
                  <a:pt x="6340" y="670"/>
                  <a:pt x="6252" y="639"/>
                  <a:pt x="6165" y="606"/>
                </a:cubicBezTo>
                <a:lnTo>
                  <a:pt x="6165" y="606"/>
                </a:lnTo>
                <a:cubicBezTo>
                  <a:pt x="5484" y="370"/>
                  <a:pt x="4792" y="235"/>
                  <a:pt x="4125" y="182"/>
                </a:cubicBezTo>
                <a:lnTo>
                  <a:pt x="4125" y="182"/>
                </a:lnTo>
                <a:cubicBezTo>
                  <a:pt x="3499" y="132"/>
                  <a:pt x="2895" y="155"/>
                  <a:pt x="2330" y="233"/>
                </a:cubicBezTo>
                <a:lnTo>
                  <a:pt x="2330" y="233"/>
                </a:lnTo>
                <a:cubicBezTo>
                  <a:pt x="1794" y="307"/>
                  <a:pt x="1288" y="428"/>
                  <a:pt x="812" y="579"/>
                </a:cubicBezTo>
                <a:lnTo>
                  <a:pt x="812" y="579"/>
                </a:lnTo>
                <a:cubicBezTo>
                  <a:pt x="532" y="668"/>
                  <a:pt x="261" y="768"/>
                  <a:pt x="0" y="873"/>
                </a:cubicBezTo>
                <a:lnTo>
                  <a:pt x="0" y="756"/>
                </a:lnTo>
                <a:lnTo>
                  <a:pt x="0" y="756"/>
                </a:lnTo>
                <a:cubicBezTo>
                  <a:pt x="251" y="654"/>
                  <a:pt x="511" y="557"/>
                  <a:pt x="780" y="470"/>
                </a:cubicBezTo>
                <a:lnTo>
                  <a:pt x="780" y="470"/>
                </a:lnTo>
                <a:cubicBezTo>
                  <a:pt x="1258" y="316"/>
                  <a:pt x="1768" y="188"/>
                  <a:pt x="2311" y="110"/>
                </a:cubicBezTo>
                <a:lnTo>
                  <a:pt x="2311" y="110"/>
                </a:lnTo>
                <a:cubicBezTo>
                  <a:pt x="2885" y="27"/>
                  <a:pt x="3498" y="0"/>
                  <a:pt x="4138" y="46"/>
                </a:cubicBezTo>
                <a:lnTo>
                  <a:pt x="4138" y="46"/>
                </a:lnTo>
                <a:cubicBezTo>
                  <a:pt x="4819" y="96"/>
                  <a:pt x="5528" y="231"/>
                  <a:pt x="6231" y="469"/>
                </a:cubicBezTo>
                <a:lnTo>
                  <a:pt x="6231" y="469"/>
                </a:lnTo>
                <a:cubicBezTo>
                  <a:pt x="6321" y="502"/>
                  <a:pt x="6412" y="533"/>
                  <a:pt x="6503" y="567"/>
                </a:cubicBezTo>
                <a:lnTo>
                  <a:pt x="6503" y="567"/>
                </a:lnTo>
                <a:cubicBezTo>
                  <a:pt x="6595" y="602"/>
                  <a:pt x="6690" y="639"/>
                  <a:pt x="6785" y="678"/>
                </a:cubicBezTo>
                <a:lnTo>
                  <a:pt x="6785" y="678"/>
                </a:lnTo>
                <a:cubicBezTo>
                  <a:pt x="6980" y="759"/>
                  <a:pt x="7186" y="849"/>
                  <a:pt x="7404" y="942"/>
                </a:cubicBezTo>
                <a:lnTo>
                  <a:pt x="7404" y="942"/>
                </a:lnTo>
                <a:cubicBezTo>
                  <a:pt x="7627" y="1037"/>
                  <a:pt x="7864" y="1138"/>
                  <a:pt x="8121" y="1237"/>
                </a:cubicBezTo>
                <a:lnTo>
                  <a:pt x="8121" y="1237"/>
                </a:lnTo>
                <a:cubicBezTo>
                  <a:pt x="8252" y="1287"/>
                  <a:pt x="8386" y="1337"/>
                  <a:pt x="8527" y="1385"/>
                </a:cubicBezTo>
                <a:lnTo>
                  <a:pt x="8527" y="1385"/>
                </a:lnTo>
                <a:cubicBezTo>
                  <a:pt x="8597" y="1411"/>
                  <a:pt x="8672" y="1433"/>
                  <a:pt x="8745" y="1456"/>
                </a:cubicBezTo>
                <a:lnTo>
                  <a:pt x="8745" y="1456"/>
                </a:lnTo>
                <a:cubicBezTo>
                  <a:pt x="8818" y="1480"/>
                  <a:pt x="8892" y="1505"/>
                  <a:pt x="8967" y="1526"/>
                </a:cubicBezTo>
                <a:lnTo>
                  <a:pt x="8967" y="1526"/>
                </a:lnTo>
                <a:cubicBezTo>
                  <a:pt x="10229" y="1900"/>
                  <a:pt x="11700" y="2096"/>
                  <a:pt x="13288" y="2109"/>
                </a:cubicBezTo>
                <a:lnTo>
                  <a:pt x="13288" y="2109"/>
                </a:lnTo>
                <a:cubicBezTo>
                  <a:pt x="13714" y="2115"/>
                  <a:pt x="14147" y="2102"/>
                  <a:pt x="14592" y="2084"/>
                </a:cubicBezTo>
                <a:lnTo>
                  <a:pt x="14592" y="2084"/>
                </a:lnTo>
                <a:cubicBezTo>
                  <a:pt x="15047" y="2059"/>
                  <a:pt x="15517" y="2028"/>
                  <a:pt x="15986" y="1975"/>
                </a:cubicBezTo>
                <a:lnTo>
                  <a:pt x="15986" y="1975"/>
                </a:lnTo>
                <a:cubicBezTo>
                  <a:pt x="16971" y="1873"/>
                  <a:pt x="17982" y="1709"/>
                  <a:pt x="19012" y="1493"/>
                </a:cubicBezTo>
                <a:lnTo>
                  <a:pt x="19012" y="1493"/>
                </a:lnTo>
                <a:cubicBezTo>
                  <a:pt x="19146" y="1467"/>
                  <a:pt x="19278" y="1437"/>
                  <a:pt x="19411" y="1407"/>
                </a:cubicBezTo>
                <a:lnTo>
                  <a:pt x="19575" y="1370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73046" y="5209402"/>
            <a:ext cx="538348" cy="249881"/>
          </a:xfrm>
          <a:custGeom>
            <a:avLst/>
            <a:gdLst/>
            <a:ahLst/>
            <a:cxnLst/>
            <a:rect l="l" t="t" r="r" b="b"/>
            <a:pathLst>
              <a:path w="863" h="402" extrusionOk="0">
                <a:moveTo>
                  <a:pt x="862" y="132"/>
                </a:moveTo>
                <a:lnTo>
                  <a:pt x="862" y="132"/>
                </a:lnTo>
                <a:cubicBezTo>
                  <a:pt x="576" y="211"/>
                  <a:pt x="301" y="302"/>
                  <a:pt x="38" y="401"/>
                </a:cubicBezTo>
                <a:lnTo>
                  <a:pt x="0" y="277"/>
                </a:lnTo>
                <a:lnTo>
                  <a:pt x="0" y="277"/>
                </a:lnTo>
                <a:cubicBezTo>
                  <a:pt x="265" y="176"/>
                  <a:pt x="542" y="84"/>
                  <a:pt x="831" y="0"/>
                </a:cubicBezTo>
                <a:lnTo>
                  <a:pt x="862" y="132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132754" y="5017185"/>
            <a:ext cx="634484" cy="192216"/>
          </a:xfrm>
          <a:custGeom>
            <a:avLst/>
            <a:gdLst/>
            <a:ahLst/>
            <a:cxnLst/>
            <a:rect l="l" t="t" r="r" b="b"/>
            <a:pathLst>
              <a:path w="1020" h="307" extrusionOk="0">
                <a:moveTo>
                  <a:pt x="1019" y="146"/>
                </a:moveTo>
                <a:lnTo>
                  <a:pt x="1019" y="146"/>
                </a:lnTo>
                <a:cubicBezTo>
                  <a:pt x="675" y="182"/>
                  <a:pt x="343" y="237"/>
                  <a:pt x="26" y="306"/>
                </a:cubicBezTo>
                <a:lnTo>
                  <a:pt x="0" y="169"/>
                </a:lnTo>
                <a:lnTo>
                  <a:pt x="0" y="169"/>
                </a:lnTo>
                <a:cubicBezTo>
                  <a:pt x="321" y="96"/>
                  <a:pt x="657" y="38"/>
                  <a:pt x="1008" y="0"/>
                </a:cubicBezTo>
                <a:lnTo>
                  <a:pt x="1019" y="146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2176491" y="4975997"/>
            <a:ext cx="755335" cy="129059"/>
          </a:xfrm>
          <a:custGeom>
            <a:avLst/>
            <a:gdLst/>
            <a:ahLst/>
            <a:cxnLst/>
            <a:rect l="l" t="t" r="r" b="b"/>
            <a:pathLst>
              <a:path w="1212" h="207" extrusionOk="0">
                <a:moveTo>
                  <a:pt x="1186" y="206"/>
                </a:moveTo>
                <a:lnTo>
                  <a:pt x="1186" y="206"/>
                </a:lnTo>
                <a:cubicBezTo>
                  <a:pt x="778" y="167"/>
                  <a:pt x="381" y="156"/>
                  <a:pt x="0" y="168"/>
                </a:cubicBezTo>
                <a:lnTo>
                  <a:pt x="0" y="15"/>
                </a:lnTo>
                <a:lnTo>
                  <a:pt x="0" y="15"/>
                </a:lnTo>
                <a:cubicBezTo>
                  <a:pt x="389" y="0"/>
                  <a:pt x="794" y="7"/>
                  <a:pt x="1211" y="45"/>
                </a:cubicBezTo>
                <a:lnTo>
                  <a:pt x="1186" y="206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3390522" y="5069359"/>
            <a:ext cx="898167" cy="324023"/>
          </a:xfrm>
          <a:custGeom>
            <a:avLst/>
            <a:gdLst/>
            <a:ahLst/>
            <a:cxnLst/>
            <a:rect l="l" t="t" r="r" b="b"/>
            <a:pathLst>
              <a:path w="1443" h="519" extrusionOk="0">
                <a:moveTo>
                  <a:pt x="1354" y="518"/>
                </a:moveTo>
                <a:lnTo>
                  <a:pt x="1354" y="518"/>
                </a:lnTo>
                <a:cubicBezTo>
                  <a:pt x="900" y="361"/>
                  <a:pt x="445" y="245"/>
                  <a:pt x="0" y="164"/>
                </a:cubicBezTo>
                <a:lnTo>
                  <a:pt x="46" y="0"/>
                </a:lnTo>
                <a:lnTo>
                  <a:pt x="46" y="0"/>
                </a:lnTo>
                <a:cubicBezTo>
                  <a:pt x="504" y="80"/>
                  <a:pt x="973" y="197"/>
                  <a:pt x="1442" y="354"/>
                </a:cubicBezTo>
                <a:lnTo>
                  <a:pt x="1354" y="518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4766608" y="5492235"/>
            <a:ext cx="1062965" cy="455827"/>
          </a:xfrm>
          <a:custGeom>
            <a:avLst/>
            <a:gdLst/>
            <a:ahLst/>
            <a:cxnLst/>
            <a:rect l="l" t="t" r="r" b="b"/>
            <a:pathLst>
              <a:path w="1707" h="731" extrusionOk="0">
                <a:moveTo>
                  <a:pt x="1622" y="730"/>
                </a:moveTo>
                <a:lnTo>
                  <a:pt x="1622" y="730"/>
                </a:lnTo>
                <a:cubicBezTo>
                  <a:pt x="1030" y="573"/>
                  <a:pt x="500" y="362"/>
                  <a:pt x="0" y="164"/>
                </a:cubicBezTo>
                <a:lnTo>
                  <a:pt x="107" y="0"/>
                </a:lnTo>
                <a:lnTo>
                  <a:pt x="107" y="0"/>
                </a:lnTo>
                <a:cubicBezTo>
                  <a:pt x="611" y="197"/>
                  <a:pt x="1133" y="399"/>
                  <a:pt x="1706" y="545"/>
                </a:cubicBezTo>
                <a:lnTo>
                  <a:pt x="1622" y="730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6497015" y="5972775"/>
            <a:ext cx="1392564" cy="233407"/>
          </a:xfrm>
          <a:custGeom>
            <a:avLst/>
            <a:gdLst/>
            <a:ahLst/>
            <a:cxnLst/>
            <a:rect l="l" t="t" r="r" b="b"/>
            <a:pathLst>
              <a:path w="2234" h="377" extrusionOk="0">
                <a:moveTo>
                  <a:pt x="2233" y="376"/>
                </a:moveTo>
                <a:lnTo>
                  <a:pt x="2233" y="376"/>
                </a:lnTo>
                <a:cubicBezTo>
                  <a:pt x="1835" y="371"/>
                  <a:pt x="1447" y="358"/>
                  <a:pt x="1070" y="325"/>
                </a:cubicBezTo>
                <a:lnTo>
                  <a:pt x="930" y="315"/>
                </a:lnTo>
                <a:lnTo>
                  <a:pt x="930" y="315"/>
                </a:lnTo>
                <a:cubicBezTo>
                  <a:pt x="885" y="311"/>
                  <a:pt x="839" y="305"/>
                  <a:pt x="794" y="301"/>
                </a:cubicBezTo>
                <a:lnTo>
                  <a:pt x="523" y="273"/>
                </a:lnTo>
                <a:lnTo>
                  <a:pt x="523" y="273"/>
                </a:lnTo>
                <a:cubicBezTo>
                  <a:pt x="346" y="249"/>
                  <a:pt x="171" y="230"/>
                  <a:pt x="0" y="200"/>
                </a:cubicBezTo>
                <a:lnTo>
                  <a:pt x="51" y="0"/>
                </a:lnTo>
                <a:lnTo>
                  <a:pt x="51" y="0"/>
                </a:lnTo>
                <a:cubicBezTo>
                  <a:pt x="217" y="27"/>
                  <a:pt x="386" y="45"/>
                  <a:pt x="558" y="67"/>
                </a:cubicBezTo>
                <a:lnTo>
                  <a:pt x="820" y="92"/>
                </a:lnTo>
                <a:lnTo>
                  <a:pt x="820" y="92"/>
                </a:lnTo>
                <a:cubicBezTo>
                  <a:pt x="865" y="96"/>
                  <a:pt x="909" y="101"/>
                  <a:pt x="954" y="105"/>
                </a:cubicBezTo>
                <a:lnTo>
                  <a:pt x="1088" y="114"/>
                </a:lnTo>
                <a:lnTo>
                  <a:pt x="1088" y="114"/>
                </a:lnTo>
                <a:cubicBezTo>
                  <a:pt x="1454" y="142"/>
                  <a:pt x="1831" y="153"/>
                  <a:pt x="2217" y="154"/>
                </a:cubicBezTo>
                <a:lnTo>
                  <a:pt x="2233" y="376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8793236" y="5791543"/>
            <a:ext cx="1788088" cy="384432"/>
          </a:xfrm>
          <a:custGeom>
            <a:avLst/>
            <a:gdLst/>
            <a:ahLst/>
            <a:cxnLst/>
            <a:rect l="l" t="t" r="r" b="b"/>
            <a:pathLst>
              <a:path w="2871" h="619" extrusionOk="0">
                <a:moveTo>
                  <a:pt x="2870" y="239"/>
                </a:moveTo>
                <a:lnTo>
                  <a:pt x="2685" y="276"/>
                </a:lnTo>
                <a:lnTo>
                  <a:pt x="2685" y="276"/>
                </a:lnTo>
                <a:cubicBezTo>
                  <a:pt x="2624" y="287"/>
                  <a:pt x="2562" y="297"/>
                  <a:pt x="2501" y="309"/>
                </a:cubicBezTo>
                <a:lnTo>
                  <a:pt x="2138" y="372"/>
                </a:lnTo>
                <a:lnTo>
                  <a:pt x="2138" y="372"/>
                </a:lnTo>
                <a:cubicBezTo>
                  <a:pt x="1898" y="408"/>
                  <a:pt x="1663" y="448"/>
                  <a:pt x="1426" y="477"/>
                </a:cubicBezTo>
                <a:lnTo>
                  <a:pt x="1426" y="477"/>
                </a:lnTo>
                <a:cubicBezTo>
                  <a:pt x="1194" y="510"/>
                  <a:pt x="963" y="535"/>
                  <a:pt x="735" y="560"/>
                </a:cubicBezTo>
                <a:lnTo>
                  <a:pt x="735" y="560"/>
                </a:lnTo>
                <a:cubicBezTo>
                  <a:pt x="622" y="572"/>
                  <a:pt x="509" y="581"/>
                  <a:pt x="396" y="592"/>
                </a:cubicBezTo>
                <a:lnTo>
                  <a:pt x="230" y="606"/>
                </a:lnTo>
                <a:lnTo>
                  <a:pt x="230" y="606"/>
                </a:lnTo>
                <a:cubicBezTo>
                  <a:pt x="175" y="611"/>
                  <a:pt x="119" y="614"/>
                  <a:pt x="65" y="618"/>
                </a:cubicBezTo>
                <a:lnTo>
                  <a:pt x="0" y="387"/>
                </a:lnTo>
                <a:lnTo>
                  <a:pt x="0" y="387"/>
                </a:lnTo>
                <a:cubicBezTo>
                  <a:pt x="53" y="383"/>
                  <a:pt x="107" y="379"/>
                  <a:pt x="160" y="374"/>
                </a:cubicBezTo>
                <a:lnTo>
                  <a:pt x="321" y="358"/>
                </a:lnTo>
                <a:lnTo>
                  <a:pt x="321" y="358"/>
                </a:lnTo>
                <a:cubicBezTo>
                  <a:pt x="429" y="348"/>
                  <a:pt x="539" y="338"/>
                  <a:pt x="648" y="326"/>
                </a:cubicBezTo>
                <a:lnTo>
                  <a:pt x="648" y="326"/>
                </a:lnTo>
                <a:cubicBezTo>
                  <a:pt x="868" y="300"/>
                  <a:pt x="1092" y="275"/>
                  <a:pt x="1315" y="241"/>
                </a:cubicBezTo>
                <a:lnTo>
                  <a:pt x="1315" y="241"/>
                </a:lnTo>
                <a:cubicBezTo>
                  <a:pt x="1544" y="211"/>
                  <a:pt x="1771" y="171"/>
                  <a:pt x="2003" y="134"/>
                </a:cubicBezTo>
                <a:lnTo>
                  <a:pt x="2354" y="70"/>
                </a:lnTo>
                <a:lnTo>
                  <a:pt x="2354" y="70"/>
                </a:lnTo>
                <a:cubicBezTo>
                  <a:pt x="2413" y="59"/>
                  <a:pt x="2472" y="49"/>
                  <a:pt x="2531" y="37"/>
                </a:cubicBezTo>
                <a:lnTo>
                  <a:pt x="2709" y="0"/>
                </a:lnTo>
                <a:lnTo>
                  <a:pt x="2870" y="239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11581112" y="5352192"/>
            <a:ext cx="612509" cy="326769"/>
          </a:xfrm>
          <a:custGeom>
            <a:avLst/>
            <a:gdLst/>
            <a:ahLst/>
            <a:cxnLst/>
            <a:rect l="l" t="t" r="r" b="b"/>
            <a:pathLst>
              <a:path w="982" h="525" extrusionOk="0">
                <a:moveTo>
                  <a:pt x="981" y="0"/>
                </a:moveTo>
                <a:lnTo>
                  <a:pt x="981" y="314"/>
                </a:lnTo>
                <a:lnTo>
                  <a:pt x="981" y="314"/>
                </a:lnTo>
                <a:cubicBezTo>
                  <a:pt x="728" y="388"/>
                  <a:pt x="477" y="458"/>
                  <a:pt x="226" y="524"/>
                </a:cubicBezTo>
                <a:lnTo>
                  <a:pt x="0" y="286"/>
                </a:lnTo>
                <a:lnTo>
                  <a:pt x="0" y="286"/>
                </a:lnTo>
                <a:cubicBezTo>
                  <a:pt x="325" y="197"/>
                  <a:pt x="653" y="102"/>
                  <a:pt x="981" y="0"/>
                </a:cubicBez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" name="Google Shape;174;p18"/>
          <p:cNvSpPr/>
          <p:nvPr/>
        </p:nvSpPr>
        <p:spPr>
          <a:xfrm rot="8100000">
            <a:off x="5878832" y="3761204"/>
            <a:ext cx="1263741" cy="1263741"/>
          </a:xfrm>
          <a:prstGeom prst="teardrop">
            <a:avLst>
              <a:gd name="adj" fmla="val 11836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6028664" y="3909391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18"/>
          <p:cNvSpPr/>
          <p:nvPr/>
        </p:nvSpPr>
        <p:spPr>
          <a:xfrm rot="8100000">
            <a:off x="3912929" y="3299222"/>
            <a:ext cx="1263741" cy="1263741"/>
          </a:xfrm>
          <a:prstGeom prst="teardrop">
            <a:avLst>
              <a:gd name="adj" fmla="val 118365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4062761" y="3447408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8" name="Google Shape;178;p18"/>
          <p:cNvSpPr/>
          <p:nvPr/>
        </p:nvSpPr>
        <p:spPr>
          <a:xfrm rot="8100000">
            <a:off x="2100460" y="3186588"/>
            <a:ext cx="1263741" cy="1263741"/>
          </a:xfrm>
          <a:prstGeom prst="teardrop">
            <a:avLst>
              <a:gd name="adj" fmla="val 11836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2250588" y="3334775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2283141" y="3669969"/>
            <a:ext cx="8980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rgbClr val="7030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400" dirty="0">
              <a:solidFill>
                <a:srgbClr val="7030A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4077886" y="3798837"/>
            <a:ext cx="9632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1467" dirty="0">
              <a:solidFill>
                <a:schemeClr val="accent1">
                  <a:lumMod val="60000"/>
                  <a:lumOff val="4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6069084" y="4225784"/>
            <a:ext cx="898000" cy="22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Fira Sans Extra Condensed Medium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400" dirty="0">
              <a:solidFill>
                <a:schemeClr val="accent2"/>
              </a:solidFill>
              <a:latin typeface="Fira Sans Extra Condensed Medium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371301" y="2452922"/>
            <a:ext cx="1424277" cy="33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rgbClr val="00CC99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de Talento Humano</a:t>
            </a:r>
            <a:endParaRPr sz="1400" dirty="0">
              <a:solidFill>
                <a:srgbClr val="00CC99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5711464" y="2646987"/>
            <a:ext cx="15976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chemeClr val="accent2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Evaluación de Resultados</a:t>
            </a:r>
            <a:endParaRPr sz="1400" dirty="0">
              <a:solidFill>
                <a:schemeClr val="accent2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3694693" y="2626765"/>
            <a:ext cx="1871688" cy="27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de Gestión con Valores para Resultados</a:t>
            </a:r>
            <a:endParaRPr sz="1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678415" y="2661720"/>
            <a:ext cx="2179620" cy="20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rgbClr val="7030A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de Direccionamiento Estratégico y Planeación</a:t>
            </a:r>
            <a:endParaRPr sz="1400" dirty="0">
              <a:solidFill>
                <a:srgbClr val="7030A0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" name="Google Shape;191;p18"/>
          <p:cNvSpPr/>
          <p:nvPr/>
        </p:nvSpPr>
        <p:spPr>
          <a:xfrm rot="8100000">
            <a:off x="254902" y="3291812"/>
            <a:ext cx="1263741" cy="1263741"/>
          </a:xfrm>
          <a:prstGeom prst="teardrop">
            <a:avLst>
              <a:gd name="adj" fmla="val 118365"/>
            </a:avLst>
          </a:prstGeom>
          <a:solidFill>
            <a:srgbClr val="00CC99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405031" y="3439999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437584" y="3787900"/>
            <a:ext cx="8980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00CC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467" dirty="0">
              <a:solidFill>
                <a:srgbClr val="00CC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D7D951-CC3A-4AED-ACBD-91B5E4625DE5}"/>
              </a:ext>
            </a:extLst>
          </p:cNvPr>
          <p:cNvSpPr txBox="1"/>
          <p:nvPr/>
        </p:nvSpPr>
        <p:spPr>
          <a:xfrm>
            <a:off x="298931" y="1471065"/>
            <a:ext cx="891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En las sesiones anteriores aprendimos: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Google Shape;174;p18">
            <a:extLst>
              <a:ext uri="{FF2B5EF4-FFF2-40B4-BE49-F238E27FC236}">
                <a16:creationId xmlns:a16="http://schemas.microsoft.com/office/drawing/2014/main" id="{FBA7048A-EA3A-4E16-95AD-CACBB297E66C}"/>
              </a:ext>
            </a:extLst>
          </p:cNvPr>
          <p:cNvSpPr/>
          <p:nvPr/>
        </p:nvSpPr>
        <p:spPr>
          <a:xfrm rot="8100000">
            <a:off x="7619787" y="3739236"/>
            <a:ext cx="1263741" cy="1263741"/>
          </a:xfrm>
          <a:prstGeom prst="teardrop">
            <a:avLst>
              <a:gd name="adj" fmla="val 118365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" name="Google Shape;175;p18">
            <a:extLst>
              <a:ext uri="{FF2B5EF4-FFF2-40B4-BE49-F238E27FC236}">
                <a16:creationId xmlns:a16="http://schemas.microsoft.com/office/drawing/2014/main" id="{CDC1BC86-79E9-4732-B106-AB7398EFBBF4}"/>
              </a:ext>
            </a:extLst>
          </p:cNvPr>
          <p:cNvSpPr/>
          <p:nvPr/>
        </p:nvSpPr>
        <p:spPr>
          <a:xfrm>
            <a:off x="7769619" y="3887423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182;p18">
            <a:extLst>
              <a:ext uri="{FF2B5EF4-FFF2-40B4-BE49-F238E27FC236}">
                <a16:creationId xmlns:a16="http://schemas.microsoft.com/office/drawing/2014/main" id="{8B14EDBE-48F1-4F19-B50E-E63F7D7C6A3F}"/>
              </a:ext>
            </a:extLst>
          </p:cNvPr>
          <p:cNvSpPr txBox="1"/>
          <p:nvPr/>
        </p:nvSpPr>
        <p:spPr>
          <a:xfrm>
            <a:off x="7810039" y="4133223"/>
            <a:ext cx="898000" cy="37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Fira Sans Extra Condensed Medium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endParaRPr sz="2400" dirty="0">
              <a:solidFill>
                <a:schemeClr val="accent2"/>
              </a:solidFill>
              <a:latin typeface="Fira Sans Extra Condensed Medium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" name="Google Shape;184;p18">
            <a:extLst>
              <a:ext uri="{FF2B5EF4-FFF2-40B4-BE49-F238E27FC236}">
                <a16:creationId xmlns:a16="http://schemas.microsoft.com/office/drawing/2014/main" id="{7560471D-7DD8-492E-942C-38620514DBBB}"/>
              </a:ext>
            </a:extLst>
          </p:cNvPr>
          <p:cNvSpPr txBox="1"/>
          <p:nvPr/>
        </p:nvSpPr>
        <p:spPr>
          <a:xfrm>
            <a:off x="7373967" y="2689670"/>
            <a:ext cx="15976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chemeClr val="accent2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Información y Comunicación</a:t>
            </a:r>
            <a:endParaRPr sz="1400" dirty="0">
              <a:solidFill>
                <a:schemeClr val="accent2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023D094-DF93-4809-AC2A-FEC2FDAFE484}"/>
              </a:ext>
            </a:extLst>
          </p:cNvPr>
          <p:cNvSpPr txBox="1"/>
          <p:nvPr/>
        </p:nvSpPr>
        <p:spPr>
          <a:xfrm>
            <a:off x="8064495" y="1455961"/>
            <a:ext cx="535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3"/>
                </a:solidFill>
              </a:rPr>
              <a:t>Hoy </a:t>
            </a:r>
          </a:p>
          <a:p>
            <a:pPr algn="ctr"/>
            <a:r>
              <a:rPr lang="es-MX" sz="2000" b="1" dirty="0">
                <a:solidFill>
                  <a:schemeClr val="accent3"/>
                </a:solidFill>
              </a:rPr>
              <a:t>Estamos abordando</a:t>
            </a:r>
            <a:endParaRPr lang="es-CO" sz="2000" b="1" dirty="0">
              <a:solidFill>
                <a:schemeClr val="accent3"/>
              </a:solidFill>
            </a:endParaRPr>
          </a:p>
        </p:txBody>
      </p:sp>
      <p:pic>
        <p:nvPicPr>
          <p:cNvPr id="51" name="Picture 10" descr="Personería de Bogotá - ¿Qué es el MIPG?">
            <a:extLst>
              <a:ext uri="{FF2B5EF4-FFF2-40B4-BE49-F238E27FC236}">
                <a16:creationId xmlns:a16="http://schemas.microsoft.com/office/drawing/2014/main" id="{49C3A28B-478F-4361-BF34-F0BE9CCD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" y="5762240"/>
            <a:ext cx="2879327" cy="8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184;p18">
            <a:extLst>
              <a:ext uri="{FF2B5EF4-FFF2-40B4-BE49-F238E27FC236}">
                <a16:creationId xmlns:a16="http://schemas.microsoft.com/office/drawing/2014/main" id="{290D60AA-E734-4BFD-9BEF-12515C7D4E96}"/>
              </a:ext>
            </a:extLst>
          </p:cNvPr>
          <p:cNvSpPr txBox="1"/>
          <p:nvPr/>
        </p:nvSpPr>
        <p:spPr>
          <a:xfrm>
            <a:off x="9145258" y="2756501"/>
            <a:ext cx="15976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Gestión del Conocimiento y la Innovación</a:t>
            </a:r>
            <a:endParaRPr sz="1400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4;p18">
            <a:extLst>
              <a:ext uri="{FF2B5EF4-FFF2-40B4-BE49-F238E27FC236}">
                <a16:creationId xmlns:a16="http://schemas.microsoft.com/office/drawing/2014/main" id="{27019A30-9380-4DD6-8BBF-F0E30B0EF99F}"/>
              </a:ext>
            </a:extLst>
          </p:cNvPr>
          <p:cNvSpPr/>
          <p:nvPr/>
        </p:nvSpPr>
        <p:spPr>
          <a:xfrm rot="8100000">
            <a:off x="10806459" y="3155307"/>
            <a:ext cx="1263741" cy="1263741"/>
          </a:xfrm>
          <a:prstGeom prst="teardrop">
            <a:avLst>
              <a:gd name="adj" fmla="val 118365"/>
            </a:avLst>
          </a:pr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" name="Google Shape;175;p18">
            <a:extLst>
              <a:ext uri="{FF2B5EF4-FFF2-40B4-BE49-F238E27FC236}">
                <a16:creationId xmlns:a16="http://schemas.microsoft.com/office/drawing/2014/main" id="{BD63D982-61E3-454D-9625-D373BA42226F}"/>
              </a:ext>
            </a:extLst>
          </p:cNvPr>
          <p:cNvSpPr/>
          <p:nvPr/>
        </p:nvSpPr>
        <p:spPr>
          <a:xfrm>
            <a:off x="10956291" y="3303494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" name="Google Shape;182;p18">
            <a:extLst>
              <a:ext uri="{FF2B5EF4-FFF2-40B4-BE49-F238E27FC236}">
                <a16:creationId xmlns:a16="http://schemas.microsoft.com/office/drawing/2014/main" id="{F1F44FF9-2446-4812-9C2B-6225623E48C0}"/>
              </a:ext>
            </a:extLst>
          </p:cNvPr>
          <p:cNvSpPr txBox="1"/>
          <p:nvPr/>
        </p:nvSpPr>
        <p:spPr>
          <a:xfrm>
            <a:off x="10996711" y="3549294"/>
            <a:ext cx="898000" cy="37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Fira Sans Extra Condensed Medium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7</a:t>
            </a:r>
            <a:endParaRPr sz="2400" dirty="0">
              <a:solidFill>
                <a:schemeClr val="accent2"/>
              </a:solidFill>
              <a:latin typeface="Fira Sans Extra Condensed Medium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" name="Google Shape;184;p18">
            <a:extLst>
              <a:ext uri="{FF2B5EF4-FFF2-40B4-BE49-F238E27FC236}">
                <a16:creationId xmlns:a16="http://schemas.microsoft.com/office/drawing/2014/main" id="{0546C42E-FC0C-4B20-8C9F-2516E82C1397}"/>
              </a:ext>
            </a:extLst>
          </p:cNvPr>
          <p:cNvSpPr txBox="1"/>
          <p:nvPr/>
        </p:nvSpPr>
        <p:spPr>
          <a:xfrm>
            <a:off x="10744492" y="2644111"/>
            <a:ext cx="1280400" cy="249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rgbClr val="CC660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Control Interno</a:t>
            </a:r>
            <a:endParaRPr sz="1400" dirty="0">
              <a:solidFill>
                <a:srgbClr val="CC6600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" name="Google Shape;174;p18">
            <a:extLst>
              <a:ext uri="{FF2B5EF4-FFF2-40B4-BE49-F238E27FC236}">
                <a16:creationId xmlns:a16="http://schemas.microsoft.com/office/drawing/2014/main" id="{BA85E07E-A53B-4399-9072-26C8419BAC6D}"/>
              </a:ext>
            </a:extLst>
          </p:cNvPr>
          <p:cNvSpPr/>
          <p:nvPr/>
        </p:nvSpPr>
        <p:spPr>
          <a:xfrm rot="8100000">
            <a:off x="9296453" y="3559846"/>
            <a:ext cx="1263741" cy="1263741"/>
          </a:xfrm>
          <a:prstGeom prst="teardrop">
            <a:avLst>
              <a:gd name="adj" fmla="val 118365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" name="Google Shape;175;p18">
            <a:extLst>
              <a:ext uri="{FF2B5EF4-FFF2-40B4-BE49-F238E27FC236}">
                <a16:creationId xmlns:a16="http://schemas.microsoft.com/office/drawing/2014/main" id="{B765F483-759B-4F2B-AA80-A44BA178EAD8}"/>
              </a:ext>
            </a:extLst>
          </p:cNvPr>
          <p:cNvSpPr/>
          <p:nvPr/>
        </p:nvSpPr>
        <p:spPr>
          <a:xfrm>
            <a:off x="9446285" y="3708033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" name="Google Shape;182;p18">
            <a:extLst>
              <a:ext uri="{FF2B5EF4-FFF2-40B4-BE49-F238E27FC236}">
                <a16:creationId xmlns:a16="http://schemas.microsoft.com/office/drawing/2014/main" id="{271FED2F-5AF8-4EE6-A47B-93AF14A2FB3B}"/>
              </a:ext>
            </a:extLst>
          </p:cNvPr>
          <p:cNvSpPr txBox="1"/>
          <p:nvPr/>
        </p:nvSpPr>
        <p:spPr>
          <a:xfrm>
            <a:off x="9478885" y="4058618"/>
            <a:ext cx="898000" cy="17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Fira Sans Extra Condensed Medium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6</a:t>
            </a:r>
            <a:endParaRPr sz="2400" dirty="0">
              <a:solidFill>
                <a:schemeClr val="tx2">
                  <a:lumMod val="75000"/>
                  <a:lumOff val="25000"/>
                </a:schemeClr>
              </a:solidFill>
              <a:latin typeface="Fira Sans Extra Condensed Medium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Corchetes 1">
            <a:extLst>
              <a:ext uri="{FF2B5EF4-FFF2-40B4-BE49-F238E27FC236}">
                <a16:creationId xmlns:a16="http://schemas.microsoft.com/office/drawing/2014/main" id="{189EE27E-DD09-4E8F-B123-8D593332C0B6}"/>
              </a:ext>
            </a:extLst>
          </p:cNvPr>
          <p:cNvSpPr/>
          <p:nvPr/>
        </p:nvSpPr>
        <p:spPr>
          <a:xfrm>
            <a:off x="189841" y="1625257"/>
            <a:ext cx="8842279" cy="3928761"/>
          </a:xfrm>
          <a:prstGeom prst="bracketPai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1C755600-BC2C-45AC-AABE-A9578F565461}"/>
              </a:ext>
            </a:extLst>
          </p:cNvPr>
          <p:cNvSpPr txBox="1"/>
          <p:nvPr/>
        </p:nvSpPr>
        <p:spPr>
          <a:xfrm>
            <a:off x="298931" y="337466"/>
            <a:ext cx="991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Seguimos la ruta de la gestión MIPG </a:t>
            </a:r>
            <a:endParaRPr lang="es-CO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EA63AE-C0E0-465F-98E0-57E0DA4679F5}"/>
              </a:ext>
            </a:extLst>
          </p:cNvPr>
          <p:cNvSpPr txBox="1"/>
          <p:nvPr/>
        </p:nvSpPr>
        <p:spPr>
          <a:xfrm>
            <a:off x="4926330" y="1876483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/>
                </a:solidFill>
              </a:rPr>
              <a:t>Dimensión 7:</a:t>
            </a:r>
            <a:endParaRPr lang="es-CO" sz="3600" b="1" dirty="0">
              <a:solidFill>
                <a:schemeClr val="accent3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4877F6-2595-43E5-845F-B694EF2A20F6}"/>
              </a:ext>
            </a:extLst>
          </p:cNvPr>
          <p:cNvSpPr txBox="1"/>
          <p:nvPr/>
        </p:nvSpPr>
        <p:spPr>
          <a:xfrm>
            <a:off x="4926330" y="2522814"/>
            <a:ext cx="705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2"/>
                </a:solidFill>
              </a:rPr>
              <a:t>Control Interno</a:t>
            </a:r>
            <a:endParaRPr lang="es-CO" sz="3600" b="1" dirty="0">
              <a:solidFill>
                <a:schemeClr val="accent2"/>
              </a:solidFill>
            </a:endParaRPr>
          </a:p>
        </p:txBody>
      </p:sp>
      <p:sp>
        <p:nvSpPr>
          <p:cNvPr id="17" name="Diagrama de flujo: terminador 16">
            <a:extLst>
              <a:ext uri="{FF2B5EF4-FFF2-40B4-BE49-F238E27FC236}">
                <a16:creationId xmlns:a16="http://schemas.microsoft.com/office/drawing/2014/main" id="{6F732787-68E6-46DB-8B78-6C82FF22DBEE}"/>
              </a:ext>
            </a:extLst>
          </p:cNvPr>
          <p:cNvSpPr/>
          <p:nvPr/>
        </p:nvSpPr>
        <p:spPr>
          <a:xfrm>
            <a:off x="4926330" y="3688856"/>
            <a:ext cx="6720840" cy="1740394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Propósito: </a:t>
            </a:r>
          </a:p>
          <a:p>
            <a:pPr algn="ctr"/>
            <a:r>
              <a:rPr lang="es-MX" sz="2000" dirty="0"/>
              <a:t>Proporcionar una estructura de control de la gestión que especifique los elementos necesarios para construir y fortalecer el Sistema de Control Interno.</a:t>
            </a:r>
            <a:endParaRPr lang="es-MX" sz="2000" b="1" dirty="0"/>
          </a:p>
          <a:p>
            <a:pPr algn="ctr"/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15511E-13C7-488A-A581-DE6FB4C7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69" y="1435808"/>
            <a:ext cx="4005461" cy="32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575EC1-3C98-0E38-BCED-931EE9254175}"/>
              </a:ext>
            </a:extLst>
          </p:cNvPr>
          <p:cNvSpPr txBox="1"/>
          <p:nvPr/>
        </p:nvSpPr>
        <p:spPr>
          <a:xfrm>
            <a:off x="2777490" y="2721114"/>
            <a:ext cx="609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Antes de empezar….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158270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D0BCB-FBA0-AAE1-3011-794BA6CE4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9D0A90B-3BBE-2371-3C78-627B40DBCECA}"/>
              </a:ext>
            </a:extLst>
          </p:cNvPr>
          <p:cNvSpPr txBox="1"/>
          <p:nvPr/>
        </p:nvSpPr>
        <p:spPr>
          <a:xfrm>
            <a:off x="948690" y="925830"/>
            <a:ext cx="63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3"/>
                </a:solidFill>
              </a:rPr>
              <a:t> </a:t>
            </a:r>
            <a:endParaRPr lang="es-CO" sz="2800" dirty="0">
              <a:solidFill>
                <a:schemeClr val="accent3"/>
              </a:solidFill>
            </a:endParaRPr>
          </a:p>
        </p:txBody>
      </p:sp>
      <p:pic>
        <p:nvPicPr>
          <p:cNvPr id="7" name="Picture 2" descr="pulgares arriba, pulgares abajo ">
            <a:extLst>
              <a:ext uri="{FF2B5EF4-FFF2-40B4-BE49-F238E27FC236}">
                <a16:creationId xmlns:a16="http://schemas.microsoft.com/office/drawing/2014/main" id="{B61B8245-DDC2-E318-5C5B-C37BF903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60" y="2360295"/>
            <a:ext cx="213741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C4C318C-14C3-4631-8C2F-02485E73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08" y="1554042"/>
            <a:ext cx="743831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¿</a:t>
            </a:r>
            <a:r>
              <a:rPr kumimoji="0" lang="es-MX" altLang="es-CO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 tu trabajo identificas y manejas a tiempo los problemas, riesgos o novedades que se presentan en tus tareas diarias?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MX" altLang="es-CO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¿Revisas cómo van tus actividades para asegurarte de que estás cumpliendo con lo esperado y dentro de los tiempos establecidos?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MX" altLang="es-CO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¿Usas las guías, instructivos o recomendaciones que dan las áreas de apoyo para hacer tu trabajo de la mejor manera?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MX" altLang="es-CO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¿Cuando te piden información o te realizan revisiones o auditorías, entregas lo necesario de forma clara y a tiempo?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MX" altLang="es-CO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¿Aplicas en tu trabajo las mejoras o recomendaciones que han surgido de revisiones o auditorías anteriores?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C12A03-01C8-4A3A-A1F8-B8766A3E1249}"/>
              </a:ext>
            </a:extLst>
          </p:cNvPr>
          <p:cNvSpPr txBox="1"/>
          <p:nvPr/>
        </p:nvSpPr>
        <p:spPr>
          <a:xfrm>
            <a:off x="1590972" y="492354"/>
            <a:ext cx="621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Preguntar para conectar</a:t>
            </a:r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E4498E-A710-4674-AD79-9DAAFE36A4DC}"/>
              </a:ext>
            </a:extLst>
          </p:cNvPr>
          <p:cNvSpPr txBox="1"/>
          <p:nvPr/>
        </p:nvSpPr>
        <p:spPr>
          <a:xfrm>
            <a:off x="1942537" y="1804196"/>
            <a:ext cx="8875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¿Cómo se desarrolla la Dimensión 7? </a:t>
            </a:r>
          </a:p>
          <a:p>
            <a:pPr algn="ctr"/>
            <a:endParaRPr lang="es-MX" sz="2400" dirty="0"/>
          </a:p>
          <a:p>
            <a:pPr algn="ctr"/>
            <a:r>
              <a:rPr lang="es-MX" sz="2400" u="sng" dirty="0">
                <a:solidFill>
                  <a:schemeClr val="accent2">
                    <a:lumMod val="75000"/>
                  </a:schemeClr>
                </a:solidFill>
              </a:rPr>
              <a:t>A través del MECI y la implementación de la Política de Control Interno</a:t>
            </a:r>
            <a:endParaRPr lang="es-CO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rendimiento ">
            <a:extLst>
              <a:ext uri="{FF2B5EF4-FFF2-40B4-BE49-F238E27FC236}">
                <a16:creationId xmlns:a16="http://schemas.microsoft.com/office/drawing/2014/main" id="{8B9F1E1F-D930-0B25-7D8F-EF227F60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8104"/>
            <a:ext cx="823841" cy="8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8144CAC-6285-E453-ACE8-C24AB9B1F2D4}"/>
              </a:ext>
            </a:extLst>
          </p:cNvPr>
          <p:cNvSpPr txBox="1"/>
          <p:nvPr/>
        </p:nvSpPr>
        <p:spPr>
          <a:xfrm>
            <a:off x="7226046" y="73339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B050"/>
                </a:solidFill>
              </a:rPr>
              <a:t>98,19</a:t>
            </a:r>
            <a:endParaRPr lang="es-CO" sz="3600" b="1" dirty="0">
              <a:solidFill>
                <a:srgbClr val="00B05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6BAAEB-C1FD-4168-23E7-B180CE62720B}"/>
              </a:ext>
            </a:extLst>
          </p:cNvPr>
          <p:cNvSpPr txBox="1"/>
          <p:nvPr/>
        </p:nvSpPr>
        <p:spPr>
          <a:xfrm>
            <a:off x="9043416" y="35229"/>
            <a:ext cx="2459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Índice de desempeño de la dimensión y  la política en 2024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A740D78-01E6-4046-81F0-2995E9BFF767}"/>
              </a:ext>
            </a:extLst>
          </p:cNvPr>
          <p:cNvSpPr/>
          <p:nvPr/>
        </p:nvSpPr>
        <p:spPr>
          <a:xfrm>
            <a:off x="1097280" y="3429000"/>
            <a:ext cx="10504170" cy="2308860"/>
          </a:xfrm>
          <a:prstGeom prst="roundRect">
            <a:avLst/>
          </a:prstGeom>
          <a:solidFill>
            <a:srgbClr val="E4D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08A8B6-FDF1-4086-B8E3-90E23F114D37}"/>
              </a:ext>
            </a:extLst>
          </p:cNvPr>
          <p:cNvSpPr txBox="1"/>
          <p:nvPr/>
        </p:nvSpPr>
        <p:spPr>
          <a:xfrm>
            <a:off x="1552496" y="3675489"/>
            <a:ext cx="96554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/>
              <a:t>El Control Interno es el conjunto de elementos y acciones que garantizan que la entidad cumpla sus actividades y gestione sus recursos conforme a la ley, las políticas y los objetivos institucionales.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375146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resentación Ministeri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589</Words>
  <Application>Microsoft Office PowerPoint</Application>
  <PresentationFormat>Panorámica</PresentationFormat>
  <Paragraphs>92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ADLaM Display</vt:lpstr>
      <vt:lpstr>Arial</vt:lpstr>
      <vt:lpstr>Calibri</vt:lpstr>
      <vt:lpstr>Fira Sans Extra Condensed Medium</vt:lpstr>
      <vt:lpstr>Helvetica Neue</vt:lpstr>
      <vt:lpstr>Lato Light</vt:lpstr>
      <vt:lpstr>verdana</vt:lpstr>
      <vt:lpstr>Wingdings</vt:lpstr>
      <vt:lpstr>Tema de Office</vt:lpstr>
      <vt:lpstr>Presentación de PowerPoint</vt:lpstr>
      <vt:lpstr>Capacitación  Modelo Integrado de Gestión MIPG Parte 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Yuri Andrea López Mora</dc:creator>
  <cp:lastModifiedBy>GUSTAVO ADOLFO SPINEL BARRETO</cp:lastModifiedBy>
  <cp:revision>87</cp:revision>
  <dcterms:created xsi:type="dcterms:W3CDTF">2024-08-21T13:34:59Z</dcterms:created>
  <dcterms:modified xsi:type="dcterms:W3CDTF">2025-12-09T18:59:59Z</dcterms:modified>
</cp:coreProperties>
</file>