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25" r:id="rId3"/>
    <p:sldId id="258" r:id="rId4"/>
    <p:sldId id="265" r:id="rId5"/>
    <p:sldId id="266" r:id="rId6"/>
    <p:sldId id="324" r:id="rId7"/>
    <p:sldId id="326" r:id="rId8"/>
    <p:sldId id="305" r:id="rId9"/>
    <p:sldId id="317" r:id="rId10"/>
    <p:sldId id="307" r:id="rId11"/>
    <p:sldId id="328" r:id="rId12"/>
    <p:sldId id="354" r:id="rId13"/>
    <p:sldId id="353" r:id="rId14"/>
    <p:sldId id="327" r:id="rId15"/>
    <p:sldId id="352" r:id="rId16"/>
    <p:sldId id="311" r:id="rId17"/>
    <p:sldId id="355" r:id="rId18"/>
    <p:sldId id="302" r:id="rId19"/>
  </p:sldIdLst>
  <p:sldSz cx="12192000" cy="6858000"/>
  <p:notesSz cx="6858000" cy="9144000"/>
  <p:embeddedFontLst>
    <p:embeddedFont>
      <p:font typeface="Arial Narrow" panose="020B0604020202020204" pitchFamily="34" charset="0"/>
      <p:regular r:id="rId21"/>
      <p:bold r:id="rId22"/>
      <p:italic r:id="rId23"/>
      <p:boldItalic r:id="rId24"/>
    </p:embeddedFont>
    <p:embeddedFont>
      <p:font typeface="Barlow" pitchFamily="2" charset="77"/>
      <p:regular r:id="rId25"/>
      <p:bold r:id="rId26"/>
      <p:italic r:id="rId27"/>
      <p:boldItalic r:id="rId28"/>
    </p:embeddedFont>
    <p:embeddedFont>
      <p:font typeface="Helvetica Neue" panose="02000503000000020004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ztiq4v9eaxzDOsjCJDxAHFtGg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437"/>
    <a:srgbClr val="2C7828"/>
    <a:srgbClr val="DF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EC23E4-90EB-4FBD-985F-C359A219AEA8}">
  <a:tblStyle styleId="{43EC23E4-90EB-4FBD-985F-C359A219AE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28"/>
  </p:normalViewPr>
  <p:slideViewPr>
    <p:cSldViewPr snapToGrid="0">
      <p:cViewPr>
        <p:scale>
          <a:sx n="73" d="100"/>
          <a:sy n="73" d="100"/>
        </p:scale>
        <p:origin x="200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auracgomezr\Library\Mobile%20Documents\com~apple~CloudDocs\MINCIENCIAS\INFORMES%20COMITE&#769;\2026\3-MARZO\29-03-2026-%20Seguimineto%20Ejecucio&#769;n%20Ajustada%20MinCiencias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3565294731829E-2"/>
          <c:y val="8.9875755628312293E-2"/>
          <c:w val="0.84527297284637637"/>
          <c:h val="0.73787291946463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'Programación Mensual Ejecución'!$F$40</c:f>
              <c:strCache>
                <c:ptCount val="1"/>
                <c:pt idx="0">
                  <c:v>Meta Valores Acumulados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346430651827463E-17"/>
                  <c:y val="-5.7350715264019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F9-4A9B-A525-33B7D650F256}"/>
                </c:ext>
              </c:extLst>
            </c:dLbl>
            <c:dLbl>
              <c:idx val="1"/>
              <c:layout>
                <c:manualLayout>
                  <c:x val="4.0514689685390674E-3"/>
                  <c:y val="6.60237217091045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F9-4A9B-A525-33B7D650F256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F9-4A9B-A525-33B7D65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'Programación Mensual Ejecución'!$G$39:$R$39</c:f>
              <c:strCache>
                <c:ptCount val="12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  <c:pt idx="11">
                  <c:v> Dic </c:v>
                </c:pt>
              </c:strCache>
            </c:strRef>
          </c:cat>
          <c:val>
            <c:numRef>
              <c:f>'Programación Mensual Ejecución'!$G$40:$R$40</c:f>
              <c:numCache>
                <c:formatCode>_-"$"\ * #,##0_-;\-"$"\ * #,##0_-;_-"$"\ * "-"??_-;_-@_-</c:formatCode>
                <c:ptCount val="12"/>
                <c:pt idx="0">
                  <c:v>0</c:v>
                </c:pt>
                <c:pt idx="1">
                  <c:v>2205.9990428333331</c:v>
                </c:pt>
                <c:pt idx="2">
                  <c:v>123645.46794533334</c:v>
                </c:pt>
                <c:pt idx="3">
                  <c:v>155776.00898816666</c:v>
                </c:pt>
                <c:pt idx="4">
                  <c:v>174472.11903100001</c:v>
                </c:pt>
                <c:pt idx="5">
                  <c:v>191159.72307383333</c:v>
                </c:pt>
                <c:pt idx="6">
                  <c:v>240788.58878333331</c:v>
                </c:pt>
                <c:pt idx="7">
                  <c:v>276472.89149283333</c:v>
                </c:pt>
                <c:pt idx="8">
                  <c:v>311102.21720233333</c:v>
                </c:pt>
                <c:pt idx="9">
                  <c:v>338580.88291183335</c:v>
                </c:pt>
                <c:pt idx="10">
                  <c:v>343217.50166416669</c:v>
                </c:pt>
                <c:pt idx="11">
                  <c:v>348567.09560850001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F9-4A9B-A525-33B7D650F256}"/>
            </c:ext>
          </c:extLst>
        </c:ser>
        <c:ser>
          <c:idx val="1"/>
          <c:order val="1"/>
          <c:tx>
            <c:strRef>
              <c:f>'Programación Mensual Ejecución'!$F$41</c:f>
              <c:strCache>
                <c:ptCount val="1"/>
                <c:pt idx="0">
                  <c:v>Ejecución Real Valores Acumulada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F9-4A9B-A525-33B7D650F25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F9-4A9B-A525-33B7D650F2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F9-4A9B-A525-33B7D650F2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F9-4A9B-A525-33B7D650F2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F9-4A9B-A525-33B7D65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'Programación Mensual Ejecución'!$G$39:$R$39</c:f>
              <c:strCache>
                <c:ptCount val="12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  <c:pt idx="11">
                  <c:v> Dic </c:v>
                </c:pt>
              </c:strCache>
            </c:strRef>
          </c:cat>
          <c:val>
            <c:numRef>
              <c:f>'Programación Mensual Ejecución'!$G$41:$R$41</c:f>
              <c:numCache>
                <c:formatCode>_-"$"\ * #,##0_-;\-"$"\ * #,##0_-;_-"$"\ * "-"??_-;_-@_-</c:formatCode>
                <c:ptCount val="12"/>
                <c:pt idx="0">
                  <c:v>15</c:v>
                </c:pt>
                <c:pt idx="1">
                  <c:v>929</c:v>
                </c:pt>
                <c:pt idx="2">
                  <c:v>10961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F9-4A9B-A525-33B7D650F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374863"/>
        <c:axId val="175179183"/>
      </c:barChart>
      <c:lineChart>
        <c:grouping val="standard"/>
        <c:varyColors val="0"/>
        <c:ser>
          <c:idx val="3"/>
          <c:order val="2"/>
          <c:tx>
            <c:strRef>
              <c:f>'Programación Mensual Ejecución'!$F$43</c:f>
              <c:strCache>
                <c:ptCount val="1"/>
                <c:pt idx="0">
                  <c:v>Menta en % Acumulado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ysDot"/>
              </a:ln>
              <a:effectLst/>
            </c:spPr>
          </c:marker>
          <c:dLbls>
            <c:dLbl>
              <c:idx val="1"/>
              <c:layout>
                <c:manualLayout>
                  <c:x val="-5.0575013506225786E-2"/>
                  <c:y val="-2.657762449429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F9-4A9B-A525-33B7D650F256}"/>
                </c:ext>
              </c:extLst>
            </c:dLbl>
            <c:dLbl>
              <c:idx val="6"/>
              <c:layout>
                <c:manualLayout>
                  <c:x val="-3.5417167867613314E-2"/>
                  <c:y val="-5.495208729252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F9-4A9B-A525-33B7D650F256}"/>
                </c:ext>
              </c:extLst>
            </c:dLbl>
            <c:dLbl>
              <c:idx val="10"/>
              <c:spPr>
                <a:noFill/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5F9-4A9B-A525-33B7D650F256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'Programación Mensual Ejecución'!$G$39:$R$39</c:f>
              <c:strCache>
                <c:ptCount val="12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  <c:pt idx="11">
                  <c:v> Dic </c:v>
                </c:pt>
              </c:strCache>
            </c:strRef>
          </c:cat>
          <c:val>
            <c:numRef>
              <c:f>'Programación Mensual Ejecución'!$G$43:$R$43</c:f>
              <c:numCache>
                <c:formatCode>0.00%</c:formatCode>
                <c:ptCount val="12"/>
                <c:pt idx="0">
                  <c:v>0</c:v>
                </c:pt>
                <c:pt idx="1">
                  <c:v>6.3287644484589754E-3</c:v>
                </c:pt>
                <c:pt idx="2">
                  <c:v>0.35472501417790531</c:v>
                </c:pt>
                <c:pt idx="3">
                  <c:v>0.44690394169025</c:v>
                </c:pt>
                <c:pt idx="4">
                  <c:v>0.5005409896971198</c:v>
                </c:pt>
                <c:pt idx="5">
                  <c:v>0.54841585870005394</c:v>
                </c:pt>
                <c:pt idx="6">
                  <c:v>0.69079552198232774</c:v>
                </c:pt>
                <c:pt idx="7">
                  <c:v>0.79316979412429178</c:v>
                </c:pt>
                <c:pt idx="8">
                  <c:v>0.89251745528324899</c:v>
                </c:pt>
                <c:pt idx="9">
                  <c:v>0.97135067291239696</c:v>
                </c:pt>
                <c:pt idx="10">
                  <c:v>0.98465261337159893</c:v>
                </c:pt>
                <c:pt idx="11">
                  <c:v>0.99999999988954769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5F9-4A9B-A525-33B7D650F256}"/>
            </c:ext>
          </c:extLst>
        </c:ser>
        <c:ser>
          <c:idx val="4"/>
          <c:order val="3"/>
          <c:tx>
            <c:strRef>
              <c:f>'Programación Mensual Ejecución'!$F$44</c:f>
              <c:strCache>
                <c:ptCount val="1"/>
                <c:pt idx="0">
                  <c:v>% Ejecución Real Mensual  2025 Acumulada</c:v>
                </c:pt>
              </c:strCache>
            </c:strRef>
          </c:tx>
          <c:spPr>
            <a:ln w="9525" cap="rnd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00B050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7.5335449414030045E-2"/>
                  <c:y val="-3.3595894675054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F9-4A9B-A525-33B7D650F256}"/>
                </c:ext>
              </c:extLst>
            </c:dLbl>
            <c:dLbl>
              <c:idx val="1"/>
              <c:layout>
                <c:manualLayout>
                  <c:x val="8.171286537590694E-3"/>
                  <c:y val="-3.924265886739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F9-4A9B-A525-33B7D650F256}"/>
                </c:ext>
              </c:extLst>
            </c:dLbl>
            <c:dLbl>
              <c:idx val="2"/>
              <c:layout>
                <c:manualLayout>
                  <c:x val="-2.9304801421395681E-2"/>
                  <c:y val="-3.1643638243537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F9-4A9B-A525-33B7D650F256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'Programación Mensual Ejecución'!$G$39:$R$39</c:f>
              <c:strCache>
                <c:ptCount val="12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  <c:pt idx="11">
                  <c:v> Dic </c:v>
                </c:pt>
              </c:strCache>
            </c:strRef>
          </c:cat>
          <c:val>
            <c:numRef>
              <c:f>'Programación Mensual Ejecución'!$G$44:$R$44</c:f>
              <c:numCache>
                <c:formatCode>0.00%</c:formatCode>
                <c:ptCount val="12"/>
                <c:pt idx="0">
                  <c:v>1.3146658276776485E-4</c:v>
                </c:pt>
                <c:pt idx="1">
                  <c:v>9.7262798328014745E-3</c:v>
                </c:pt>
                <c:pt idx="2">
                  <c:v>7.2186764948237364E-2</c:v>
                </c:pt>
                <c:pt idx="3">
                  <c:v>0.16567785818089203</c:v>
                </c:pt>
                <c:pt idx="4">
                  <c:v>0.23226137504307309</c:v>
                </c:pt>
                <c:pt idx="5">
                  <c:v>0.36565528264191649</c:v>
                </c:pt>
                <c:pt idx="6">
                  <c:v>0.45388576491078247</c:v>
                </c:pt>
                <c:pt idx="7">
                  <c:v>0.65206126038998002</c:v>
                </c:pt>
                <c:pt idx="8">
                  <c:v>0.69156490849401464</c:v>
                </c:pt>
                <c:pt idx="9">
                  <c:v>0.73827587079194568</c:v>
                </c:pt>
                <c:pt idx="10">
                  <c:v>0.85492876405556295</c:v>
                </c:pt>
                <c:pt idx="11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5F9-4A9B-A525-33B7D650F256}"/>
            </c:ext>
          </c:extLst>
        </c:ser>
        <c:ser>
          <c:idx val="2"/>
          <c:order val="4"/>
          <c:tx>
            <c:strRef>
              <c:f>'Programación Mensual Ejecución'!$F$42</c:f>
              <c:strCache>
                <c:ptCount val="1"/>
                <c:pt idx="0">
                  <c:v>% Ejecución Real Acumulado 2026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B050"/>
                </a:solidFill>
                <a:prstDash val="sysDot"/>
              </a:ln>
              <a:effectLst/>
            </c:spPr>
          </c:marker>
          <c:dLbls>
            <c:dLbl>
              <c:idx val="1"/>
              <c:layout>
                <c:manualLayout>
                  <c:x val="-1.7142817949794043E-2"/>
                  <c:y val="-0.105100837607533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F9-4A9B-A525-33B7D650F256}"/>
                </c:ext>
              </c:extLst>
            </c:dLbl>
            <c:dLbl>
              <c:idx val="2"/>
              <c:layout>
                <c:manualLayout>
                  <c:x val="-1.9498093177725394E-3"/>
                  <c:y val="-2.1511610745055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F9-4A9B-A525-33B7D65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'Programación Mensual Ejecución'!$G$39:$R$39</c:f>
              <c:strCache>
                <c:ptCount val="12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  <c:pt idx="9">
                  <c:v> Oct </c:v>
                </c:pt>
                <c:pt idx="10">
                  <c:v> Nov </c:v>
                </c:pt>
                <c:pt idx="11">
                  <c:v> Dic </c:v>
                </c:pt>
              </c:strCache>
            </c:strRef>
          </c:cat>
          <c:val>
            <c:numRef>
              <c:f>'Programación Mensual Ejecución'!$G$42:$R$42</c:f>
              <c:numCache>
                <c:formatCode>0.00%</c:formatCode>
                <c:ptCount val="12"/>
                <c:pt idx="0">
                  <c:v>4.303332181185215E-5</c:v>
                </c:pt>
                <c:pt idx="1">
                  <c:v>2.6651970642140427E-3</c:v>
                </c:pt>
                <c:pt idx="2">
                  <c:v>3.1445882691980759E-2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5F9-4A9B-A525-33B7D650F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1579615"/>
        <c:axId val="1867003311"/>
      </c:lineChart>
      <c:catAx>
        <c:axId val="187937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5179183"/>
        <c:crosses val="autoZero"/>
        <c:auto val="1"/>
        <c:lblAlgn val="ctr"/>
        <c:lblOffset val="100"/>
        <c:noMultiLvlLbl val="0"/>
      </c:catAx>
      <c:valAx>
        <c:axId val="17517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79374863"/>
        <c:crosses val="autoZero"/>
        <c:crossBetween val="between"/>
      </c:valAx>
      <c:valAx>
        <c:axId val="1867003311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1579615"/>
        <c:crosses val="max"/>
        <c:crossBetween val="between"/>
      </c:valAx>
      <c:catAx>
        <c:axId val="16515796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7003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9617075110890844"/>
          <c:y val="0.87978089845054952"/>
          <c:w val="0.60765838445190135"/>
          <c:h val="7.6003727070259375E-2"/>
        </c:manualLayout>
      </c:layout>
      <c:overlay val="0"/>
      <c:spPr>
        <a:noFill/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s-CO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74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d895978b2e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d895978b2e_0_5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g3d895978b2e_0_5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d895978b2e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d895978b2e_0_5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3d895978b2e_0_5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>
          <a:extLst>
            <a:ext uri="{FF2B5EF4-FFF2-40B4-BE49-F238E27FC236}">
              <a16:creationId xmlns:a16="http://schemas.microsoft.com/office/drawing/2014/main" id="{BE82340C-D1CC-826A-A213-C0452F61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0:notes">
            <a:extLst>
              <a:ext uri="{FF2B5EF4-FFF2-40B4-BE49-F238E27FC236}">
                <a16:creationId xmlns:a16="http://schemas.microsoft.com/office/drawing/2014/main" id="{4C3C02FD-C32B-8281-0A09-E5771D945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16" name="Google Shape;616;p20:notes">
            <a:extLst>
              <a:ext uri="{FF2B5EF4-FFF2-40B4-BE49-F238E27FC236}">
                <a16:creationId xmlns:a16="http://schemas.microsoft.com/office/drawing/2014/main" id="{17F1087C-6CFC-4C23-260A-65CA0E227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90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2_Diapositiva de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179" name="Google Shape;17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" y="0"/>
            <a:ext cx="12191733" cy="6857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0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4" name="Google Shape;3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56" name="Google Shape;56;p65"/>
          <p:cNvSpPr txBox="1"/>
          <p:nvPr/>
        </p:nvSpPr>
        <p:spPr>
          <a:xfrm>
            <a:off x="932516" y="2503488"/>
            <a:ext cx="4053552" cy="245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es-CO" sz="4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¡MUCHAS GRACIAS!</a:t>
            </a: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userDrawn="1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5EED44-4B0F-67F1-24BD-D3E7E7E45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71" y="117442"/>
            <a:ext cx="1077406" cy="10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userDrawn="1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5" name="Google Shape;75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41C33B-C402-403C-C10F-18BFE1E5D2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9" y="105963"/>
            <a:ext cx="881462" cy="8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userDrawn="1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F9CA2E-0CFE-BA4A-7683-AF0C9412EA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80" y="-15369"/>
            <a:ext cx="1164491" cy="11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59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s-CO"/>
              <a:t>Oficina Asesora de Planeación e Innovación Institucional</a:t>
            </a:r>
            <a:endParaRPr/>
          </a:p>
        </p:txBody>
      </p:sp>
      <p:sp>
        <p:nvSpPr>
          <p:cNvPr id="289" name="Google Shape;289;p2"/>
          <p:cNvSpPr txBox="1">
            <a:spLocks noGrp="1"/>
          </p:cNvSpPr>
          <p:nvPr>
            <p:ph type="body" idx="1"/>
          </p:nvPr>
        </p:nvSpPr>
        <p:spPr>
          <a:xfrm>
            <a:off x="6933912" y="4353492"/>
            <a:ext cx="1758950" cy="41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CO" dirty="0">
                <a:solidFill>
                  <a:schemeClr val="lt1"/>
                </a:solidFill>
              </a:rPr>
              <a:t>Abril 2026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1;p24">
            <a:extLst>
              <a:ext uri="{FF2B5EF4-FFF2-40B4-BE49-F238E27FC236}">
                <a16:creationId xmlns:a16="http://schemas.microsoft.com/office/drawing/2014/main" id="{75FDC033-4E28-610D-D97D-76512A4424CF}"/>
              </a:ext>
            </a:extLst>
          </p:cNvPr>
          <p:cNvSpPr txBox="1"/>
          <p:nvPr/>
        </p:nvSpPr>
        <p:spPr>
          <a:xfrm>
            <a:off x="0" y="2651899"/>
            <a:ext cx="277792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6436"/>
              </a:buClr>
              <a:buSzPts val="2800"/>
              <a:buFont typeface="Verdana"/>
              <a:buNone/>
            </a:pPr>
            <a:r>
              <a:rPr lang="es-CO" sz="2000" b="1" i="0" u="none" strike="noStrike" cap="none" dirty="0">
                <a:solidFill>
                  <a:srgbClr val="2C6436"/>
                </a:solidFill>
                <a:latin typeface="Verdana"/>
                <a:ea typeface="Verdana"/>
                <a:cs typeface="Verdana"/>
                <a:sym typeface="Verdana"/>
              </a:rPr>
              <a:t>Ejecución Presupuestal y Proyección  2026 (Inversión)</a:t>
            </a:r>
            <a:endParaRPr sz="11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C91308-559A-CC86-11CC-0C98B8469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447745"/>
              </p:ext>
            </p:extLst>
          </p:nvPr>
        </p:nvGraphicFramePr>
        <p:xfrm>
          <a:off x="2874234" y="538921"/>
          <a:ext cx="8823767" cy="631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CA8E581C-480D-1FF8-B171-6E49425AF080}"/>
              </a:ext>
            </a:extLst>
          </p:cNvPr>
          <p:cNvGrpSpPr/>
          <p:nvPr/>
        </p:nvGrpSpPr>
        <p:grpSpPr>
          <a:xfrm>
            <a:off x="7122363" y="-56429"/>
            <a:ext cx="5207351" cy="882377"/>
            <a:chOff x="6242041" y="-228805"/>
            <a:chExt cx="6648929" cy="882377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FB35808A-AA83-D5B8-D26F-61143C000B05}"/>
                </a:ext>
              </a:extLst>
            </p:cNvPr>
            <p:cNvSpPr/>
            <p:nvPr/>
          </p:nvSpPr>
          <p:spPr>
            <a:xfrm>
              <a:off x="6242041" y="-228805"/>
              <a:ext cx="6648929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DAC39CE-9927-3BE9-C018-5654512C945D}"/>
                </a:ext>
              </a:extLst>
            </p:cNvPr>
            <p:cNvSpPr txBox="1"/>
            <p:nvPr/>
          </p:nvSpPr>
          <p:spPr>
            <a:xfrm>
              <a:off x="7656802" y="-50648"/>
              <a:ext cx="4427574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18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GESTIÓN PRESUPUESTAL</a:t>
              </a: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61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>
            <a:extLst>
              <a:ext uri="{FF2B5EF4-FFF2-40B4-BE49-F238E27FC236}">
                <a16:creationId xmlns:a16="http://schemas.microsoft.com/office/drawing/2014/main" id="{710CDBD1-1547-429E-2D6A-DA67A5874B99}"/>
              </a:ext>
            </a:extLst>
          </p:cNvPr>
          <p:cNvSpPr/>
          <p:nvPr/>
        </p:nvSpPr>
        <p:spPr>
          <a:xfrm>
            <a:off x="0" y="1220743"/>
            <a:ext cx="6261535" cy="5365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8754D2DD-2941-8F61-6581-46B2B4E3FF34}"/>
              </a:ext>
            </a:extLst>
          </p:cNvPr>
          <p:cNvGrpSpPr/>
          <p:nvPr/>
        </p:nvGrpSpPr>
        <p:grpSpPr>
          <a:xfrm>
            <a:off x="7122362" y="-56429"/>
            <a:ext cx="5207352" cy="882377"/>
            <a:chOff x="6242041" y="-228805"/>
            <a:chExt cx="6648929" cy="882377"/>
          </a:xfrm>
        </p:grpSpPr>
        <p:sp>
          <p:nvSpPr>
            <p:cNvPr id="71" name="Rectángulo redondeado 70">
              <a:extLst>
                <a:ext uri="{FF2B5EF4-FFF2-40B4-BE49-F238E27FC236}">
                  <a16:creationId xmlns:a16="http://schemas.microsoft.com/office/drawing/2014/main" id="{5D4145EC-9324-8F20-69A5-BA7284C1A833}"/>
                </a:ext>
              </a:extLst>
            </p:cNvPr>
            <p:cNvSpPr/>
            <p:nvPr/>
          </p:nvSpPr>
          <p:spPr>
            <a:xfrm>
              <a:off x="6242041" y="-228805"/>
              <a:ext cx="6648929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C356E90D-80F4-A805-BC25-52CF2ABA67EE}"/>
                </a:ext>
              </a:extLst>
            </p:cNvPr>
            <p:cNvSpPr txBox="1"/>
            <p:nvPr/>
          </p:nvSpPr>
          <p:spPr>
            <a:xfrm>
              <a:off x="6468100" y="-93873"/>
              <a:ext cx="6079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DESARROLLO DE CAPACIDADES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45D7949-0F42-4213-0F39-AB74D1C9F615}"/>
              </a:ext>
            </a:extLst>
          </p:cNvPr>
          <p:cNvSpPr txBox="1"/>
          <p:nvPr/>
        </p:nvSpPr>
        <p:spPr>
          <a:xfrm>
            <a:off x="905809" y="1912639"/>
            <a:ext cx="48154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s-CO" sz="2000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mejora del desempeño institucional, desde la OAPII se lidera la </a:t>
            </a:r>
            <a:r>
              <a:rPr lang="es-CO" sz="2000" b="1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CIERRE DE BRECHAS, MEJORA CONTINUA Y APRENDIZAJE ORGANIZACIONAL</a:t>
            </a:r>
            <a:r>
              <a:rPr lang="es-CO" sz="2000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articula acciones, focaliza esfuerzos,  desarrolla capacidades y moviliza el uso y apropiación de los procesos y procedimientos del </a:t>
            </a:r>
            <a:r>
              <a:rPr lang="es-CO" sz="2000" b="1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Integrado de Gestión.</a:t>
            </a:r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1B18EA0D-2B38-B75F-F177-62A2B1599818}"/>
              </a:ext>
            </a:extLst>
          </p:cNvPr>
          <p:cNvGrpSpPr/>
          <p:nvPr/>
        </p:nvGrpSpPr>
        <p:grpSpPr>
          <a:xfrm>
            <a:off x="6127370" y="909858"/>
            <a:ext cx="5403753" cy="5528921"/>
            <a:chOff x="6192940" y="1071978"/>
            <a:chExt cx="4859078" cy="5052792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DB991A4-2EA6-AC3A-694D-9CEE2C061626}"/>
                </a:ext>
              </a:extLst>
            </p:cNvPr>
            <p:cNvGrpSpPr/>
            <p:nvPr/>
          </p:nvGrpSpPr>
          <p:grpSpPr>
            <a:xfrm>
              <a:off x="6192940" y="1071978"/>
              <a:ext cx="4859078" cy="5052792"/>
              <a:chOff x="1852123" y="1127073"/>
              <a:chExt cx="4771820" cy="5014071"/>
            </a:xfrm>
          </p:grpSpPr>
          <p:grpSp>
            <p:nvGrpSpPr>
              <p:cNvPr id="3" name="Group 3">
                <a:extLst>
                  <a:ext uri="{FF2B5EF4-FFF2-40B4-BE49-F238E27FC236}">
                    <a16:creationId xmlns:a16="http://schemas.microsoft.com/office/drawing/2014/main" id="{97530A8F-2C2B-8598-F5DE-C590D247C8F9}"/>
                  </a:ext>
                </a:extLst>
              </p:cNvPr>
              <p:cNvGrpSpPr/>
              <p:nvPr/>
            </p:nvGrpSpPr>
            <p:grpSpPr>
              <a:xfrm>
                <a:off x="3881508" y="1127073"/>
                <a:ext cx="1240415" cy="909403"/>
                <a:chOff x="1168386" y="682052"/>
                <a:chExt cx="1240415" cy="909403"/>
              </a:xfrm>
            </p:grpSpPr>
            <p:sp>
              <p:nvSpPr>
                <p:cNvPr id="68" name="Rounded Rectangle 1">
                  <a:extLst>
                    <a:ext uri="{FF2B5EF4-FFF2-40B4-BE49-F238E27FC236}">
                      <a16:creationId xmlns:a16="http://schemas.microsoft.com/office/drawing/2014/main" id="{2BCFCE50-C9B3-CDE1-9681-B1166DED649C}"/>
                    </a:ext>
                  </a:extLst>
                </p:cNvPr>
                <p:cNvSpPr/>
                <p:nvPr/>
              </p:nvSpPr>
              <p:spPr>
                <a:xfrm>
                  <a:off x="1428216" y="1234190"/>
                  <a:ext cx="980585" cy="3572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0585" h="357265">
                      <a:moveTo>
                        <a:pt x="129914" y="324786"/>
                      </a:moveTo>
                      <a:lnTo>
                        <a:pt x="129914" y="357265"/>
                      </a:lnTo>
                      <a:lnTo>
                        <a:pt x="0" y="357265"/>
                      </a:lnTo>
                      <a:lnTo>
                        <a:pt x="32478" y="324786"/>
                      </a:lnTo>
                      <a:lnTo>
                        <a:pt x="129914" y="324786"/>
                      </a:lnTo>
                      <a:moveTo>
                        <a:pt x="259829" y="259829"/>
                      </a:moveTo>
                      <a:lnTo>
                        <a:pt x="259829" y="292308"/>
                      </a:lnTo>
                      <a:lnTo>
                        <a:pt x="129914" y="292308"/>
                      </a:lnTo>
                      <a:lnTo>
                        <a:pt x="162393" y="259829"/>
                      </a:lnTo>
                      <a:lnTo>
                        <a:pt x="259829" y="259829"/>
                      </a:lnTo>
                      <a:moveTo>
                        <a:pt x="389744" y="194872"/>
                      </a:moveTo>
                      <a:lnTo>
                        <a:pt x="389744" y="227350"/>
                      </a:lnTo>
                      <a:lnTo>
                        <a:pt x="259829" y="227350"/>
                      </a:lnTo>
                      <a:lnTo>
                        <a:pt x="292308" y="194872"/>
                      </a:lnTo>
                      <a:lnTo>
                        <a:pt x="389744" y="194872"/>
                      </a:lnTo>
                      <a:moveTo>
                        <a:pt x="519659" y="129914"/>
                      </a:moveTo>
                      <a:lnTo>
                        <a:pt x="519659" y="162393"/>
                      </a:lnTo>
                      <a:lnTo>
                        <a:pt x="389744" y="162393"/>
                      </a:lnTo>
                      <a:lnTo>
                        <a:pt x="422222" y="129914"/>
                      </a:lnTo>
                      <a:lnTo>
                        <a:pt x="519659" y="129914"/>
                      </a:lnTo>
                      <a:moveTo>
                        <a:pt x="649573" y="64957"/>
                      </a:moveTo>
                      <a:lnTo>
                        <a:pt x="649573" y="97436"/>
                      </a:lnTo>
                      <a:lnTo>
                        <a:pt x="519659" y="97436"/>
                      </a:lnTo>
                      <a:lnTo>
                        <a:pt x="552137" y="64957"/>
                      </a:lnTo>
                      <a:lnTo>
                        <a:pt x="649573" y="64957"/>
                      </a:lnTo>
                      <a:moveTo>
                        <a:pt x="980585" y="32478"/>
                      </a:moveTo>
                      <a:lnTo>
                        <a:pt x="649573" y="32478"/>
                      </a:lnTo>
                      <a:lnTo>
                        <a:pt x="682052" y="0"/>
                      </a:lnTo>
                      <a:lnTo>
                        <a:pt x="949676" y="0"/>
                      </a:lnTo>
                      <a:lnTo>
                        <a:pt x="980585" y="32478"/>
                      </a:ln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9" name="Rounded Rectangle 2">
                  <a:extLst>
                    <a:ext uri="{FF2B5EF4-FFF2-40B4-BE49-F238E27FC236}">
                      <a16:creationId xmlns:a16="http://schemas.microsoft.com/office/drawing/2014/main" id="{B382C289-C00A-2E51-3A28-A8C89F4232D3}"/>
                    </a:ext>
                  </a:extLst>
                </p:cNvPr>
                <p:cNvSpPr/>
                <p:nvPr/>
              </p:nvSpPr>
              <p:spPr>
                <a:xfrm>
                  <a:off x="1168386" y="682052"/>
                  <a:ext cx="1209506" cy="9094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9506" h="909403">
                      <a:moveTo>
                        <a:pt x="1209506" y="552137"/>
                      </a:moveTo>
                      <a:lnTo>
                        <a:pt x="941881" y="552137"/>
                      </a:lnTo>
                      <a:lnTo>
                        <a:pt x="909403" y="584616"/>
                      </a:lnTo>
                      <a:lnTo>
                        <a:pt x="909403" y="617095"/>
                      </a:lnTo>
                      <a:lnTo>
                        <a:pt x="811967" y="617095"/>
                      </a:lnTo>
                      <a:lnTo>
                        <a:pt x="779488" y="649573"/>
                      </a:lnTo>
                      <a:lnTo>
                        <a:pt x="779488" y="682052"/>
                      </a:lnTo>
                      <a:lnTo>
                        <a:pt x="682052" y="682052"/>
                      </a:lnTo>
                      <a:lnTo>
                        <a:pt x="649573" y="714531"/>
                      </a:lnTo>
                      <a:lnTo>
                        <a:pt x="649573" y="747009"/>
                      </a:lnTo>
                      <a:lnTo>
                        <a:pt x="552137" y="747009"/>
                      </a:lnTo>
                      <a:lnTo>
                        <a:pt x="519659" y="779488"/>
                      </a:lnTo>
                      <a:lnTo>
                        <a:pt x="519659" y="811967"/>
                      </a:lnTo>
                      <a:lnTo>
                        <a:pt x="422222" y="811967"/>
                      </a:lnTo>
                      <a:lnTo>
                        <a:pt x="389744" y="844445"/>
                      </a:lnTo>
                      <a:lnTo>
                        <a:pt x="389744" y="876924"/>
                      </a:lnTo>
                      <a:lnTo>
                        <a:pt x="292308" y="876924"/>
                      </a:lnTo>
                      <a:lnTo>
                        <a:pt x="259829" y="909403"/>
                      </a:lnTo>
                      <a:lnTo>
                        <a:pt x="259829" y="714531"/>
                      </a:lnTo>
                      <a:lnTo>
                        <a:pt x="0" y="714531"/>
                      </a:lnTo>
                      <a:lnTo>
                        <a:pt x="682052" y="0"/>
                      </a:lnTo>
                      <a:lnTo>
                        <a:pt x="1209506" y="552137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4" name="Group 9">
                <a:extLst>
                  <a:ext uri="{FF2B5EF4-FFF2-40B4-BE49-F238E27FC236}">
                    <a16:creationId xmlns:a16="http://schemas.microsoft.com/office/drawing/2014/main" id="{0E68BD99-957D-E113-0AAA-67DFFA2EC24D}"/>
                  </a:ext>
                </a:extLst>
              </p:cNvPr>
              <p:cNvGrpSpPr/>
              <p:nvPr/>
            </p:nvGrpSpPr>
            <p:grpSpPr>
              <a:xfrm>
                <a:off x="4141338" y="1679211"/>
                <a:ext cx="1591455" cy="1006838"/>
                <a:chOff x="1428216" y="1234190"/>
                <a:chExt cx="1591455" cy="1006838"/>
              </a:xfrm>
            </p:grpSpPr>
            <p:sp>
              <p:nvSpPr>
                <p:cNvPr id="66" name="Rounded Rectangle 7">
                  <a:extLst>
                    <a:ext uri="{FF2B5EF4-FFF2-40B4-BE49-F238E27FC236}">
                      <a16:creationId xmlns:a16="http://schemas.microsoft.com/office/drawing/2014/main" id="{DAD60F6A-EC0E-5443-8F7F-0E0835C60CE6}"/>
                    </a:ext>
                  </a:extLst>
                </p:cNvPr>
                <p:cNvSpPr/>
                <p:nvPr/>
              </p:nvSpPr>
              <p:spPr>
                <a:xfrm>
                  <a:off x="1428216" y="1266668"/>
                  <a:ext cx="1104275" cy="9743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275" h="974360">
                      <a:moveTo>
                        <a:pt x="844445" y="974360"/>
                      </a:moveTo>
                      <a:lnTo>
                        <a:pt x="747009" y="974360"/>
                      </a:lnTo>
                      <a:lnTo>
                        <a:pt x="747009" y="909403"/>
                      </a:lnTo>
                      <a:lnTo>
                        <a:pt x="617095" y="909403"/>
                      </a:lnTo>
                      <a:lnTo>
                        <a:pt x="617095" y="844445"/>
                      </a:lnTo>
                      <a:lnTo>
                        <a:pt x="487180" y="844445"/>
                      </a:lnTo>
                      <a:lnTo>
                        <a:pt x="487180" y="779488"/>
                      </a:lnTo>
                      <a:lnTo>
                        <a:pt x="357265" y="779488"/>
                      </a:lnTo>
                      <a:lnTo>
                        <a:pt x="357265" y="714531"/>
                      </a:lnTo>
                      <a:lnTo>
                        <a:pt x="227350" y="714531"/>
                      </a:lnTo>
                      <a:lnTo>
                        <a:pt x="227350" y="649573"/>
                      </a:lnTo>
                      <a:lnTo>
                        <a:pt x="0" y="649573"/>
                      </a:lnTo>
                      <a:lnTo>
                        <a:pt x="0" y="324786"/>
                      </a:lnTo>
                      <a:lnTo>
                        <a:pt x="129914" y="324786"/>
                      </a:lnTo>
                      <a:lnTo>
                        <a:pt x="129914" y="259829"/>
                      </a:lnTo>
                      <a:lnTo>
                        <a:pt x="259829" y="259829"/>
                      </a:lnTo>
                      <a:lnTo>
                        <a:pt x="259829" y="194872"/>
                      </a:lnTo>
                      <a:lnTo>
                        <a:pt x="389744" y="194872"/>
                      </a:lnTo>
                      <a:lnTo>
                        <a:pt x="389744" y="129914"/>
                      </a:lnTo>
                      <a:lnTo>
                        <a:pt x="519659" y="129914"/>
                      </a:lnTo>
                      <a:lnTo>
                        <a:pt x="519659" y="64957"/>
                      </a:lnTo>
                      <a:lnTo>
                        <a:pt x="649573" y="64957"/>
                      </a:lnTo>
                      <a:lnTo>
                        <a:pt x="649573" y="0"/>
                      </a:lnTo>
                      <a:lnTo>
                        <a:pt x="980585" y="0"/>
                      </a:lnTo>
                      <a:lnTo>
                        <a:pt x="1104275" y="129914"/>
                      </a:lnTo>
                      <a:lnTo>
                        <a:pt x="844445" y="129914"/>
                      </a:lnTo>
                      <a:lnTo>
                        <a:pt x="844445" y="974360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" name="Rounded Rectangle 8">
                  <a:extLst>
                    <a:ext uri="{FF2B5EF4-FFF2-40B4-BE49-F238E27FC236}">
                      <a16:creationId xmlns:a16="http://schemas.microsoft.com/office/drawing/2014/main" id="{A020BD27-A493-3CBE-BF83-8DE53E6FB31D}"/>
                    </a:ext>
                  </a:extLst>
                </p:cNvPr>
                <p:cNvSpPr/>
                <p:nvPr/>
              </p:nvSpPr>
              <p:spPr>
                <a:xfrm>
                  <a:off x="2954714" y="1234190"/>
                  <a:ext cx="64957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957" h="64957">
                      <a:moveTo>
                        <a:pt x="64957" y="32478"/>
                      </a:moveTo>
                      <a:cubicBezTo>
                        <a:pt x="64957" y="50417"/>
                        <a:pt x="50417" y="64957"/>
                        <a:pt x="32478" y="64957"/>
                      </a:cubicBezTo>
                      <a:cubicBezTo>
                        <a:pt x="14539" y="64957"/>
                        <a:pt x="0" y="50417"/>
                        <a:pt x="0" y="32478"/>
                      </a:cubicBezTo>
                      <a:cubicBezTo>
                        <a:pt x="0" y="14539"/>
                        <a:pt x="14539" y="0"/>
                        <a:pt x="32478" y="0"/>
                      </a:cubicBezTo>
                      <a:cubicBezTo>
                        <a:pt x="50417" y="0"/>
                        <a:pt x="64957" y="14539"/>
                        <a:pt x="64957" y="32478"/>
                      </a:cubicBez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5" name="Group 12">
                <a:extLst>
                  <a:ext uri="{FF2B5EF4-FFF2-40B4-BE49-F238E27FC236}">
                    <a16:creationId xmlns:a16="http://schemas.microsoft.com/office/drawing/2014/main" id="{2242BF71-2493-DED0-5331-B9E0D998A242}"/>
                  </a:ext>
                </a:extLst>
              </p:cNvPr>
              <p:cNvGrpSpPr/>
              <p:nvPr/>
            </p:nvGrpSpPr>
            <p:grpSpPr>
              <a:xfrm>
                <a:off x="4141338" y="1679211"/>
                <a:ext cx="1591455" cy="1006838"/>
                <a:chOff x="1428216" y="1234190"/>
                <a:chExt cx="1591455" cy="1006838"/>
              </a:xfrm>
            </p:grpSpPr>
            <p:sp>
              <p:nvSpPr>
                <p:cNvPr id="64" name="Rounded Rectangle 10">
                  <a:extLst>
                    <a:ext uri="{FF2B5EF4-FFF2-40B4-BE49-F238E27FC236}">
                      <a16:creationId xmlns:a16="http://schemas.microsoft.com/office/drawing/2014/main" id="{42D336F5-CB8A-6801-EDA6-357CDAB96153}"/>
                    </a:ext>
                  </a:extLst>
                </p:cNvPr>
                <p:cNvSpPr/>
                <p:nvPr/>
              </p:nvSpPr>
              <p:spPr>
                <a:xfrm>
                  <a:off x="1428216" y="1266668"/>
                  <a:ext cx="1104275" cy="9743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275" h="974360">
                      <a:moveTo>
                        <a:pt x="0" y="389744"/>
                      </a:moveTo>
                      <a:lnTo>
                        <a:pt x="0" y="324786"/>
                      </a:lnTo>
                      <a:lnTo>
                        <a:pt x="129914" y="324786"/>
                      </a:lnTo>
                      <a:lnTo>
                        <a:pt x="129914" y="259829"/>
                      </a:lnTo>
                      <a:lnTo>
                        <a:pt x="259829" y="259829"/>
                      </a:lnTo>
                      <a:lnTo>
                        <a:pt x="259829" y="194872"/>
                      </a:lnTo>
                      <a:lnTo>
                        <a:pt x="389744" y="194872"/>
                      </a:lnTo>
                      <a:lnTo>
                        <a:pt x="389744" y="129914"/>
                      </a:lnTo>
                      <a:lnTo>
                        <a:pt x="519659" y="129914"/>
                      </a:lnTo>
                      <a:lnTo>
                        <a:pt x="519659" y="64957"/>
                      </a:lnTo>
                      <a:lnTo>
                        <a:pt x="649573" y="64957"/>
                      </a:lnTo>
                      <a:lnTo>
                        <a:pt x="649573" y="0"/>
                      </a:lnTo>
                      <a:lnTo>
                        <a:pt x="980585" y="0"/>
                      </a:lnTo>
                      <a:lnTo>
                        <a:pt x="1104275" y="129914"/>
                      </a:lnTo>
                      <a:lnTo>
                        <a:pt x="844445" y="129914"/>
                      </a:lnTo>
                      <a:lnTo>
                        <a:pt x="844445" y="389744"/>
                      </a:lnTo>
                      <a:moveTo>
                        <a:pt x="0" y="389744"/>
                      </a:moveTo>
                      <a:lnTo>
                        <a:pt x="0" y="617095"/>
                      </a:lnTo>
                      <a:moveTo>
                        <a:pt x="844445" y="389744"/>
                      </a:moveTo>
                      <a:lnTo>
                        <a:pt x="844445" y="617095"/>
                      </a:lnTo>
                      <a:moveTo>
                        <a:pt x="0" y="617095"/>
                      </a:moveTo>
                      <a:lnTo>
                        <a:pt x="0" y="649573"/>
                      </a:lnTo>
                      <a:lnTo>
                        <a:pt x="227350" y="649573"/>
                      </a:lnTo>
                      <a:lnTo>
                        <a:pt x="227350" y="714531"/>
                      </a:lnTo>
                      <a:lnTo>
                        <a:pt x="357265" y="714531"/>
                      </a:lnTo>
                      <a:lnTo>
                        <a:pt x="357265" y="779488"/>
                      </a:lnTo>
                      <a:lnTo>
                        <a:pt x="487180" y="779488"/>
                      </a:lnTo>
                      <a:lnTo>
                        <a:pt x="487180" y="844445"/>
                      </a:lnTo>
                      <a:lnTo>
                        <a:pt x="617095" y="844445"/>
                      </a:lnTo>
                      <a:lnTo>
                        <a:pt x="617095" y="909403"/>
                      </a:lnTo>
                      <a:lnTo>
                        <a:pt x="747009" y="909403"/>
                      </a:lnTo>
                      <a:lnTo>
                        <a:pt x="747009" y="974360"/>
                      </a:lnTo>
                      <a:lnTo>
                        <a:pt x="844445" y="974360"/>
                      </a:lnTo>
                      <a:lnTo>
                        <a:pt x="844445" y="617095"/>
                      </a:lnTo>
                    </a:path>
                  </a:pathLst>
                </a:custGeom>
                <a:solidFill>
                  <a:srgbClr val="FFC000"/>
                </a:solidFill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5" name="Rounded Rectangle 11">
                  <a:extLst>
                    <a:ext uri="{FF2B5EF4-FFF2-40B4-BE49-F238E27FC236}">
                      <a16:creationId xmlns:a16="http://schemas.microsoft.com/office/drawing/2014/main" id="{70E1BEE6-801A-8175-9D9D-DCB7BF0C468F}"/>
                    </a:ext>
                  </a:extLst>
                </p:cNvPr>
                <p:cNvSpPr/>
                <p:nvPr/>
              </p:nvSpPr>
              <p:spPr>
                <a:xfrm>
                  <a:off x="2407990" y="1234190"/>
                  <a:ext cx="611681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1681" h="64957">
                      <a:moveTo>
                        <a:pt x="611681" y="32478"/>
                      </a:moveTo>
                      <a:cubicBezTo>
                        <a:pt x="611681" y="50416"/>
                        <a:pt x="597140" y="64957"/>
                        <a:pt x="579203" y="64957"/>
                      </a:cubicBezTo>
                      <a:cubicBezTo>
                        <a:pt x="561265" y="64957"/>
                        <a:pt x="546724" y="50416"/>
                        <a:pt x="546724" y="32478"/>
                      </a:cubicBezTo>
                      <a:cubicBezTo>
                        <a:pt x="546724" y="14541"/>
                        <a:pt x="561265" y="0"/>
                        <a:pt x="579203" y="0"/>
                      </a:cubicBezTo>
                      <a:cubicBezTo>
                        <a:pt x="597140" y="0"/>
                        <a:pt x="611681" y="14541"/>
                        <a:pt x="611681" y="32478"/>
                      </a:cubicBezTo>
                      <a:close/>
                      <a:moveTo>
                        <a:pt x="545912" y="32478"/>
                      </a:moveTo>
                      <a:lnTo>
                        <a:pt x="0" y="32478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6" name="Rounded Rectangle 13">
                <a:extLst>
                  <a:ext uri="{FF2B5EF4-FFF2-40B4-BE49-F238E27FC236}">
                    <a16:creationId xmlns:a16="http://schemas.microsoft.com/office/drawing/2014/main" id="{7C5C547B-BC59-9A0E-EDB0-97983A836C09}"/>
                  </a:ext>
                </a:extLst>
              </p:cNvPr>
              <p:cNvSpPr/>
              <p:nvPr/>
            </p:nvSpPr>
            <p:spPr>
              <a:xfrm>
                <a:off x="4141338" y="2361263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227350" y="0"/>
                    </a:moveTo>
                    <a:lnTo>
                      <a:pt x="194872" y="32478"/>
                    </a:lnTo>
                    <a:lnTo>
                      <a:pt x="0" y="32478"/>
                    </a:lnTo>
                    <a:lnTo>
                      <a:pt x="0" y="0"/>
                    </a:lnTo>
                    <a:lnTo>
                      <a:pt x="227350" y="0"/>
                    </a:lnTo>
                    <a:moveTo>
                      <a:pt x="357265" y="64957"/>
                    </a:moveTo>
                    <a:lnTo>
                      <a:pt x="324786" y="97436"/>
                    </a:lnTo>
                    <a:lnTo>
                      <a:pt x="194872" y="97436"/>
                    </a:lnTo>
                    <a:lnTo>
                      <a:pt x="227350" y="64957"/>
                    </a:lnTo>
                    <a:lnTo>
                      <a:pt x="357265" y="64957"/>
                    </a:lnTo>
                    <a:moveTo>
                      <a:pt x="487180" y="129914"/>
                    </a:moveTo>
                    <a:lnTo>
                      <a:pt x="454701" y="162393"/>
                    </a:lnTo>
                    <a:lnTo>
                      <a:pt x="324786" y="162393"/>
                    </a:lnTo>
                    <a:lnTo>
                      <a:pt x="357265" y="129914"/>
                    </a:lnTo>
                    <a:lnTo>
                      <a:pt x="487180" y="129914"/>
                    </a:lnTo>
                    <a:moveTo>
                      <a:pt x="617095" y="194872"/>
                    </a:moveTo>
                    <a:lnTo>
                      <a:pt x="584616" y="227350"/>
                    </a:lnTo>
                    <a:lnTo>
                      <a:pt x="454701" y="227350"/>
                    </a:lnTo>
                    <a:lnTo>
                      <a:pt x="487180" y="194872"/>
                    </a:lnTo>
                    <a:lnTo>
                      <a:pt x="617095" y="194872"/>
                    </a:lnTo>
                    <a:moveTo>
                      <a:pt x="747009" y="259829"/>
                    </a:moveTo>
                    <a:lnTo>
                      <a:pt x="714531" y="292308"/>
                    </a:lnTo>
                    <a:lnTo>
                      <a:pt x="584616" y="292308"/>
                    </a:lnTo>
                    <a:lnTo>
                      <a:pt x="617095" y="259829"/>
                    </a:lnTo>
                    <a:lnTo>
                      <a:pt x="747009" y="259829"/>
                    </a:lnTo>
                    <a:moveTo>
                      <a:pt x="844445" y="324786"/>
                    </a:moveTo>
                    <a:lnTo>
                      <a:pt x="844445" y="357265"/>
                    </a:lnTo>
                    <a:lnTo>
                      <a:pt x="714531" y="357265"/>
                    </a:lnTo>
                    <a:lnTo>
                      <a:pt x="747009" y="324786"/>
                    </a:lnTo>
                    <a:lnTo>
                      <a:pt x="844445" y="324786"/>
                    </a:lnTo>
                    <a:moveTo>
                      <a:pt x="227350" y="0"/>
                    </a:moveTo>
                    <a:lnTo>
                      <a:pt x="227350" y="64957"/>
                    </a:lnTo>
                    <a:lnTo>
                      <a:pt x="194872" y="97436"/>
                    </a:lnTo>
                    <a:lnTo>
                      <a:pt x="194872" y="32478"/>
                    </a:lnTo>
                    <a:lnTo>
                      <a:pt x="227350" y="0"/>
                    </a:lnTo>
                    <a:moveTo>
                      <a:pt x="357265" y="64957"/>
                    </a:moveTo>
                    <a:lnTo>
                      <a:pt x="357265" y="129914"/>
                    </a:lnTo>
                    <a:lnTo>
                      <a:pt x="324786" y="162393"/>
                    </a:lnTo>
                    <a:lnTo>
                      <a:pt x="324786" y="97436"/>
                    </a:lnTo>
                    <a:lnTo>
                      <a:pt x="357265" y="64957"/>
                    </a:lnTo>
                    <a:moveTo>
                      <a:pt x="487180" y="129914"/>
                    </a:moveTo>
                    <a:lnTo>
                      <a:pt x="487180" y="194872"/>
                    </a:lnTo>
                    <a:lnTo>
                      <a:pt x="454701" y="227350"/>
                    </a:lnTo>
                    <a:lnTo>
                      <a:pt x="454701" y="162393"/>
                    </a:lnTo>
                    <a:lnTo>
                      <a:pt x="487180" y="129914"/>
                    </a:lnTo>
                    <a:moveTo>
                      <a:pt x="617095" y="194872"/>
                    </a:moveTo>
                    <a:lnTo>
                      <a:pt x="617095" y="259829"/>
                    </a:lnTo>
                    <a:lnTo>
                      <a:pt x="584616" y="292308"/>
                    </a:lnTo>
                    <a:lnTo>
                      <a:pt x="584616" y="227350"/>
                    </a:lnTo>
                    <a:lnTo>
                      <a:pt x="617095" y="194872"/>
                    </a:lnTo>
                    <a:moveTo>
                      <a:pt x="747009" y="259829"/>
                    </a:moveTo>
                    <a:lnTo>
                      <a:pt x="747009" y="324786"/>
                    </a:lnTo>
                    <a:lnTo>
                      <a:pt x="714531" y="357265"/>
                    </a:lnTo>
                    <a:lnTo>
                      <a:pt x="714531" y="292308"/>
                    </a:lnTo>
                    <a:lnTo>
                      <a:pt x="747009" y="259829"/>
                    </a:lnTo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" name="Rounded Rectangle 14">
                <a:extLst>
                  <a:ext uri="{FF2B5EF4-FFF2-40B4-BE49-F238E27FC236}">
                    <a16:creationId xmlns:a16="http://schemas.microsoft.com/office/drawing/2014/main" id="{350E787E-CD64-0A9A-3E55-759D3392F674}"/>
                  </a:ext>
                </a:extLst>
              </p:cNvPr>
              <p:cNvSpPr/>
              <p:nvPr/>
            </p:nvSpPr>
            <p:spPr>
              <a:xfrm>
                <a:off x="4141338" y="2361263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227350" y="0"/>
                    </a:moveTo>
                    <a:lnTo>
                      <a:pt x="194872" y="32478"/>
                    </a:lnTo>
                    <a:lnTo>
                      <a:pt x="0" y="32478"/>
                    </a:lnTo>
                    <a:lnTo>
                      <a:pt x="0" y="0"/>
                    </a:lnTo>
                    <a:lnTo>
                      <a:pt x="227350" y="0"/>
                    </a:lnTo>
                    <a:close/>
                    <a:moveTo>
                      <a:pt x="357265" y="64957"/>
                    </a:moveTo>
                    <a:lnTo>
                      <a:pt x="324786" y="97436"/>
                    </a:lnTo>
                    <a:lnTo>
                      <a:pt x="194872" y="97436"/>
                    </a:lnTo>
                    <a:lnTo>
                      <a:pt x="227350" y="64957"/>
                    </a:lnTo>
                    <a:lnTo>
                      <a:pt x="357265" y="64957"/>
                    </a:lnTo>
                    <a:close/>
                    <a:moveTo>
                      <a:pt x="487180" y="129914"/>
                    </a:moveTo>
                    <a:lnTo>
                      <a:pt x="454701" y="162393"/>
                    </a:lnTo>
                    <a:lnTo>
                      <a:pt x="324786" y="162393"/>
                    </a:lnTo>
                    <a:lnTo>
                      <a:pt x="357265" y="129914"/>
                    </a:lnTo>
                    <a:lnTo>
                      <a:pt x="487180" y="129914"/>
                    </a:lnTo>
                    <a:close/>
                    <a:moveTo>
                      <a:pt x="617095" y="194872"/>
                    </a:moveTo>
                    <a:lnTo>
                      <a:pt x="584616" y="227350"/>
                    </a:lnTo>
                    <a:lnTo>
                      <a:pt x="454701" y="227350"/>
                    </a:lnTo>
                    <a:lnTo>
                      <a:pt x="487180" y="194872"/>
                    </a:lnTo>
                    <a:lnTo>
                      <a:pt x="617095" y="194872"/>
                    </a:lnTo>
                    <a:close/>
                    <a:moveTo>
                      <a:pt x="747009" y="259829"/>
                    </a:moveTo>
                    <a:lnTo>
                      <a:pt x="714531" y="292308"/>
                    </a:lnTo>
                    <a:lnTo>
                      <a:pt x="584616" y="292308"/>
                    </a:lnTo>
                    <a:lnTo>
                      <a:pt x="617095" y="259829"/>
                    </a:lnTo>
                    <a:lnTo>
                      <a:pt x="747009" y="259829"/>
                    </a:lnTo>
                    <a:close/>
                    <a:moveTo>
                      <a:pt x="844445" y="324786"/>
                    </a:moveTo>
                    <a:lnTo>
                      <a:pt x="844445" y="357265"/>
                    </a:lnTo>
                    <a:lnTo>
                      <a:pt x="714531" y="357265"/>
                    </a:lnTo>
                    <a:lnTo>
                      <a:pt x="747009" y="324786"/>
                    </a:lnTo>
                    <a:lnTo>
                      <a:pt x="844445" y="324786"/>
                    </a:lnTo>
                    <a:close/>
                    <a:moveTo>
                      <a:pt x="227350" y="0"/>
                    </a:moveTo>
                    <a:lnTo>
                      <a:pt x="227350" y="64957"/>
                    </a:lnTo>
                    <a:lnTo>
                      <a:pt x="194872" y="97436"/>
                    </a:lnTo>
                    <a:lnTo>
                      <a:pt x="194872" y="32478"/>
                    </a:lnTo>
                    <a:lnTo>
                      <a:pt x="227350" y="0"/>
                    </a:lnTo>
                    <a:close/>
                    <a:moveTo>
                      <a:pt x="357265" y="64957"/>
                    </a:moveTo>
                    <a:lnTo>
                      <a:pt x="357265" y="129914"/>
                    </a:lnTo>
                    <a:lnTo>
                      <a:pt x="324786" y="162393"/>
                    </a:lnTo>
                    <a:lnTo>
                      <a:pt x="324786" y="97436"/>
                    </a:lnTo>
                    <a:lnTo>
                      <a:pt x="357265" y="64957"/>
                    </a:lnTo>
                    <a:close/>
                    <a:moveTo>
                      <a:pt x="487180" y="129914"/>
                    </a:moveTo>
                    <a:lnTo>
                      <a:pt x="487180" y="194872"/>
                    </a:lnTo>
                    <a:lnTo>
                      <a:pt x="454701" y="227350"/>
                    </a:lnTo>
                    <a:lnTo>
                      <a:pt x="454701" y="162393"/>
                    </a:lnTo>
                    <a:lnTo>
                      <a:pt x="487180" y="129914"/>
                    </a:lnTo>
                    <a:close/>
                    <a:moveTo>
                      <a:pt x="617095" y="194872"/>
                    </a:moveTo>
                    <a:lnTo>
                      <a:pt x="617095" y="259829"/>
                    </a:lnTo>
                    <a:lnTo>
                      <a:pt x="584616" y="292308"/>
                    </a:lnTo>
                    <a:lnTo>
                      <a:pt x="584616" y="227350"/>
                    </a:lnTo>
                    <a:lnTo>
                      <a:pt x="617095" y="194872"/>
                    </a:lnTo>
                    <a:close/>
                    <a:moveTo>
                      <a:pt x="747009" y="259829"/>
                    </a:moveTo>
                    <a:lnTo>
                      <a:pt x="747009" y="324786"/>
                    </a:lnTo>
                    <a:lnTo>
                      <a:pt x="714531" y="357265"/>
                    </a:lnTo>
                    <a:lnTo>
                      <a:pt x="714531" y="292308"/>
                    </a:lnTo>
                    <a:lnTo>
                      <a:pt x="747009" y="259829"/>
                    </a:lnTo>
                    <a:close/>
                  </a:path>
                </a:pathLst>
              </a:custGeom>
              <a:noFill/>
              <a:ln w="4059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E52009EC-064E-9FFB-C43E-0577E0E5A144}"/>
                  </a:ext>
                </a:extLst>
              </p:cNvPr>
              <p:cNvGrpSpPr/>
              <p:nvPr/>
            </p:nvGrpSpPr>
            <p:grpSpPr>
              <a:xfrm>
                <a:off x="3394328" y="2361263"/>
                <a:ext cx="1591455" cy="1039318"/>
                <a:chOff x="681206" y="1916242"/>
                <a:chExt cx="1591455" cy="1039318"/>
              </a:xfrm>
            </p:grpSpPr>
            <p:sp>
              <p:nvSpPr>
                <p:cNvPr id="62" name="Rounded Rectangle 15">
                  <a:extLst>
                    <a:ext uri="{FF2B5EF4-FFF2-40B4-BE49-F238E27FC236}">
                      <a16:creationId xmlns:a16="http://schemas.microsoft.com/office/drawing/2014/main" id="{62E8028A-F243-50D6-9C1C-C6CE7A868F7A}"/>
                    </a:ext>
                  </a:extLst>
                </p:cNvPr>
                <p:cNvSpPr/>
                <p:nvPr/>
              </p:nvSpPr>
              <p:spPr>
                <a:xfrm>
                  <a:off x="681206" y="1916242"/>
                  <a:ext cx="64957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957" h="64957">
                      <a:moveTo>
                        <a:pt x="64957" y="32478"/>
                      </a:moveTo>
                      <a:cubicBezTo>
                        <a:pt x="64957" y="50417"/>
                        <a:pt x="50417" y="64957"/>
                        <a:pt x="32478" y="64957"/>
                      </a:cubicBezTo>
                      <a:cubicBezTo>
                        <a:pt x="14539" y="64957"/>
                        <a:pt x="0" y="50417"/>
                        <a:pt x="0" y="32478"/>
                      </a:cubicBezTo>
                      <a:cubicBezTo>
                        <a:pt x="0" y="14539"/>
                        <a:pt x="14539" y="0"/>
                        <a:pt x="32478" y="0"/>
                      </a:cubicBezTo>
                      <a:cubicBezTo>
                        <a:pt x="50417" y="0"/>
                        <a:pt x="64957" y="14539"/>
                        <a:pt x="64957" y="32478"/>
                      </a:cubicBez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3" name="Rounded Rectangle 16">
                  <a:extLst>
                    <a:ext uri="{FF2B5EF4-FFF2-40B4-BE49-F238E27FC236}">
                      <a16:creationId xmlns:a16="http://schemas.microsoft.com/office/drawing/2014/main" id="{AEBA866B-15BC-0F3A-B298-006DA138F45C}"/>
                    </a:ext>
                  </a:extLst>
                </p:cNvPr>
                <p:cNvSpPr/>
                <p:nvPr/>
              </p:nvSpPr>
              <p:spPr>
                <a:xfrm>
                  <a:off x="1428216" y="1948721"/>
                  <a:ext cx="844445" cy="10068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1006839">
                      <a:moveTo>
                        <a:pt x="0" y="0"/>
                      </a:moveTo>
                      <a:lnTo>
                        <a:pt x="194872" y="0"/>
                      </a:lnTo>
                      <a:lnTo>
                        <a:pt x="194872" y="64957"/>
                      </a:lnTo>
                      <a:lnTo>
                        <a:pt x="324786" y="64957"/>
                      </a:lnTo>
                      <a:lnTo>
                        <a:pt x="324786" y="129914"/>
                      </a:lnTo>
                      <a:lnTo>
                        <a:pt x="454701" y="129914"/>
                      </a:lnTo>
                      <a:lnTo>
                        <a:pt x="454701" y="194872"/>
                      </a:lnTo>
                      <a:lnTo>
                        <a:pt x="584616" y="194872"/>
                      </a:lnTo>
                      <a:lnTo>
                        <a:pt x="584616" y="259829"/>
                      </a:lnTo>
                      <a:lnTo>
                        <a:pt x="714531" y="259829"/>
                      </a:lnTo>
                      <a:lnTo>
                        <a:pt x="714531" y="324786"/>
                      </a:lnTo>
                      <a:lnTo>
                        <a:pt x="844445" y="324786"/>
                      </a:lnTo>
                      <a:lnTo>
                        <a:pt x="844445" y="649573"/>
                      </a:lnTo>
                      <a:lnTo>
                        <a:pt x="682052" y="649573"/>
                      </a:lnTo>
                      <a:lnTo>
                        <a:pt x="649573" y="682052"/>
                      </a:lnTo>
                      <a:lnTo>
                        <a:pt x="649573" y="714531"/>
                      </a:lnTo>
                      <a:lnTo>
                        <a:pt x="552137" y="714531"/>
                      </a:lnTo>
                      <a:lnTo>
                        <a:pt x="519659" y="747009"/>
                      </a:lnTo>
                      <a:lnTo>
                        <a:pt x="519659" y="779488"/>
                      </a:lnTo>
                      <a:lnTo>
                        <a:pt x="422222" y="779488"/>
                      </a:lnTo>
                      <a:lnTo>
                        <a:pt x="389744" y="811967"/>
                      </a:lnTo>
                      <a:lnTo>
                        <a:pt x="389744" y="844445"/>
                      </a:lnTo>
                      <a:lnTo>
                        <a:pt x="292308" y="844445"/>
                      </a:lnTo>
                      <a:lnTo>
                        <a:pt x="259829" y="876924"/>
                      </a:lnTo>
                      <a:lnTo>
                        <a:pt x="259829" y="909403"/>
                      </a:lnTo>
                      <a:lnTo>
                        <a:pt x="162393" y="909403"/>
                      </a:lnTo>
                      <a:lnTo>
                        <a:pt x="129914" y="941881"/>
                      </a:lnTo>
                      <a:lnTo>
                        <a:pt x="129914" y="974360"/>
                      </a:lnTo>
                      <a:lnTo>
                        <a:pt x="32478" y="974360"/>
                      </a:lnTo>
                      <a:lnTo>
                        <a:pt x="0" y="100683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9" name="Group 20">
                <a:extLst>
                  <a:ext uri="{FF2B5EF4-FFF2-40B4-BE49-F238E27FC236}">
                    <a16:creationId xmlns:a16="http://schemas.microsoft.com/office/drawing/2014/main" id="{0EF50E54-4124-8E52-C303-ACC7F5E72A32}"/>
                  </a:ext>
                </a:extLst>
              </p:cNvPr>
              <p:cNvGrpSpPr/>
              <p:nvPr/>
            </p:nvGrpSpPr>
            <p:grpSpPr>
              <a:xfrm>
                <a:off x="3394328" y="2361263"/>
                <a:ext cx="1591455" cy="1039318"/>
                <a:chOff x="681206" y="1916242"/>
                <a:chExt cx="1591455" cy="1039318"/>
              </a:xfrm>
            </p:grpSpPr>
            <p:sp>
              <p:nvSpPr>
                <p:cNvPr id="60" name="Rounded Rectangle 18">
                  <a:extLst>
                    <a:ext uri="{FF2B5EF4-FFF2-40B4-BE49-F238E27FC236}">
                      <a16:creationId xmlns:a16="http://schemas.microsoft.com/office/drawing/2014/main" id="{CE636038-7A47-8F5B-CDB5-BB1CD1A2DFA2}"/>
                    </a:ext>
                  </a:extLst>
                </p:cNvPr>
                <p:cNvSpPr/>
                <p:nvPr/>
              </p:nvSpPr>
              <p:spPr>
                <a:xfrm>
                  <a:off x="681206" y="1916242"/>
                  <a:ext cx="747009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09" h="64957">
                      <a:moveTo>
                        <a:pt x="64957" y="32478"/>
                      </a:moveTo>
                      <a:cubicBezTo>
                        <a:pt x="64957" y="50416"/>
                        <a:pt x="50416" y="64957"/>
                        <a:pt x="32478" y="64957"/>
                      </a:cubicBezTo>
                      <a:cubicBezTo>
                        <a:pt x="14541" y="64957"/>
                        <a:pt x="0" y="50416"/>
                        <a:pt x="0" y="32478"/>
                      </a:cubicBezTo>
                      <a:cubicBezTo>
                        <a:pt x="0" y="14541"/>
                        <a:pt x="14541" y="0"/>
                        <a:pt x="32478" y="0"/>
                      </a:cubicBezTo>
                      <a:cubicBezTo>
                        <a:pt x="50416" y="0"/>
                        <a:pt x="64957" y="14541"/>
                        <a:pt x="64957" y="32478"/>
                      </a:cubicBezTo>
                      <a:close/>
                      <a:moveTo>
                        <a:pt x="747009" y="32478"/>
                      </a:moveTo>
                      <a:lnTo>
                        <a:pt x="64957" y="32478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1" name="Rounded Rectangle 19">
                  <a:extLst>
                    <a:ext uri="{FF2B5EF4-FFF2-40B4-BE49-F238E27FC236}">
                      <a16:creationId xmlns:a16="http://schemas.microsoft.com/office/drawing/2014/main" id="{EFEE6CD9-4FA4-BF79-ADAA-DF519B1553C5}"/>
                    </a:ext>
                  </a:extLst>
                </p:cNvPr>
                <p:cNvSpPr/>
                <p:nvPr/>
              </p:nvSpPr>
              <p:spPr>
                <a:xfrm>
                  <a:off x="1428216" y="1948721"/>
                  <a:ext cx="844445" cy="10068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1006839">
                      <a:moveTo>
                        <a:pt x="844445" y="389744"/>
                      </a:moveTo>
                      <a:lnTo>
                        <a:pt x="844445" y="324786"/>
                      </a:lnTo>
                      <a:lnTo>
                        <a:pt x="714531" y="324786"/>
                      </a:lnTo>
                      <a:lnTo>
                        <a:pt x="714531" y="259829"/>
                      </a:lnTo>
                      <a:lnTo>
                        <a:pt x="584616" y="259829"/>
                      </a:lnTo>
                      <a:lnTo>
                        <a:pt x="584616" y="194872"/>
                      </a:lnTo>
                      <a:lnTo>
                        <a:pt x="454701" y="194872"/>
                      </a:lnTo>
                      <a:lnTo>
                        <a:pt x="454701" y="129914"/>
                      </a:lnTo>
                      <a:lnTo>
                        <a:pt x="324786" y="129914"/>
                      </a:lnTo>
                      <a:lnTo>
                        <a:pt x="324786" y="64957"/>
                      </a:lnTo>
                      <a:lnTo>
                        <a:pt x="194872" y="64957"/>
                      </a:lnTo>
                      <a:lnTo>
                        <a:pt x="194872" y="0"/>
                      </a:lnTo>
                      <a:lnTo>
                        <a:pt x="0" y="0"/>
                      </a:lnTo>
                      <a:lnTo>
                        <a:pt x="0" y="389744"/>
                      </a:lnTo>
                      <a:moveTo>
                        <a:pt x="0" y="389744"/>
                      </a:moveTo>
                      <a:lnTo>
                        <a:pt x="0" y="617095"/>
                      </a:lnTo>
                      <a:moveTo>
                        <a:pt x="844445" y="389744"/>
                      </a:moveTo>
                      <a:lnTo>
                        <a:pt x="844445" y="617095"/>
                      </a:lnTo>
                      <a:moveTo>
                        <a:pt x="844445" y="617095"/>
                      </a:moveTo>
                      <a:lnTo>
                        <a:pt x="844445" y="649573"/>
                      </a:lnTo>
                      <a:lnTo>
                        <a:pt x="682052" y="649573"/>
                      </a:lnTo>
                      <a:lnTo>
                        <a:pt x="649573" y="682052"/>
                      </a:lnTo>
                      <a:lnTo>
                        <a:pt x="649573" y="714531"/>
                      </a:lnTo>
                      <a:lnTo>
                        <a:pt x="552137" y="714531"/>
                      </a:lnTo>
                      <a:lnTo>
                        <a:pt x="519659" y="747009"/>
                      </a:lnTo>
                      <a:lnTo>
                        <a:pt x="519659" y="779488"/>
                      </a:lnTo>
                      <a:lnTo>
                        <a:pt x="422222" y="779488"/>
                      </a:lnTo>
                      <a:lnTo>
                        <a:pt x="389744" y="811967"/>
                      </a:lnTo>
                      <a:lnTo>
                        <a:pt x="389744" y="844445"/>
                      </a:lnTo>
                      <a:lnTo>
                        <a:pt x="292308" y="844445"/>
                      </a:lnTo>
                      <a:lnTo>
                        <a:pt x="259829" y="876924"/>
                      </a:lnTo>
                      <a:lnTo>
                        <a:pt x="259829" y="909403"/>
                      </a:lnTo>
                      <a:lnTo>
                        <a:pt x="162393" y="909403"/>
                      </a:lnTo>
                      <a:lnTo>
                        <a:pt x="129914" y="941881"/>
                      </a:lnTo>
                      <a:lnTo>
                        <a:pt x="129914" y="974360"/>
                      </a:lnTo>
                      <a:lnTo>
                        <a:pt x="32478" y="974360"/>
                      </a:lnTo>
                      <a:lnTo>
                        <a:pt x="0" y="1006839"/>
                      </a:lnTo>
                      <a:lnTo>
                        <a:pt x="0" y="617095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10" name="Rounded Rectangle 21">
                <a:extLst>
                  <a:ext uri="{FF2B5EF4-FFF2-40B4-BE49-F238E27FC236}">
                    <a16:creationId xmlns:a16="http://schemas.microsoft.com/office/drawing/2014/main" id="{1479AB65-C27E-A8CD-49E2-4BDF23B77094}"/>
                  </a:ext>
                </a:extLst>
              </p:cNvPr>
              <p:cNvSpPr/>
              <p:nvPr/>
            </p:nvSpPr>
            <p:spPr>
              <a:xfrm>
                <a:off x="4141338" y="3043316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844445" y="0"/>
                    </a:moveTo>
                    <a:lnTo>
                      <a:pt x="844445" y="32478"/>
                    </a:lnTo>
                    <a:lnTo>
                      <a:pt x="649573" y="32478"/>
                    </a:lnTo>
                    <a:lnTo>
                      <a:pt x="682052" y="0"/>
                    </a:lnTo>
                    <a:lnTo>
                      <a:pt x="844445" y="0"/>
                    </a:lnTo>
                    <a:moveTo>
                      <a:pt x="649573" y="64957"/>
                    </a:moveTo>
                    <a:lnTo>
                      <a:pt x="649573" y="97436"/>
                    </a:lnTo>
                    <a:lnTo>
                      <a:pt x="519659" y="97436"/>
                    </a:lnTo>
                    <a:lnTo>
                      <a:pt x="552137" y="64957"/>
                    </a:lnTo>
                    <a:lnTo>
                      <a:pt x="649573" y="64957"/>
                    </a:lnTo>
                    <a:moveTo>
                      <a:pt x="129914" y="324786"/>
                    </a:moveTo>
                    <a:lnTo>
                      <a:pt x="129914" y="357265"/>
                    </a:lnTo>
                    <a:lnTo>
                      <a:pt x="0" y="357265"/>
                    </a:lnTo>
                    <a:lnTo>
                      <a:pt x="32478" y="324786"/>
                    </a:lnTo>
                    <a:lnTo>
                      <a:pt x="129914" y="324786"/>
                    </a:lnTo>
                    <a:moveTo>
                      <a:pt x="259829" y="259829"/>
                    </a:moveTo>
                    <a:lnTo>
                      <a:pt x="259829" y="292308"/>
                    </a:lnTo>
                    <a:lnTo>
                      <a:pt x="129914" y="292308"/>
                    </a:lnTo>
                    <a:lnTo>
                      <a:pt x="162393" y="259829"/>
                    </a:lnTo>
                    <a:lnTo>
                      <a:pt x="259829" y="259829"/>
                    </a:lnTo>
                    <a:moveTo>
                      <a:pt x="389744" y="194872"/>
                    </a:moveTo>
                    <a:lnTo>
                      <a:pt x="389744" y="227350"/>
                    </a:lnTo>
                    <a:lnTo>
                      <a:pt x="259829" y="227350"/>
                    </a:lnTo>
                    <a:lnTo>
                      <a:pt x="292308" y="194872"/>
                    </a:lnTo>
                    <a:lnTo>
                      <a:pt x="389744" y="194872"/>
                    </a:lnTo>
                    <a:moveTo>
                      <a:pt x="519659" y="129914"/>
                    </a:moveTo>
                    <a:lnTo>
                      <a:pt x="519659" y="162393"/>
                    </a:lnTo>
                    <a:lnTo>
                      <a:pt x="389744" y="162393"/>
                    </a:lnTo>
                    <a:lnTo>
                      <a:pt x="422222" y="129914"/>
                    </a:lnTo>
                    <a:lnTo>
                      <a:pt x="519659" y="129914"/>
                    </a:lnTo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" name="Rounded Rectangle 22">
                <a:extLst>
                  <a:ext uri="{FF2B5EF4-FFF2-40B4-BE49-F238E27FC236}">
                    <a16:creationId xmlns:a16="http://schemas.microsoft.com/office/drawing/2014/main" id="{992B64DF-29F8-1022-5EFF-92BEDD021157}"/>
                  </a:ext>
                </a:extLst>
              </p:cNvPr>
              <p:cNvSpPr/>
              <p:nvPr/>
            </p:nvSpPr>
            <p:spPr>
              <a:xfrm>
                <a:off x="4141338" y="3043316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844445" y="0"/>
                    </a:moveTo>
                    <a:lnTo>
                      <a:pt x="844445" y="32478"/>
                    </a:lnTo>
                    <a:lnTo>
                      <a:pt x="649573" y="32478"/>
                    </a:lnTo>
                    <a:lnTo>
                      <a:pt x="682052" y="0"/>
                    </a:lnTo>
                    <a:lnTo>
                      <a:pt x="844445" y="0"/>
                    </a:lnTo>
                    <a:close/>
                    <a:moveTo>
                      <a:pt x="649573" y="64957"/>
                    </a:moveTo>
                    <a:lnTo>
                      <a:pt x="649573" y="97436"/>
                    </a:lnTo>
                    <a:lnTo>
                      <a:pt x="519659" y="97436"/>
                    </a:lnTo>
                    <a:lnTo>
                      <a:pt x="552137" y="64957"/>
                    </a:lnTo>
                    <a:lnTo>
                      <a:pt x="649573" y="64957"/>
                    </a:lnTo>
                    <a:close/>
                    <a:moveTo>
                      <a:pt x="129914" y="324786"/>
                    </a:moveTo>
                    <a:lnTo>
                      <a:pt x="129914" y="357265"/>
                    </a:lnTo>
                    <a:lnTo>
                      <a:pt x="0" y="357265"/>
                    </a:lnTo>
                    <a:lnTo>
                      <a:pt x="32478" y="324786"/>
                    </a:lnTo>
                    <a:lnTo>
                      <a:pt x="129914" y="324786"/>
                    </a:lnTo>
                    <a:close/>
                    <a:moveTo>
                      <a:pt x="259829" y="259829"/>
                    </a:moveTo>
                    <a:lnTo>
                      <a:pt x="259829" y="292308"/>
                    </a:lnTo>
                    <a:lnTo>
                      <a:pt x="129914" y="292308"/>
                    </a:lnTo>
                    <a:lnTo>
                      <a:pt x="162393" y="259829"/>
                    </a:lnTo>
                    <a:lnTo>
                      <a:pt x="259829" y="259829"/>
                    </a:lnTo>
                    <a:close/>
                    <a:moveTo>
                      <a:pt x="389744" y="194872"/>
                    </a:moveTo>
                    <a:lnTo>
                      <a:pt x="389744" y="227350"/>
                    </a:lnTo>
                    <a:lnTo>
                      <a:pt x="259829" y="227350"/>
                    </a:lnTo>
                    <a:lnTo>
                      <a:pt x="292308" y="194872"/>
                    </a:lnTo>
                    <a:lnTo>
                      <a:pt x="389744" y="194872"/>
                    </a:lnTo>
                    <a:close/>
                    <a:moveTo>
                      <a:pt x="519659" y="129914"/>
                    </a:moveTo>
                    <a:lnTo>
                      <a:pt x="519659" y="162393"/>
                    </a:lnTo>
                    <a:lnTo>
                      <a:pt x="389744" y="162393"/>
                    </a:lnTo>
                    <a:lnTo>
                      <a:pt x="422222" y="129914"/>
                    </a:lnTo>
                    <a:lnTo>
                      <a:pt x="519659" y="129914"/>
                    </a:lnTo>
                    <a:close/>
                  </a:path>
                </a:pathLst>
              </a:custGeom>
              <a:noFill/>
              <a:ln w="4059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12" name="Group 25">
                <a:extLst>
                  <a:ext uri="{FF2B5EF4-FFF2-40B4-BE49-F238E27FC236}">
                    <a16:creationId xmlns:a16="http://schemas.microsoft.com/office/drawing/2014/main" id="{84C692B9-D78A-A99C-D603-0D362F1C194F}"/>
                  </a:ext>
                </a:extLst>
              </p:cNvPr>
              <p:cNvGrpSpPr/>
              <p:nvPr/>
            </p:nvGrpSpPr>
            <p:grpSpPr>
              <a:xfrm>
                <a:off x="4141338" y="3075794"/>
                <a:ext cx="1591455" cy="974360"/>
                <a:chOff x="1428216" y="2630773"/>
                <a:chExt cx="1591455" cy="974360"/>
              </a:xfrm>
            </p:grpSpPr>
            <p:sp>
              <p:nvSpPr>
                <p:cNvPr id="58" name="Rounded Rectangle 23">
                  <a:extLst>
                    <a:ext uri="{FF2B5EF4-FFF2-40B4-BE49-F238E27FC236}">
                      <a16:creationId xmlns:a16="http://schemas.microsoft.com/office/drawing/2014/main" id="{9FC8B0B2-4979-0722-2842-EAB515D599A5}"/>
                    </a:ext>
                  </a:extLst>
                </p:cNvPr>
                <p:cNvSpPr/>
                <p:nvPr/>
              </p:nvSpPr>
              <p:spPr>
                <a:xfrm>
                  <a:off x="2954714" y="2661600"/>
                  <a:ext cx="64957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957" h="64957">
                      <a:moveTo>
                        <a:pt x="64957" y="32478"/>
                      </a:moveTo>
                      <a:cubicBezTo>
                        <a:pt x="64957" y="50417"/>
                        <a:pt x="50417" y="64957"/>
                        <a:pt x="32478" y="64957"/>
                      </a:cubicBezTo>
                      <a:cubicBezTo>
                        <a:pt x="14539" y="64957"/>
                        <a:pt x="0" y="50417"/>
                        <a:pt x="0" y="32478"/>
                      </a:cubicBezTo>
                      <a:cubicBezTo>
                        <a:pt x="0" y="14539"/>
                        <a:pt x="14539" y="0"/>
                        <a:pt x="32478" y="0"/>
                      </a:cubicBezTo>
                      <a:cubicBezTo>
                        <a:pt x="50417" y="0"/>
                        <a:pt x="64957" y="14539"/>
                        <a:pt x="64957" y="32478"/>
                      </a:cubicBez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9" name="Rounded Rectangle 24">
                  <a:extLst>
                    <a:ext uri="{FF2B5EF4-FFF2-40B4-BE49-F238E27FC236}">
                      <a16:creationId xmlns:a16="http://schemas.microsoft.com/office/drawing/2014/main" id="{22DD6EC6-9ACE-4044-36F7-E57F98517ABC}"/>
                    </a:ext>
                  </a:extLst>
                </p:cNvPr>
                <p:cNvSpPr/>
                <p:nvPr/>
              </p:nvSpPr>
              <p:spPr>
                <a:xfrm>
                  <a:off x="1428216" y="2630773"/>
                  <a:ext cx="844445" cy="9743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974360">
                      <a:moveTo>
                        <a:pt x="0" y="649573"/>
                      </a:moveTo>
                      <a:lnTo>
                        <a:pt x="227350" y="649573"/>
                      </a:lnTo>
                      <a:lnTo>
                        <a:pt x="227350" y="714531"/>
                      </a:lnTo>
                      <a:lnTo>
                        <a:pt x="357265" y="714531"/>
                      </a:lnTo>
                      <a:lnTo>
                        <a:pt x="357265" y="779488"/>
                      </a:lnTo>
                      <a:lnTo>
                        <a:pt x="487180" y="779488"/>
                      </a:lnTo>
                      <a:lnTo>
                        <a:pt x="487180" y="844445"/>
                      </a:lnTo>
                      <a:lnTo>
                        <a:pt x="617095" y="844445"/>
                      </a:lnTo>
                      <a:lnTo>
                        <a:pt x="617095" y="909403"/>
                      </a:lnTo>
                      <a:lnTo>
                        <a:pt x="747009" y="909403"/>
                      </a:lnTo>
                      <a:lnTo>
                        <a:pt x="747009" y="974360"/>
                      </a:lnTo>
                      <a:lnTo>
                        <a:pt x="844445" y="974360"/>
                      </a:lnTo>
                      <a:lnTo>
                        <a:pt x="844445" y="0"/>
                      </a:lnTo>
                      <a:lnTo>
                        <a:pt x="649573" y="0"/>
                      </a:lnTo>
                      <a:lnTo>
                        <a:pt x="649573" y="64957"/>
                      </a:lnTo>
                      <a:lnTo>
                        <a:pt x="519659" y="64957"/>
                      </a:lnTo>
                      <a:lnTo>
                        <a:pt x="519659" y="129914"/>
                      </a:lnTo>
                      <a:lnTo>
                        <a:pt x="389744" y="129914"/>
                      </a:lnTo>
                      <a:lnTo>
                        <a:pt x="389744" y="194872"/>
                      </a:lnTo>
                      <a:lnTo>
                        <a:pt x="259829" y="194872"/>
                      </a:lnTo>
                      <a:lnTo>
                        <a:pt x="259829" y="259829"/>
                      </a:lnTo>
                      <a:lnTo>
                        <a:pt x="129914" y="259829"/>
                      </a:lnTo>
                      <a:lnTo>
                        <a:pt x="129914" y="324786"/>
                      </a:lnTo>
                      <a:lnTo>
                        <a:pt x="0" y="324786"/>
                      </a:lnTo>
                      <a:lnTo>
                        <a:pt x="0" y="649573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3" name="Group 28">
                <a:extLst>
                  <a:ext uri="{FF2B5EF4-FFF2-40B4-BE49-F238E27FC236}">
                    <a16:creationId xmlns:a16="http://schemas.microsoft.com/office/drawing/2014/main" id="{4A688189-1E15-95C5-0CF7-FF986D3EC89B}"/>
                  </a:ext>
                </a:extLst>
              </p:cNvPr>
              <p:cNvGrpSpPr/>
              <p:nvPr/>
            </p:nvGrpSpPr>
            <p:grpSpPr>
              <a:xfrm>
                <a:off x="4141338" y="3075794"/>
                <a:ext cx="1591455" cy="974360"/>
                <a:chOff x="1428216" y="2630773"/>
                <a:chExt cx="1591455" cy="974360"/>
              </a:xfrm>
            </p:grpSpPr>
            <p:sp>
              <p:nvSpPr>
                <p:cNvPr id="56" name="Rounded Rectangle 26">
                  <a:extLst>
                    <a:ext uri="{FF2B5EF4-FFF2-40B4-BE49-F238E27FC236}">
                      <a16:creationId xmlns:a16="http://schemas.microsoft.com/office/drawing/2014/main" id="{E4EE8396-DA6F-86CF-561D-E6B53A23DCCB}"/>
                    </a:ext>
                  </a:extLst>
                </p:cNvPr>
                <p:cNvSpPr/>
                <p:nvPr/>
              </p:nvSpPr>
              <p:spPr>
                <a:xfrm>
                  <a:off x="2272662" y="2767606"/>
                  <a:ext cx="747009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09" h="64957">
                      <a:moveTo>
                        <a:pt x="747009" y="32478"/>
                      </a:moveTo>
                      <a:cubicBezTo>
                        <a:pt x="747009" y="50416"/>
                        <a:pt x="732468" y="64957"/>
                        <a:pt x="714531" y="64957"/>
                      </a:cubicBezTo>
                      <a:cubicBezTo>
                        <a:pt x="696593" y="64957"/>
                        <a:pt x="682052" y="50416"/>
                        <a:pt x="682052" y="32478"/>
                      </a:cubicBezTo>
                      <a:cubicBezTo>
                        <a:pt x="682052" y="14541"/>
                        <a:pt x="696593" y="0"/>
                        <a:pt x="714531" y="0"/>
                      </a:cubicBezTo>
                      <a:cubicBezTo>
                        <a:pt x="732468" y="0"/>
                        <a:pt x="747009" y="14541"/>
                        <a:pt x="747009" y="32478"/>
                      </a:cubicBezTo>
                      <a:close/>
                      <a:moveTo>
                        <a:pt x="682052" y="32478"/>
                      </a:moveTo>
                      <a:lnTo>
                        <a:pt x="0" y="32478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7" name="Rounded Rectangle 27">
                  <a:extLst>
                    <a:ext uri="{FF2B5EF4-FFF2-40B4-BE49-F238E27FC236}">
                      <a16:creationId xmlns:a16="http://schemas.microsoft.com/office/drawing/2014/main" id="{6007CA24-2DF9-4B65-F613-57EE49E70B9E}"/>
                    </a:ext>
                  </a:extLst>
                </p:cNvPr>
                <p:cNvSpPr/>
                <p:nvPr/>
              </p:nvSpPr>
              <p:spPr>
                <a:xfrm>
                  <a:off x="1428216" y="2630773"/>
                  <a:ext cx="844445" cy="9743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974360">
                      <a:moveTo>
                        <a:pt x="0" y="617095"/>
                      </a:moveTo>
                      <a:lnTo>
                        <a:pt x="0" y="649573"/>
                      </a:lnTo>
                      <a:lnTo>
                        <a:pt x="227350" y="649573"/>
                      </a:lnTo>
                      <a:lnTo>
                        <a:pt x="227350" y="714531"/>
                      </a:lnTo>
                      <a:lnTo>
                        <a:pt x="357265" y="714531"/>
                      </a:lnTo>
                      <a:lnTo>
                        <a:pt x="357265" y="779488"/>
                      </a:lnTo>
                      <a:lnTo>
                        <a:pt x="487180" y="779488"/>
                      </a:lnTo>
                      <a:lnTo>
                        <a:pt x="487180" y="844445"/>
                      </a:lnTo>
                      <a:lnTo>
                        <a:pt x="617095" y="844445"/>
                      </a:lnTo>
                      <a:lnTo>
                        <a:pt x="617095" y="909403"/>
                      </a:lnTo>
                      <a:lnTo>
                        <a:pt x="747009" y="909403"/>
                      </a:lnTo>
                      <a:lnTo>
                        <a:pt x="747009" y="974360"/>
                      </a:lnTo>
                      <a:lnTo>
                        <a:pt x="844445" y="974360"/>
                      </a:lnTo>
                      <a:lnTo>
                        <a:pt x="844445" y="617095"/>
                      </a:lnTo>
                      <a:moveTo>
                        <a:pt x="0" y="389744"/>
                      </a:moveTo>
                      <a:lnTo>
                        <a:pt x="0" y="617095"/>
                      </a:lnTo>
                      <a:moveTo>
                        <a:pt x="844445" y="389744"/>
                      </a:moveTo>
                      <a:lnTo>
                        <a:pt x="844445" y="617095"/>
                      </a:lnTo>
                      <a:moveTo>
                        <a:pt x="0" y="389744"/>
                      </a:moveTo>
                      <a:lnTo>
                        <a:pt x="0" y="324786"/>
                      </a:lnTo>
                      <a:lnTo>
                        <a:pt x="129914" y="324786"/>
                      </a:lnTo>
                      <a:lnTo>
                        <a:pt x="129914" y="259829"/>
                      </a:lnTo>
                      <a:lnTo>
                        <a:pt x="259829" y="259829"/>
                      </a:lnTo>
                      <a:lnTo>
                        <a:pt x="259829" y="194872"/>
                      </a:lnTo>
                      <a:lnTo>
                        <a:pt x="389744" y="194872"/>
                      </a:lnTo>
                      <a:lnTo>
                        <a:pt x="389744" y="129914"/>
                      </a:lnTo>
                      <a:lnTo>
                        <a:pt x="519659" y="129914"/>
                      </a:lnTo>
                      <a:lnTo>
                        <a:pt x="519659" y="64957"/>
                      </a:lnTo>
                      <a:lnTo>
                        <a:pt x="649573" y="64957"/>
                      </a:lnTo>
                      <a:lnTo>
                        <a:pt x="649573" y="0"/>
                      </a:lnTo>
                      <a:lnTo>
                        <a:pt x="844445" y="0"/>
                      </a:lnTo>
                      <a:lnTo>
                        <a:pt x="844445" y="389744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14" name="Rounded Rectangle 29">
                <a:extLst>
                  <a:ext uri="{FF2B5EF4-FFF2-40B4-BE49-F238E27FC236}">
                    <a16:creationId xmlns:a16="http://schemas.microsoft.com/office/drawing/2014/main" id="{D64F8AFA-C134-4811-44DB-96BA41ADCB25}"/>
                  </a:ext>
                </a:extLst>
              </p:cNvPr>
              <p:cNvSpPr/>
              <p:nvPr/>
            </p:nvSpPr>
            <p:spPr>
              <a:xfrm>
                <a:off x="4141338" y="3725368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227350" y="0"/>
                    </a:moveTo>
                    <a:lnTo>
                      <a:pt x="194872" y="32478"/>
                    </a:lnTo>
                    <a:lnTo>
                      <a:pt x="0" y="32478"/>
                    </a:lnTo>
                    <a:lnTo>
                      <a:pt x="0" y="0"/>
                    </a:lnTo>
                    <a:lnTo>
                      <a:pt x="227350" y="0"/>
                    </a:lnTo>
                    <a:moveTo>
                      <a:pt x="357265" y="64957"/>
                    </a:moveTo>
                    <a:lnTo>
                      <a:pt x="324786" y="97436"/>
                    </a:lnTo>
                    <a:lnTo>
                      <a:pt x="194872" y="97436"/>
                    </a:lnTo>
                    <a:lnTo>
                      <a:pt x="227350" y="64957"/>
                    </a:lnTo>
                    <a:lnTo>
                      <a:pt x="357265" y="64957"/>
                    </a:lnTo>
                    <a:moveTo>
                      <a:pt x="487180" y="129914"/>
                    </a:moveTo>
                    <a:lnTo>
                      <a:pt x="454701" y="162393"/>
                    </a:lnTo>
                    <a:lnTo>
                      <a:pt x="324786" y="162393"/>
                    </a:lnTo>
                    <a:lnTo>
                      <a:pt x="357265" y="129914"/>
                    </a:lnTo>
                    <a:lnTo>
                      <a:pt x="487180" y="129914"/>
                    </a:lnTo>
                    <a:moveTo>
                      <a:pt x="617095" y="194872"/>
                    </a:moveTo>
                    <a:lnTo>
                      <a:pt x="584616" y="227350"/>
                    </a:lnTo>
                    <a:lnTo>
                      <a:pt x="454701" y="227350"/>
                    </a:lnTo>
                    <a:lnTo>
                      <a:pt x="487180" y="194872"/>
                    </a:lnTo>
                    <a:lnTo>
                      <a:pt x="617095" y="194872"/>
                    </a:lnTo>
                    <a:moveTo>
                      <a:pt x="747009" y="259829"/>
                    </a:moveTo>
                    <a:lnTo>
                      <a:pt x="714531" y="292308"/>
                    </a:lnTo>
                    <a:lnTo>
                      <a:pt x="584616" y="292308"/>
                    </a:lnTo>
                    <a:lnTo>
                      <a:pt x="617095" y="259829"/>
                    </a:lnTo>
                    <a:lnTo>
                      <a:pt x="747009" y="259829"/>
                    </a:lnTo>
                    <a:moveTo>
                      <a:pt x="844445" y="324786"/>
                    </a:moveTo>
                    <a:lnTo>
                      <a:pt x="844445" y="357265"/>
                    </a:lnTo>
                    <a:lnTo>
                      <a:pt x="714531" y="357265"/>
                    </a:lnTo>
                    <a:lnTo>
                      <a:pt x="747009" y="324786"/>
                    </a:lnTo>
                    <a:lnTo>
                      <a:pt x="844445" y="324786"/>
                    </a:lnTo>
                    <a:moveTo>
                      <a:pt x="227350" y="0"/>
                    </a:moveTo>
                    <a:lnTo>
                      <a:pt x="227350" y="64957"/>
                    </a:lnTo>
                    <a:lnTo>
                      <a:pt x="194872" y="97436"/>
                    </a:lnTo>
                    <a:lnTo>
                      <a:pt x="194872" y="32478"/>
                    </a:lnTo>
                    <a:lnTo>
                      <a:pt x="227350" y="0"/>
                    </a:lnTo>
                    <a:moveTo>
                      <a:pt x="357265" y="64957"/>
                    </a:moveTo>
                    <a:lnTo>
                      <a:pt x="357265" y="129914"/>
                    </a:lnTo>
                    <a:lnTo>
                      <a:pt x="324786" y="162393"/>
                    </a:lnTo>
                    <a:lnTo>
                      <a:pt x="324786" y="97436"/>
                    </a:lnTo>
                    <a:lnTo>
                      <a:pt x="357265" y="64957"/>
                    </a:lnTo>
                    <a:moveTo>
                      <a:pt x="487180" y="129914"/>
                    </a:moveTo>
                    <a:lnTo>
                      <a:pt x="487180" y="194872"/>
                    </a:lnTo>
                    <a:lnTo>
                      <a:pt x="454701" y="227350"/>
                    </a:lnTo>
                    <a:lnTo>
                      <a:pt x="454701" y="162393"/>
                    </a:lnTo>
                    <a:lnTo>
                      <a:pt x="487180" y="129914"/>
                    </a:lnTo>
                    <a:moveTo>
                      <a:pt x="617095" y="194872"/>
                    </a:moveTo>
                    <a:lnTo>
                      <a:pt x="617095" y="259829"/>
                    </a:lnTo>
                    <a:lnTo>
                      <a:pt x="584616" y="292308"/>
                    </a:lnTo>
                    <a:lnTo>
                      <a:pt x="584616" y="227350"/>
                    </a:lnTo>
                    <a:lnTo>
                      <a:pt x="617095" y="194872"/>
                    </a:lnTo>
                    <a:moveTo>
                      <a:pt x="747009" y="259829"/>
                    </a:moveTo>
                    <a:lnTo>
                      <a:pt x="747009" y="324786"/>
                    </a:lnTo>
                    <a:lnTo>
                      <a:pt x="714531" y="357265"/>
                    </a:lnTo>
                    <a:lnTo>
                      <a:pt x="714531" y="292308"/>
                    </a:lnTo>
                    <a:lnTo>
                      <a:pt x="747009" y="259829"/>
                    </a:lnTo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Rounded Rectangle 30">
                <a:extLst>
                  <a:ext uri="{FF2B5EF4-FFF2-40B4-BE49-F238E27FC236}">
                    <a16:creationId xmlns:a16="http://schemas.microsoft.com/office/drawing/2014/main" id="{43444F98-FF03-92FC-07D7-7A59BF5A14F0}"/>
                  </a:ext>
                </a:extLst>
              </p:cNvPr>
              <p:cNvSpPr/>
              <p:nvPr/>
            </p:nvSpPr>
            <p:spPr>
              <a:xfrm>
                <a:off x="4141338" y="3725368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227350" y="0"/>
                    </a:moveTo>
                    <a:lnTo>
                      <a:pt x="194872" y="32478"/>
                    </a:lnTo>
                    <a:lnTo>
                      <a:pt x="0" y="32478"/>
                    </a:lnTo>
                    <a:lnTo>
                      <a:pt x="0" y="0"/>
                    </a:lnTo>
                    <a:lnTo>
                      <a:pt x="227350" y="0"/>
                    </a:lnTo>
                    <a:close/>
                    <a:moveTo>
                      <a:pt x="357265" y="64957"/>
                    </a:moveTo>
                    <a:lnTo>
                      <a:pt x="324786" y="97436"/>
                    </a:lnTo>
                    <a:lnTo>
                      <a:pt x="194872" y="97436"/>
                    </a:lnTo>
                    <a:lnTo>
                      <a:pt x="227350" y="64957"/>
                    </a:lnTo>
                    <a:lnTo>
                      <a:pt x="357265" y="64957"/>
                    </a:lnTo>
                    <a:close/>
                    <a:moveTo>
                      <a:pt x="487180" y="129914"/>
                    </a:moveTo>
                    <a:lnTo>
                      <a:pt x="454701" y="162393"/>
                    </a:lnTo>
                    <a:lnTo>
                      <a:pt x="324786" y="162393"/>
                    </a:lnTo>
                    <a:lnTo>
                      <a:pt x="357265" y="129914"/>
                    </a:lnTo>
                    <a:lnTo>
                      <a:pt x="487180" y="129914"/>
                    </a:lnTo>
                    <a:close/>
                    <a:moveTo>
                      <a:pt x="617095" y="194872"/>
                    </a:moveTo>
                    <a:lnTo>
                      <a:pt x="584616" y="227350"/>
                    </a:lnTo>
                    <a:lnTo>
                      <a:pt x="454701" y="227350"/>
                    </a:lnTo>
                    <a:lnTo>
                      <a:pt x="487180" y="194872"/>
                    </a:lnTo>
                    <a:lnTo>
                      <a:pt x="617095" y="194872"/>
                    </a:lnTo>
                    <a:close/>
                    <a:moveTo>
                      <a:pt x="747009" y="259829"/>
                    </a:moveTo>
                    <a:lnTo>
                      <a:pt x="714531" y="292308"/>
                    </a:lnTo>
                    <a:lnTo>
                      <a:pt x="584616" y="292308"/>
                    </a:lnTo>
                    <a:lnTo>
                      <a:pt x="617095" y="259829"/>
                    </a:lnTo>
                    <a:lnTo>
                      <a:pt x="747009" y="259829"/>
                    </a:lnTo>
                    <a:close/>
                    <a:moveTo>
                      <a:pt x="844445" y="324786"/>
                    </a:moveTo>
                    <a:lnTo>
                      <a:pt x="844445" y="357265"/>
                    </a:lnTo>
                    <a:lnTo>
                      <a:pt x="714531" y="357265"/>
                    </a:lnTo>
                    <a:lnTo>
                      <a:pt x="747009" y="324786"/>
                    </a:lnTo>
                    <a:lnTo>
                      <a:pt x="844445" y="324786"/>
                    </a:lnTo>
                    <a:close/>
                    <a:moveTo>
                      <a:pt x="227350" y="0"/>
                    </a:moveTo>
                    <a:lnTo>
                      <a:pt x="227350" y="64957"/>
                    </a:lnTo>
                    <a:lnTo>
                      <a:pt x="194872" y="97436"/>
                    </a:lnTo>
                    <a:lnTo>
                      <a:pt x="194872" y="32478"/>
                    </a:lnTo>
                    <a:lnTo>
                      <a:pt x="227350" y="0"/>
                    </a:lnTo>
                    <a:close/>
                    <a:moveTo>
                      <a:pt x="357265" y="64957"/>
                    </a:moveTo>
                    <a:lnTo>
                      <a:pt x="357265" y="129914"/>
                    </a:lnTo>
                    <a:lnTo>
                      <a:pt x="324786" y="162393"/>
                    </a:lnTo>
                    <a:lnTo>
                      <a:pt x="324786" y="97436"/>
                    </a:lnTo>
                    <a:lnTo>
                      <a:pt x="357265" y="64957"/>
                    </a:lnTo>
                    <a:close/>
                    <a:moveTo>
                      <a:pt x="487180" y="129914"/>
                    </a:moveTo>
                    <a:lnTo>
                      <a:pt x="487180" y="194872"/>
                    </a:lnTo>
                    <a:lnTo>
                      <a:pt x="454701" y="227350"/>
                    </a:lnTo>
                    <a:lnTo>
                      <a:pt x="454701" y="162393"/>
                    </a:lnTo>
                    <a:lnTo>
                      <a:pt x="487180" y="129914"/>
                    </a:lnTo>
                    <a:close/>
                    <a:moveTo>
                      <a:pt x="617095" y="194872"/>
                    </a:moveTo>
                    <a:lnTo>
                      <a:pt x="617095" y="259829"/>
                    </a:lnTo>
                    <a:lnTo>
                      <a:pt x="584616" y="292308"/>
                    </a:lnTo>
                    <a:lnTo>
                      <a:pt x="584616" y="227350"/>
                    </a:lnTo>
                    <a:lnTo>
                      <a:pt x="617095" y="194872"/>
                    </a:lnTo>
                    <a:close/>
                    <a:moveTo>
                      <a:pt x="747009" y="259829"/>
                    </a:moveTo>
                    <a:lnTo>
                      <a:pt x="747009" y="324786"/>
                    </a:lnTo>
                    <a:lnTo>
                      <a:pt x="714531" y="357265"/>
                    </a:lnTo>
                    <a:lnTo>
                      <a:pt x="714531" y="292308"/>
                    </a:lnTo>
                    <a:lnTo>
                      <a:pt x="747009" y="259829"/>
                    </a:lnTo>
                    <a:close/>
                  </a:path>
                </a:pathLst>
              </a:custGeom>
              <a:noFill/>
              <a:ln w="4059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16" name="Group 33">
                <a:extLst>
                  <a:ext uri="{FF2B5EF4-FFF2-40B4-BE49-F238E27FC236}">
                    <a16:creationId xmlns:a16="http://schemas.microsoft.com/office/drawing/2014/main" id="{51BAE79B-C8AD-D329-545D-BB9BEB22C24D}"/>
                  </a:ext>
                </a:extLst>
              </p:cNvPr>
              <p:cNvGrpSpPr/>
              <p:nvPr/>
            </p:nvGrpSpPr>
            <p:grpSpPr>
              <a:xfrm>
                <a:off x="3385738" y="3757847"/>
                <a:ext cx="1600045" cy="1136754"/>
                <a:chOff x="672616" y="3312826"/>
                <a:chExt cx="1600045" cy="1136754"/>
              </a:xfrm>
            </p:grpSpPr>
            <p:sp>
              <p:nvSpPr>
                <p:cNvPr id="54" name="Rounded Rectangle 31">
                  <a:extLst>
                    <a:ext uri="{FF2B5EF4-FFF2-40B4-BE49-F238E27FC236}">
                      <a16:creationId xmlns:a16="http://schemas.microsoft.com/office/drawing/2014/main" id="{830F047A-3D08-5604-66B5-9FD363DD867C}"/>
                    </a:ext>
                  </a:extLst>
                </p:cNvPr>
                <p:cNvSpPr/>
                <p:nvPr/>
              </p:nvSpPr>
              <p:spPr>
                <a:xfrm>
                  <a:off x="672616" y="3403852"/>
                  <a:ext cx="64957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957" h="64957">
                      <a:moveTo>
                        <a:pt x="64957" y="32478"/>
                      </a:moveTo>
                      <a:cubicBezTo>
                        <a:pt x="64957" y="50417"/>
                        <a:pt x="50417" y="64957"/>
                        <a:pt x="32478" y="64957"/>
                      </a:cubicBezTo>
                      <a:cubicBezTo>
                        <a:pt x="14539" y="64957"/>
                        <a:pt x="0" y="50417"/>
                        <a:pt x="0" y="32478"/>
                      </a:cubicBezTo>
                      <a:cubicBezTo>
                        <a:pt x="0" y="14539"/>
                        <a:pt x="14539" y="0"/>
                        <a:pt x="32478" y="0"/>
                      </a:cubicBezTo>
                      <a:cubicBezTo>
                        <a:pt x="50417" y="0"/>
                        <a:pt x="64957" y="14539"/>
                        <a:pt x="64957" y="32478"/>
                      </a:cubicBez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5" name="Rounded Rectangle 32">
                  <a:extLst>
                    <a:ext uri="{FF2B5EF4-FFF2-40B4-BE49-F238E27FC236}">
                      <a16:creationId xmlns:a16="http://schemas.microsoft.com/office/drawing/2014/main" id="{9CC94C87-CDF1-7356-A689-FCEA6A7032C3}"/>
                    </a:ext>
                  </a:extLst>
                </p:cNvPr>
                <p:cNvSpPr/>
                <p:nvPr/>
              </p:nvSpPr>
              <p:spPr>
                <a:xfrm>
                  <a:off x="1428216" y="3312826"/>
                  <a:ext cx="844445" cy="1136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1136754">
                      <a:moveTo>
                        <a:pt x="0" y="0"/>
                      </a:moveTo>
                      <a:lnTo>
                        <a:pt x="194872" y="0"/>
                      </a:lnTo>
                      <a:lnTo>
                        <a:pt x="194872" y="64957"/>
                      </a:lnTo>
                      <a:lnTo>
                        <a:pt x="324786" y="64957"/>
                      </a:lnTo>
                      <a:lnTo>
                        <a:pt x="324786" y="129914"/>
                      </a:lnTo>
                      <a:lnTo>
                        <a:pt x="454701" y="129914"/>
                      </a:lnTo>
                      <a:lnTo>
                        <a:pt x="454701" y="194872"/>
                      </a:lnTo>
                      <a:lnTo>
                        <a:pt x="584616" y="194872"/>
                      </a:lnTo>
                      <a:lnTo>
                        <a:pt x="584616" y="259829"/>
                      </a:lnTo>
                      <a:lnTo>
                        <a:pt x="714531" y="259829"/>
                      </a:lnTo>
                      <a:lnTo>
                        <a:pt x="714531" y="324786"/>
                      </a:lnTo>
                      <a:lnTo>
                        <a:pt x="844445" y="324786"/>
                      </a:lnTo>
                      <a:lnTo>
                        <a:pt x="844445" y="779488"/>
                      </a:lnTo>
                      <a:lnTo>
                        <a:pt x="682052" y="779488"/>
                      </a:lnTo>
                      <a:lnTo>
                        <a:pt x="649573" y="811967"/>
                      </a:lnTo>
                      <a:lnTo>
                        <a:pt x="649573" y="844445"/>
                      </a:lnTo>
                      <a:lnTo>
                        <a:pt x="552137" y="844445"/>
                      </a:lnTo>
                      <a:lnTo>
                        <a:pt x="519659" y="876924"/>
                      </a:lnTo>
                      <a:lnTo>
                        <a:pt x="519659" y="909403"/>
                      </a:lnTo>
                      <a:lnTo>
                        <a:pt x="422222" y="909403"/>
                      </a:lnTo>
                      <a:lnTo>
                        <a:pt x="389744" y="941881"/>
                      </a:lnTo>
                      <a:lnTo>
                        <a:pt x="389744" y="974360"/>
                      </a:lnTo>
                      <a:lnTo>
                        <a:pt x="292308" y="974360"/>
                      </a:lnTo>
                      <a:lnTo>
                        <a:pt x="259829" y="1006839"/>
                      </a:lnTo>
                      <a:lnTo>
                        <a:pt x="259829" y="1039318"/>
                      </a:lnTo>
                      <a:lnTo>
                        <a:pt x="162393" y="1039318"/>
                      </a:lnTo>
                      <a:lnTo>
                        <a:pt x="129914" y="1071796"/>
                      </a:lnTo>
                      <a:lnTo>
                        <a:pt x="129914" y="1104275"/>
                      </a:lnTo>
                      <a:lnTo>
                        <a:pt x="32478" y="1104275"/>
                      </a:lnTo>
                      <a:lnTo>
                        <a:pt x="0" y="11367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7" name="Group 36">
                <a:extLst>
                  <a:ext uri="{FF2B5EF4-FFF2-40B4-BE49-F238E27FC236}">
                    <a16:creationId xmlns:a16="http://schemas.microsoft.com/office/drawing/2014/main" id="{09ABFC77-F7B1-3C67-4A2F-67EF14ADA180}"/>
                  </a:ext>
                </a:extLst>
              </p:cNvPr>
              <p:cNvGrpSpPr/>
              <p:nvPr/>
            </p:nvGrpSpPr>
            <p:grpSpPr>
              <a:xfrm>
                <a:off x="3370611" y="3757847"/>
                <a:ext cx="1615172" cy="1136754"/>
                <a:chOff x="657489" y="3312826"/>
                <a:chExt cx="1615172" cy="1136754"/>
              </a:xfrm>
            </p:grpSpPr>
            <p:sp>
              <p:nvSpPr>
                <p:cNvPr id="52" name="Rounded Rectangle 34">
                  <a:extLst>
                    <a:ext uri="{FF2B5EF4-FFF2-40B4-BE49-F238E27FC236}">
                      <a16:creationId xmlns:a16="http://schemas.microsoft.com/office/drawing/2014/main" id="{34585987-2206-B32D-1345-353A5E4E60B6}"/>
                    </a:ext>
                  </a:extLst>
                </p:cNvPr>
                <p:cNvSpPr/>
                <p:nvPr/>
              </p:nvSpPr>
              <p:spPr>
                <a:xfrm>
                  <a:off x="657489" y="3410873"/>
                  <a:ext cx="747009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09" h="64957">
                      <a:moveTo>
                        <a:pt x="64957" y="32478"/>
                      </a:moveTo>
                      <a:cubicBezTo>
                        <a:pt x="64957" y="50416"/>
                        <a:pt x="50416" y="64957"/>
                        <a:pt x="32478" y="64957"/>
                      </a:cubicBezTo>
                      <a:cubicBezTo>
                        <a:pt x="14541" y="64957"/>
                        <a:pt x="0" y="50416"/>
                        <a:pt x="0" y="32478"/>
                      </a:cubicBezTo>
                      <a:cubicBezTo>
                        <a:pt x="0" y="14541"/>
                        <a:pt x="14541" y="0"/>
                        <a:pt x="32478" y="0"/>
                      </a:cubicBezTo>
                      <a:cubicBezTo>
                        <a:pt x="50416" y="0"/>
                        <a:pt x="64957" y="14541"/>
                        <a:pt x="64957" y="32478"/>
                      </a:cubicBezTo>
                      <a:close/>
                      <a:moveTo>
                        <a:pt x="747009" y="32478"/>
                      </a:moveTo>
                      <a:lnTo>
                        <a:pt x="64957" y="32478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3" name="Rounded Rectangle 35">
                  <a:extLst>
                    <a:ext uri="{FF2B5EF4-FFF2-40B4-BE49-F238E27FC236}">
                      <a16:creationId xmlns:a16="http://schemas.microsoft.com/office/drawing/2014/main" id="{19F8A1A5-29EE-CE4C-DA40-9632E3EFB589}"/>
                    </a:ext>
                  </a:extLst>
                </p:cNvPr>
                <p:cNvSpPr/>
                <p:nvPr/>
              </p:nvSpPr>
              <p:spPr>
                <a:xfrm>
                  <a:off x="1428216" y="3312826"/>
                  <a:ext cx="844445" cy="1136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1136754">
                      <a:moveTo>
                        <a:pt x="844445" y="389744"/>
                      </a:moveTo>
                      <a:lnTo>
                        <a:pt x="844445" y="324786"/>
                      </a:lnTo>
                      <a:lnTo>
                        <a:pt x="714531" y="324786"/>
                      </a:lnTo>
                      <a:lnTo>
                        <a:pt x="714531" y="259829"/>
                      </a:lnTo>
                      <a:lnTo>
                        <a:pt x="584616" y="259829"/>
                      </a:lnTo>
                      <a:lnTo>
                        <a:pt x="584616" y="194872"/>
                      </a:lnTo>
                      <a:lnTo>
                        <a:pt x="454701" y="194872"/>
                      </a:lnTo>
                      <a:lnTo>
                        <a:pt x="454701" y="129914"/>
                      </a:lnTo>
                      <a:lnTo>
                        <a:pt x="324786" y="129914"/>
                      </a:lnTo>
                      <a:lnTo>
                        <a:pt x="324786" y="64957"/>
                      </a:lnTo>
                      <a:lnTo>
                        <a:pt x="194872" y="64957"/>
                      </a:lnTo>
                      <a:lnTo>
                        <a:pt x="194872" y="0"/>
                      </a:lnTo>
                      <a:lnTo>
                        <a:pt x="0" y="0"/>
                      </a:lnTo>
                      <a:lnTo>
                        <a:pt x="0" y="389744"/>
                      </a:lnTo>
                      <a:moveTo>
                        <a:pt x="0" y="389744"/>
                      </a:moveTo>
                      <a:lnTo>
                        <a:pt x="0" y="747009"/>
                      </a:lnTo>
                      <a:moveTo>
                        <a:pt x="844445" y="389744"/>
                      </a:moveTo>
                      <a:lnTo>
                        <a:pt x="844445" y="747009"/>
                      </a:lnTo>
                      <a:moveTo>
                        <a:pt x="844445" y="747009"/>
                      </a:moveTo>
                      <a:lnTo>
                        <a:pt x="844445" y="779488"/>
                      </a:lnTo>
                      <a:lnTo>
                        <a:pt x="682052" y="779488"/>
                      </a:lnTo>
                      <a:lnTo>
                        <a:pt x="649573" y="811967"/>
                      </a:lnTo>
                      <a:lnTo>
                        <a:pt x="649573" y="844445"/>
                      </a:lnTo>
                      <a:lnTo>
                        <a:pt x="552137" y="844445"/>
                      </a:lnTo>
                      <a:lnTo>
                        <a:pt x="519659" y="876924"/>
                      </a:lnTo>
                      <a:lnTo>
                        <a:pt x="519659" y="909403"/>
                      </a:lnTo>
                      <a:lnTo>
                        <a:pt x="422222" y="909403"/>
                      </a:lnTo>
                      <a:lnTo>
                        <a:pt x="389744" y="941881"/>
                      </a:lnTo>
                      <a:lnTo>
                        <a:pt x="389744" y="974360"/>
                      </a:lnTo>
                      <a:lnTo>
                        <a:pt x="292308" y="974360"/>
                      </a:lnTo>
                      <a:lnTo>
                        <a:pt x="259829" y="1006839"/>
                      </a:lnTo>
                      <a:lnTo>
                        <a:pt x="259829" y="1039318"/>
                      </a:lnTo>
                      <a:lnTo>
                        <a:pt x="162393" y="1039318"/>
                      </a:lnTo>
                      <a:lnTo>
                        <a:pt x="129914" y="1071796"/>
                      </a:lnTo>
                      <a:lnTo>
                        <a:pt x="129914" y="1104275"/>
                      </a:lnTo>
                      <a:lnTo>
                        <a:pt x="32478" y="1104275"/>
                      </a:lnTo>
                      <a:lnTo>
                        <a:pt x="0" y="1136754"/>
                      </a:lnTo>
                      <a:lnTo>
                        <a:pt x="0" y="747009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18" name="Rounded Rectangle 37">
                <a:extLst>
                  <a:ext uri="{FF2B5EF4-FFF2-40B4-BE49-F238E27FC236}">
                    <a16:creationId xmlns:a16="http://schemas.microsoft.com/office/drawing/2014/main" id="{9C8746B0-D168-9586-825D-DDED42EFEF98}"/>
                  </a:ext>
                </a:extLst>
              </p:cNvPr>
              <p:cNvSpPr/>
              <p:nvPr/>
            </p:nvSpPr>
            <p:spPr>
              <a:xfrm>
                <a:off x="4141338" y="4537335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844445" y="0"/>
                    </a:moveTo>
                    <a:lnTo>
                      <a:pt x="844445" y="32478"/>
                    </a:lnTo>
                    <a:lnTo>
                      <a:pt x="649573" y="32478"/>
                    </a:lnTo>
                    <a:lnTo>
                      <a:pt x="682052" y="0"/>
                    </a:lnTo>
                    <a:lnTo>
                      <a:pt x="844445" y="0"/>
                    </a:lnTo>
                    <a:moveTo>
                      <a:pt x="649573" y="64957"/>
                    </a:moveTo>
                    <a:lnTo>
                      <a:pt x="649573" y="97436"/>
                    </a:lnTo>
                    <a:lnTo>
                      <a:pt x="519659" y="97436"/>
                    </a:lnTo>
                    <a:lnTo>
                      <a:pt x="552137" y="64957"/>
                    </a:lnTo>
                    <a:lnTo>
                      <a:pt x="649573" y="64957"/>
                    </a:lnTo>
                    <a:moveTo>
                      <a:pt x="129914" y="324786"/>
                    </a:moveTo>
                    <a:lnTo>
                      <a:pt x="129914" y="357265"/>
                    </a:lnTo>
                    <a:lnTo>
                      <a:pt x="0" y="357265"/>
                    </a:lnTo>
                    <a:lnTo>
                      <a:pt x="32478" y="324786"/>
                    </a:lnTo>
                    <a:lnTo>
                      <a:pt x="129914" y="324786"/>
                    </a:lnTo>
                    <a:moveTo>
                      <a:pt x="259829" y="259829"/>
                    </a:moveTo>
                    <a:lnTo>
                      <a:pt x="259829" y="292308"/>
                    </a:lnTo>
                    <a:lnTo>
                      <a:pt x="129914" y="292308"/>
                    </a:lnTo>
                    <a:lnTo>
                      <a:pt x="162393" y="259829"/>
                    </a:lnTo>
                    <a:lnTo>
                      <a:pt x="259829" y="259829"/>
                    </a:lnTo>
                    <a:moveTo>
                      <a:pt x="389744" y="194872"/>
                    </a:moveTo>
                    <a:lnTo>
                      <a:pt x="389744" y="227350"/>
                    </a:lnTo>
                    <a:lnTo>
                      <a:pt x="259829" y="227350"/>
                    </a:lnTo>
                    <a:lnTo>
                      <a:pt x="292308" y="194872"/>
                    </a:lnTo>
                    <a:lnTo>
                      <a:pt x="389744" y="194872"/>
                    </a:lnTo>
                    <a:moveTo>
                      <a:pt x="519659" y="129914"/>
                    </a:moveTo>
                    <a:lnTo>
                      <a:pt x="519659" y="162393"/>
                    </a:lnTo>
                    <a:lnTo>
                      <a:pt x="389744" y="162393"/>
                    </a:lnTo>
                    <a:lnTo>
                      <a:pt x="422222" y="129914"/>
                    </a:lnTo>
                    <a:lnTo>
                      <a:pt x="519659" y="129914"/>
                    </a:lnTo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Rounded Rectangle 38">
                <a:extLst>
                  <a:ext uri="{FF2B5EF4-FFF2-40B4-BE49-F238E27FC236}">
                    <a16:creationId xmlns:a16="http://schemas.microsoft.com/office/drawing/2014/main" id="{7F5731A6-8A33-B10C-810F-9F4B425F937F}"/>
                  </a:ext>
                </a:extLst>
              </p:cNvPr>
              <p:cNvSpPr/>
              <p:nvPr/>
            </p:nvSpPr>
            <p:spPr>
              <a:xfrm>
                <a:off x="4141338" y="4537335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844445" y="0"/>
                    </a:moveTo>
                    <a:lnTo>
                      <a:pt x="844445" y="32478"/>
                    </a:lnTo>
                    <a:lnTo>
                      <a:pt x="649573" y="32478"/>
                    </a:lnTo>
                    <a:lnTo>
                      <a:pt x="682052" y="0"/>
                    </a:lnTo>
                    <a:lnTo>
                      <a:pt x="844445" y="0"/>
                    </a:lnTo>
                    <a:close/>
                    <a:moveTo>
                      <a:pt x="649573" y="64957"/>
                    </a:moveTo>
                    <a:lnTo>
                      <a:pt x="649573" y="97436"/>
                    </a:lnTo>
                    <a:lnTo>
                      <a:pt x="519659" y="97436"/>
                    </a:lnTo>
                    <a:lnTo>
                      <a:pt x="552137" y="64957"/>
                    </a:lnTo>
                    <a:lnTo>
                      <a:pt x="649573" y="64957"/>
                    </a:lnTo>
                    <a:close/>
                    <a:moveTo>
                      <a:pt x="129914" y="324786"/>
                    </a:moveTo>
                    <a:lnTo>
                      <a:pt x="129914" y="357265"/>
                    </a:lnTo>
                    <a:lnTo>
                      <a:pt x="0" y="357265"/>
                    </a:lnTo>
                    <a:lnTo>
                      <a:pt x="32478" y="324786"/>
                    </a:lnTo>
                    <a:lnTo>
                      <a:pt x="129914" y="324786"/>
                    </a:lnTo>
                    <a:close/>
                    <a:moveTo>
                      <a:pt x="259829" y="259829"/>
                    </a:moveTo>
                    <a:lnTo>
                      <a:pt x="259829" y="292308"/>
                    </a:lnTo>
                    <a:lnTo>
                      <a:pt x="129914" y="292308"/>
                    </a:lnTo>
                    <a:lnTo>
                      <a:pt x="162393" y="259829"/>
                    </a:lnTo>
                    <a:lnTo>
                      <a:pt x="259829" y="259829"/>
                    </a:lnTo>
                    <a:close/>
                    <a:moveTo>
                      <a:pt x="389744" y="194872"/>
                    </a:moveTo>
                    <a:lnTo>
                      <a:pt x="389744" y="227350"/>
                    </a:lnTo>
                    <a:lnTo>
                      <a:pt x="259829" y="227350"/>
                    </a:lnTo>
                    <a:lnTo>
                      <a:pt x="292308" y="194872"/>
                    </a:lnTo>
                    <a:lnTo>
                      <a:pt x="389744" y="194872"/>
                    </a:lnTo>
                    <a:close/>
                    <a:moveTo>
                      <a:pt x="519659" y="129914"/>
                    </a:moveTo>
                    <a:lnTo>
                      <a:pt x="519659" y="162393"/>
                    </a:lnTo>
                    <a:lnTo>
                      <a:pt x="389744" y="162393"/>
                    </a:lnTo>
                    <a:lnTo>
                      <a:pt x="422222" y="129914"/>
                    </a:lnTo>
                    <a:lnTo>
                      <a:pt x="519659" y="129914"/>
                    </a:lnTo>
                    <a:close/>
                  </a:path>
                </a:pathLst>
              </a:custGeom>
              <a:noFill/>
              <a:ln w="4059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0" name="Group 41">
                <a:extLst>
                  <a:ext uri="{FF2B5EF4-FFF2-40B4-BE49-F238E27FC236}">
                    <a16:creationId xmlns:a16="http://schemas.microsoft.com/office/drawing/2014/main" id="{3A5EA9A4-73FD-85A3-F839-2B178856C83A}"/>
                  </a:ext>
                </a:extLst>
              </p:cNvPr>
              <p:cNvGrpSpPr/>
              <p:nvPr/>
            </p:nvGrpSpPr>
            <p:grpSpPr>
              <a:xfrm>
                <a:off x="4141338" y="4537335"/>
                <a:ext cx="1591455" cy="1136754"/>
                <a:chOff x="1428216" y="4092314"/>
                <a:chExt cx="1591455" cy="1136754"/>
              </a:xfrm>
            </p:grpSpPr>
            <p:sp>
              <p:nvSpPr>
                <p:cNvPr id="50" name="Rounded Rectangle 39">
                  <a:extLst>
                    <a:ext uri="{FF2B5EF4-FFF2-40B4-BE49-F238E27FC236}">
                      <a16:creationId xmlns:a16="http://schemas.microsoft.com/office/drawing/2014/main" id="{84263EDA-6465-9A27-F798-B1C21B8E01A6}"/>
                    </a:ext>
                  </a:extLst>
                </p:cNvPr>
                <p:cNvSpPr/>
                <p:nvPr/>
              </p:nvSpPr>
              <p:spPr>
                <a:xfrm>
                  <a:off x="2954714" y="4092314"/>
                  <a:ext cx="64957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957" h="64957">
                      <a:moveTo>
                        <a:pt x="64957" y="32478"/>
                      </a:moveTo>
                      <a:cubicBezTo>
                        <a:pt x="64957" y="50417"/>
                        <a:pt x="50417" y="64957"/>
                        <a:pt x="32478" y="64957"/>
                      </a:cubicBezTo>
                      <a:cubicBezTo>
                        <a:pt x="14539" y="64957"/>
                        <a:pt x="0" y="50417"/>
                        <a:pt x="0" y="32478"/>
                      </a:cubicBezTo>
                      <a:cubicBezTo>
                        <a:pt x="0" y="14539"/>
                        <a:pt x="14539" y="0"/>
                        <a:pt x="32478" y="0"/>
                      </a:cubicBezTo>
                      <a:cubicBezTo>
                        <a:pt x="50417" y="0"/>
                        <a:pt x="64957" y="14539"/>
                        <a:pt x="64957" y="32478"/>
                      </a:cubicBez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1" name="Rounded Rectangle 40">
                  <a:extLst>
                    <a:ext uri="{FF2B5EF4-FFF2-40B4-BE49-F238E27FC236}">
                      <a16:creationId xmlns:a16="http://schemas.microsoft.com/office/drawing/2014/main" id="{84A26BD5-1AFA-64B3-AC9F-D6233DB379EA}"/>
                    </a:ext>
                  </a:extLst>
                </p:cNvPr>
                <p:cNvSpPr/>
                <p:nvPr/>
              </p:nvSpPr>
              <p:spPr>
                <a:xfrm>
                  <a:off x="1428216" y="4124793"/>
                  <a:ext cx="844445" cy="1104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1104275">
                      <a:moveTo>
                        <a:pt x="0" y="779488"/>
                      </a:moveTo>
                      <a:lnTo>
                        <a:pt x="227350" y="779488"/>
                      </a:lnTo>
                      <a:lnTo>
                        <a:pt x="227350" y="844445"/>
                      </a:lnTo>
                      <a:lnTo>
                        <a:pt x="357265" y="844445"/>
                      </a:lnTo>
                      <a:lnTo>
                        <a:pt x="357265" y="909403"/>
                      </a:lnTo>
                      <a:lnTo>
                        <a:pt x="487180" y="909403"/>
                      </a:lnTo>
                      <a:lnTo>
                        <a:pt x="487180" y="974360"/>
                      </a:lnTo>
                      <a:lnTo>
                        <a:pt x="617095" y="974360"/>
                      </a:lnTo>
                      <a:lnTo>
                        <a:pt x="617095" y="1039318"/>
                      </a:lnTo>
                      <a:lnTo>
                        <a:pt x="747009" y="1039318"/>
                      </a:lnTo>
                      <a:lnTo>
                        <a:pt x="747009" y="1104275"/>
                      </a:lnTo>
                      <a:lnTo>
                        <a:pt x="844445" y="1104275"/>
                      </a:lnTo>
                      <a:lnTo>
                        <a:pt x="844445" y="0"/>
                      </a:lnTo>
                      <a:lnTo>
                        <a:pt x="649573" y="0"/>
                      </a:lnTo>
                      <a:lnTo>
                        <a:pt x="649573" y="64957"/>
                      </a:lnTo>
                      <a:lnTo>
                        <a:pt x="519659" y="64957"/>
                      </a:lnTo>
                      <a:lnTo>
                        <a:pt x="519659" y="129914"/>
                      </a:lnTo>
                      <a:lnTo>
                        <a:pt x="389744" y="129914"/>
                      </a:lnTo>
                      <a:lnTo>
                        <a:pt x="389744" y="194872"/>
                      </a:lnTo>
                      <a:lnTo>
                        <a:pt x="259829" y="194872"/>
                      </a:lnTo>
                      <a:lnTo>
                        <a:pt x="259829" y="259829"/>
                      </a:lnTo>
                      <a:lnTo>
                        <a:pt x="129914" y="259829"/>
                      </a:lnTo>
                      <a:lnTo>
                        <a:pt x="129914" y="324786"/>
                      </a:lnTo>
                      <a:lnTo>
                        <a:pt x="0" y="324786"/>
                      </a:lnTo>
                      <a:lnTo>
                        <a:pt x="0" y="779488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21" name="Group 44">
                <a:extLst>
                  <a:ext uri="{FF2B5EF4-FFF2-40B4-BE49-F238E27FC236}">
                    <a16:creationId xmlns:a16="http://schemas.microsoft.com/office/drawing/2014/main" id="{234D6062-F6C6-6B29-AA92-AB69E82A8B56}"/>
                  </a:ext>
                </a:extLst>
              </p:cNvPr>
              <p:cNvGrpSpPr/>
              <p:nvPr/>
            </p:nvGrpSpPr>
            <p:grpSpPr>
              <a:xfrm>
                <a:off x="4141338" y="4537335"/>
                <a:ext cx="1591455" cy="1136754"/>
                <a:chOff x="1428216" y="4092314"/>
                <a:chExt cx="1591455" cy="1136754"/>
              </a:xfrm>
            </p:grpSpPr>
            <p:sp>
              <p:nvSpPr>
                <p:cNvPr id="48" name="Rounded Rectangle 42">
                  <a:extLst>
                    <a:ext uri="{FF2B5EF4-FFF2-40B4-BE49-F238E27FC236}">
                      <a16:creationId xmlns:a16="http://schemas.microsoft.com/office/drawing/2014/main" id="{37D16F91-C55B-495D-2733-7139FE740976}"/>
                    </a:ext>
                  </a:extLst>
                </p:cNvPr>
                <p:cNvSpPr/>
                <p:nvPr/>
              </p:nvSpPr>
              <p:spPr>
                <a:xfrm>
                  <a:off x="2272662" y="4092314"/>
                  <a:ext cx="747009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09" h="64957">
                      <a:moveTo>
                        <a:pt x="747009" y="32478"/>
                      </a:moveTo>
                      <a:cubicBezTo>
                        <a:pt x="747009" y="50416"/>
                        <a:pt x="732468" y="64957"/>
                        <a:pt x="714531" y="64957"/>
                      </a:cubicBezTo>
                      <a:cubicBezTo>
                        <a:pt x="696593" y="64957"/>
                        <a:pt x="682052" y="50416"/>
                        <a:pt x="682052" y="32478"/>
                      </a:cubicBezTo>
                      <a:cubicBezTo>
                        <a:pt x="682052" y="14541"/>
                        <a:pt x="696593" y="0"/>
                        <a:pt x="714531" y="0"/>
                      </a:cubicBezTo>
                      <a:cubicBezTo>
                        <a:pt x="732468" y="0"/>
                        <a:pt x="747009" y="14541"/>
                        <a:pt x="747009" y="32478"/>
                      </a:cubicBezTo>
                      <a:close/>
                      <a:moveTo>
                        <a:pt x="682052" y="32478"/>
                      </a:moveTo>
                      <a:lnTo>
                        <a:pt x="0" y="32478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9" name="Rounded Rectangle 43">
                  <a:extLst>
                    <a:ext uri="{FF2B5EF4-FFF2-40B4-BE49-F238E27FC236}">
                      <a16:creationId xmlns:a16="http://schemas.microsoft.com/office/drawing/2014/main" id="{3EE771AB-192F-87AE-AF90-6332ED33FE13}"/>
                    </a:ext>
                  </a:extLst>
                </p:cNvPr>
                <p:cNvSpPr/>
                <p:nvPr/>
              </p:nvSpPr>
              <p:spPr>
                <a:xfrm>
                  <a:off x="1428216" y="4124793"/>
                  <a:ext cx="844445" cy="1104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1104275">
                      <a:moveTo>
                        <a:pt x="0" y="747009"/>
                      </a:moveTo>
                      <a:lnTo>
                        <a:pt x="0" y="779488"/>
                      </a:lnTo>
                      <a:lnTo>
                        <a:pt x="227350" y="779488"/>
                      </a:lnTo>
                      <a:lnTo>
                        <a:pt x="227350" y="844445"/>
                      </a:lnTo>
                      <a:lnTo>
                        <a:pt x="357265" y="844445"/>
                      </a:lnTo>
                      <a:lnTo>
                        <a:pt x="357265" y="909403"/>
                      </a:lnTo>
                      <a:lnTo>
                        <a:pt x="487180" y="909403"/>
                      </a:lnTo>
                      <a:lnTo>
                        <a:pt x="487180" y="974360"/>
                      </a:lnTo>
                      <a:lnTo>
                        <a:pt x="617095" y="974360"/>
                      </a:lnTo>
                      <a:lnTo>
                        <a:pt x="617095" y="1039318"/>
                      </a:lnTo>
                      <a:lnTo>
                        <a:pt x="747009" y="1039318"/>
                      </a:lnTo>
                      <a:lnTo>
                        <a:pt x="747009" y="1104275"/>
                      </a:lnTo>
                      <a:lnTo>
                        <a:pt x="844445" y="1104275"/>
                      </a:lnTo>
                      <a:lnTo>
                        <a:pt x="844445" y="747009"/>
                      </a:lnTo>
                      <a:moveTo>
                        <a:pt x="0" y="389744"/>
                      </a:moveTo>
                      <a:lnTo>
                        <a:pt x="0" y="747009"/>
                      </a:lnTo>
                      <a:moveTo>
                        <a:pt x="844445" y="389744"/>
                      </a:moveTo>
                      <a:lnTo>
                        <a:pt x="844445" y="747009"/>
                      </a:lnTo>
                      <a:moveTo>
                        <a:pt x="0" y="389744"/>
                      </a:moveTo>
                      <a:lnTo>
                        <a:pt x="0" y="324786"/>
                      </a:lnTo>
                      <a:lnTo>
                        <a:pt x="129914" y="324786"/>
                      </a:lnTo>
                      <a:lnTo>
                        <a:pt x="129914" y="259829"/>
                      </a:lnTo>
                      <a:lnTo>
                        <a:pt x="259829" y="259829"/>
                      </a:lnTo>
                      <a:lnTo>
                        <a:pt x="259829" y="194872"/>
                      </a:lnTo>
                      <a:lnTo>
                        <a:pt x="389744" y="194872"/>
                      </a:lnTo>
                      <a:lnTo>
                        <a:pt x="389744" y="129914"/>
                      </a:lnTo>
                      <a:lnTo>
                        <a:pt x="519659" y="129914"/>
                      </a:lnTo>
                      <a:lnTo>
                        <a:pt x="519659" y="64957"/>
                      </a:lnTo>
                      <a:lnTo>
                        <a:pt x="649573" y="64957"/>
                      </a:lnTo>
                      <a:lnTo>
                        <a:pt x="649573" y="0"/>
                      </a:lnTo>
                      <a:lnTo>
                        <a:pt x="844445" y="0"/>
                      </a:lnTo>
                      <a:lnTo>
                        <a:pt x="844445" y="389744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22" name="Rounded Rectangle 45">
                <a:extLst>
                  <a:ext uri="{FF2B5EF4-FFF2-40B4-BE49-F238E27FC236}">
                    <a16:creationId xmlns:a16="http://schemas.microsoft.com/office/drawing/2014/main" id="{193A3108-6376-40C2-E5BA-74C870459953}"/>
                  </a:ext>
                </a:extLst>
              </p:cNvPr>
              <p:cNvSpPr/>
              <p:nvPr/>
            </p:nvSpPr>
            <p:spPr>
              <a:xfrm>
                <a:off x="4141338" y="5349302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227350" y="0"/>
                    </a:moveTo>
                    <a:lnTo>
                      <a:pt x="194872" y="32478"/>
                    </a:lnTo>
                    <a:lnTo>
                      <a:pt x="0" y="32478"/>
                    </a:lnTo>
                    <a:lnTo>
                      <a:pt x="0" y="0"/>
                    </a:lnTo>
                    <a:lnTo>
                      <a:pt x="227350" y="0"/>
                    </a:lnTo>
                    <a:moveTo>
                      <a:pt x="357265" y="64957"/>
                    </a:moveTo>
                    <a:lnTo>
                      <a:pt x="324786" y="97436"/>
                    </a:lnTo>
                    <a:lnTo>
                      <a:pt x="194872" y="97436"/>
                    </a:lnTo>
                    <a:lnTo>
                      <a:pt x="227350" y="64957"/>
                    </a:lnTo>
                    <a:lnTo>
                      <a:pt x="357265" y="64957"/>
                    </a:lnTo>
                    <a:moveTo>
                      <a:pt x="487180" y="129914"/>
                    </a:moveTo>
                    <a:lnTo>
                      <a:pt x="454701" y="162393"/>
                    </a:lnTo>
                    <a:lnTo>
                      <a:pt x="324786" y="162393"/>
                    </a:lnTo>
                    <a:lnTo>
                      <a:pt x="357265" y="129914"/>
                    </a:lnTo>
                    <a:lnTo>
                      <a:pt x="487180" y="129914"/>
                    </a:lnTo>
                    <a:moveTo>
                      <a:pt x="617095" y="194872"/>
                    </a:moveTo>
                    <a:lnTo>
                      <a:pt x="584616" y="227350"/>
                    </a:lnTo>
                    <a:lnTo>
                      <a:pt x="454701" y="227350"/>
                    </a:lnTo>
                    <a:lnTo>
                      <a:pt x="487180" y="194872"/>
                    </a:lnTo>
                    <a:lnTo>
                      <a:pt x="617095" y="194872"/>
                    </a:lnTo>
                    <a:moveTo>
                      <a:pt x="747009" y="259829"/>
                    </a:moveTo>
                    <a:lnTo>
                      <a:pt x="714531" y="292308"/>
                    </a:lnTo>
                    <a:lnTo>
                      <a:pt x="584616" y="292308"/>
                    </a:lnTo>
                    <a:lnTo>
                      <a:pt x="617095" y="259829"/>
                    </a:lnTo>
                    <a:lnTo>
                      <a:pt x="747009" y="259829"/>
                    </a:lnTo>
                    <a:moveTo>
                      <a:pt x="844445" y="324786"/>
                    </a:moveTo>
                    <a:lnTo>
                      <a:pt x="844445" y="357265"/>
                    </a:lnTo>
                    <a:lnTo>
                      <a:pt x="714531" y="357265"/>
                    </a:lnTo>
                    <a:lnTo>
                      <a:pt x="747009" y="324786"/>
                    </a:lnTo>
                    <a:lnTo>
                      <a:pt x="844445" y="324786"/>
                    </a:lnTo>
                    <a:moveTo>
                      <a:pt x="227350" y="0"/>
                    </a:moveTo>
                    <a:lnTo>
                      <a:pt x="227350" y="64957"/>
                    </a:lnTo>
                    <a:lnTo>
                      <a:pt x="194872" y="97436"/>
                    </a:lnTo>
                    <a:lnTo>
                      <a:pt x="194872" y="32478"/>
                    </a:lnTo>
                    <a:lnTo>
                      <a:pt x="227350" y="0"/>
                    </a:lnTo>
                    <a:moveTo>
                      <a:pt x="357265" y="64957"/>
                    </a:moveTo>
                    <a:lnTo>
                      <a:pt x="357265" y="129914"/>
                    </a:lnTo>
                    <a:lnTo>
                      <a:pt x="324786" y="162393"/>
                    </a:lnTo>
                    <a:lnTo>
                      <a:pt x="324786" y="97436"/>
                    </a:lnTo>
                    <a:lnTo>
                      <a:pt x="357265" y="64957"/>
                    </a:lnTo>
                    <a:moveTo>
                      <a:pt x="487180" y="129914"/>
                    </a:moveTo>
                    <a:lnTo>
                      <a:pt x="487180" y="194872"/>
                    </a:lnTo>
                    <a:lnTo>
                      <a:pt x="454701" y="227350"/>
                    </a:lnTo>
                    <a:lnTo>
                      <a:pt x="454701" y="162393"/>
                    </a:lnTo>
                    <a:lnTo>
                      <a:pt x="487180" y="129914"/>
                    </a:lnTo>
                    <a:moveTo>
                      <a:pt x="617095" y="194872"/>
                    </a:moveTo>
                    <a:lnTo>
                      <a:pt x="617095" y="259829"/>
                    </a:lnTo>
                    <a:lnTo>
                      <a:pt x="584616" y="292308"/>
                    </a:lnTo>
                    <a:lnTo>
                      <a:pt x="584616" y="227350"/>
                    </a:lnTo>
                    <a:lnTo>
                      <a:pt x="617095" y="194872"/>
                    </a:lnTo>
                    <a:moveTo>
                      <a:pt x="747009" y="259829"/>
                    </a:moveTo>
                    <a:lnTo>
                      <a:pt x="747009" y="324786"/>
                    </a:lnTo>
                    <a:lnTo>
                      <a:pt x="714531" y="357265"/>
                    </a:lnTo>
                    <a:lnTo>
                      <a:pt x="714531" y="292308"/>
                    </a:lnTo>
                    <a:lnTo>
                      <a:pt x="747009" y="259829"/>
                    </a:lnTo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ounded Rectangle 46">
                <a:extLst>
                  <a:ext uri="{FF2B5EF4-FFF2-40B4-BE49-F238E27FC236}">
                    <a16:creationId xmlns:a16="http://schemas.microsoft.com/office/drawing/2014/main" id="{868DC4CB-0316-9223-CA24-FBE867BD5777}"/>
                  </a:ext>
                </a:extLst>
              </p:cNvPr>
              <p:cNvSpPr/>
              <p:nvPr/>
            </p:nvSpPr>
            <p:spPr>
              <a:xfrm>
                <a:off x="4141338" y="5349302"/>
                <a:ext cx="844445" cy="357265"/>
              </a:xfrm>
              <a:custGeom>
                <a:avLst/>
                <a:gdLst/>
                <a:ahLst/>
                <a:cxnLst/>
                <a:rect l="0" t="0" r="0" b="0"/>
                <a:pathLst>
                  <a:path w="844445" h="357265">
                    <a:moveTo>
                      <a:pt x="227350" y="0"/>
                    </a:moveTo>
                    <a:lnTo>
                      <a:pt x="194872" y="32478"/>
                    </a:lnTo>
                    <a:lnTo>
                      <a:pt x="0" y="32478"/>
                    </a:lnTo>
                    <a:lnTo>
                      <a:pt x="0" y="0"/>
                    </a:lnTo>
                    <a:lnTo>
                      <a:pt x="227350" y="0"/>
                    </a:lnTo>
                    <a:close/>
                    <a:moveTo>
                      <a:pt x="357265" y="64957"/>
                    </a:moveTo>
                    <a:lnTo>
                      <a:pt x="324786" y="97436"/>
                    </a:lnTo>
                    <a:lnTo>
                      <a:pt x="194872" y="97436"/>
                    </a:lnTo>
                    <a:lnTo>
                      <a:pt x="227350" y="64957"/>
                    </a:lnTo>
                    <a:lnTo>
                      <a:pt x="357265" y="64957"/>
                    </a:lnTo>
                    <a:close/>
                    <a:moveTo>
                      <a:pt x="487180" y="129914"/>
                    </a:moveTo>
                    <a:lnTo>
                      <a:pt x="454701" y="162393"/>
                    </a:lnTo>
                    <a:lnTo>
                      <a:pt x="324786" y="162393"/>
                    </a:lnTo>
                    <a:lnTo>
                      <a:pt x="357265" y="129914"/>
                    </a:lnTo>
                    <a:lnTo>
                      <a:pt x="487180" y="129914"/>
                    </a:lnTo>
                    <a:close/>
                    <a:moveTo>
                      <a:pt x="617095" y="194872"/>
                    </a:moveTo>
                    <a:lnTo>
                      <a:pt x="584616" y="227350"/>
                    </a:lnTo>
                    <a:lnTo>
                      <a:pt x="454701" y="227350"/>
                    </a:lnTo>
                    <a:lnTo>
                      <a:pt x="487180" y="194872"/>
                    </a:lnTo>
                    <a:lnTo>
                      <a:pt x="617095" y="194872"/>
                    </a:lnTo>
                    <a:close/>
                    <a:moveTo>
                      <a:pt x="747009" y="259829"/>
                    </a:moveTo>
                    <a:lnTo>
                      <a:pt x="714531" y="292308"/>
                    </a:lnTo>
                    <a:lnTo>
                      <a:pt x="584616" y="292308"/>
                    </a:lnTo>
                    <a:lnTo>
                      <a:pt x="617095" y="259829"/>
                    </a:lnTo>
                    <a:lnTo>
                      <a:pt x="747009" y="259829"/>
                    </a:lnTo>
                    <a:close/>
                    <a:moveTo>
                      <a:pt x="844445" y="324786"/>
                    </a:moveTo>
                    <a:lnTo>
                      <a:pt x="844445" y="357265"/>
                    </a:lnTo>
                    <a:lnTo>
                      <a:pt x="714531" y="357265"/>
                    </a:lnTo>
                    <a:lnTo>
                      <a:pt x="747009" y="324786"/>
                    </a:lnTo>
                    <a:lnTo>
                      <a:pt x="844445" y="324786"/>
                    </a:lnTo>
                    <a:close/>
                    <a:moveTo>
                      <a:pt x="227350" y="0"/>
                    </a:moveTo>
                    <a:lnTo>
                      <a:pt x="227350" y="64957"/>
                    </a:lnTo>
                    <a:lnTo>
                      <a:pt x="194872" y="97436"/>
                    </a:lnTo>
                    <a:lnTo>
                      <a:pt x="194872" y="32478"/>
                    </a:lnTo>
                    <a:lnTo>
                      <a:pt x="227350" y="0"/>
                    </a:lnTo>
                    <a:close/>
                    <a:moveTo>
                      <a:pt x="357265" y="64957"/>
                    </a:moveTo>
                    <a:lnTo>
                      <a:pt x="357265" y="129914"/>
                    </a:lnTo>
                    <a:lnTo>
                      <a:pt x="324786" y="162393"/>
                    </a:lnTo>
                    <a:lnTo>
                      <a:pt x="324786" y="97436"/>
                    </a:lnTo>
                    <a:lnTo>
                      <a:pt x="357265" y="64957"/>
                    </a:lnTo>
                    <a:close/>
                    <a:moveTo>
                      <a:pt x="487180" y="129914"/>
                    </a:moveTo>
                    <a:lnTo>
                      <a:pt x="487180" y="194872"/>
                    </a:lnTo>
                    <a:lnTo>
                      <a:pt x="454701" y="227350"/>
                    </a:lnTo>
                    <a:lnTo>
                      <a:pt x="454701" y="162393"/>
                    </a:lnTo>
                    <a:lnTo>
                      <a:pt x="487180" y="129914"/>
                    </a:lnTo>
                    <a:close/>
                    <a:moveTo>
                      <a:pt x="617095" y="194872"/>
                    </a:moveTo>
                    <a:lnTo>
                      <a:pt x="617095" y="259829"/>
                    </a:lnTo>
                    <a:lnTo>
                      <a:pt x="584616" y="292308"/>
                    </a:lnTo>
                    <a:lnTo>
                      <a:pt x="584616" y="227350"/>
                    </a:lnTo>
                    <a:lnTo>
                      <a:pt x="617095" y="194872"/>
                    </a:lnTo>
                    <a:close/>
                    <a:moveTo>
                      <a:pt x="747009" y="259829"/>
                    </a:moveTo>
                    <a:lnTo>
                      <a:pt x="747009" y="324786"/>
                    </a:lnTo>
                    <a:lnTo>
                      <a:pt x="714531" y="357265"/>
                    </a:lnTo>
                    <a:lnTo>
                      <a:pt x="714531" y="292308"/>
                    </a:lnTo>
                    <a:lnTo>
                      <a:pt x="747009" y="259829"/>
                    </a:lnTo>
                    <a:close/>
                  </a:path>
                </a:pathLst>
              </a:custGeom>
              <a:noFill/>
              <a:ln w="4059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4" name="Group 49">
                <a:extLst>
                  <a:ext uri="{FF2B5EF4-FFF2-40B4-BE49-F238E27FC236}">
                    <a16:creationId xmlns:a16="http://schemas.microsoft.com/office/drawing/2014/main" id="{208DFC8E-1D4D-8D57-8BE2-BF31B647E058}"/>
                  </a:ext>
                </a:extLst>
              </p:cNvPr>
              <p:cNvGrpSpPr/>
              <p:nvPr/>
            </p:nvGrpSpPr>
            <p:grpSpPr>
              <a:xfrm>
                <a:off x="3394328" y="5349302"/>
                <a:ext cx="1591455" cy="779487"/>
                <a:chOff x="681206" y="4904281"/>
                <a:chExt cx="1591455" cy="779487"/>
              </a:xfrm>
            </p:grpSpPr>
            <p:sp>
              <p:nvSpPr>
                <p:cNvPr id="46" name="Rounded Rectangle 47">
                  <a:extLst>
                    <a:ext uri="{FF2B5EF4-FFF2-40B4-BE49-F238E27FC236}">
                      <a16:creationId xmlns:a16="http://schemas.microsoft.com/office/drawing/2014/main" id="{118A9BEA-67BE-2AD3-763A-27C0FAE090CF}"/>
                    </a:ext>
                  </a:extLst>
                </p:cNvPr>
                <p:cNvSpPr/>
                <p:nvPr/>
              </p:nvSpPr>
              <p:spPr>
                <a:xfrm>
                  <a:off x="681206" y="4904281"/>
                  <a:ext cx="64957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957" h="64957">
                      <a:moveTo>
                        <a:pt x="64957" y="32478"/>
                      </a:moveTo>
                      <a:cubicBezTo>
                        <a:pt x="64957" y="50417"/>
                        <a:pt x="50417" y="64957"/>
                        <a:pt x="32478" y="64957"/>
                      </a:cubicBezTo>
                      <a:cubicBezTo>
                        <a:pt x="14539" y="64957"/>
                        <a:pt x="0" y="50417"/>
                        <a:pt x="0" y="32478"/>
                      </a:cubicBezTo>
                      <a:cubicBezTo>
                        <a:pt x="0" y="14539"/>
                        <a:pt x="14539" y="0"/>
                        <a:pt x="32478" y="0"/>
                      </a:cubicBezTo>
                      <a:cubicBezTo>
                        <a:pt x="50417" y="0"/>
                        <a:pt x="64957" y="14539"/>
                        <a:pt x="64957" y="32478"/>
                      </a:cubicBezTo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7" name="Rounded Rectangle 48">
                  <a:extLst>
                    <a:ext uri="{FF2B5EF4-FFF2-40B4-BE49-F238E27FC236}">
                      <a16:creationId xmlns:a16="http://schemas.microsoft.com/office/drawing/2014/main" id="{1ED61424-8BB7-9CFF-25ED-ED022C5E4598}"/>
                    </a:ext>
                  </a:extLst>
                </p:cNvPr>
                <p:cNvSpPr/>
                <p:nvPr/>
              </p:nvSpPr>
              <p:spPr>
                <a:xfrm>
                  <a:off x="1428216" y="4936759"/>
                  <a:ext cx="844445" cy="7470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747009">
                      <a:moveTo>
                        <a:pt x="844445" y="747009"/>
                      </a:moveTo>
                      <a:lnTo>
                        <a:pt x="0" y="747009"/>
                      </a:lnTo>
                      <a:lnTo>
                        <a:pt x="0" y="0"/>
                      </a:lnTo>
                      <a:lnTo>
                        <a:pt x="194872" y="0"/>
                      </a:lnTo>
                      <a:lnTo>
                        <a:pt x="194872" y="64957"/>
                      </a:lnTo>
                      <a:lnTo>
                        <a:pt x="324786" y="64957"/>
                      </a:lnTo>
                      <a:lnTo>
                        <a:pt x="324786" y="129914"/>
                      </a:lnTo>
                      <a:lnTo>
                        <a:pt x="454701" y="129914"/>
                      </a:lnTo>
                      <a:lnTo>
                        <a:pt x="454701" y="194872"/>
                      </a:lnTo>
                      <a:lnTo>
                        <a:pt x="584616" y="194872"/>
                      </a:lnTo>
                      <a:lnTo>
                        <a:pt x="584616" y="259829"/>
                      </a:lnTo>
                      <a:lnTo>
                        <a:pt x="714531" y="259829"/>
                      </a:lnTo>
                      <a:lnTo>
                        <a:pt x="714531" y="324786"/>
                      </a:lnTo>
                      <a:lnTo>
                        <a:pt x="844445" y="324786"/>
                      </a:lnTo>
                      <a:lnTo>
                        <a:pt x="844445" y="747009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25" name="Group 52">
                <a:extLst>
                  <a:ext uri="{FF2B5EF4-FFF2-40B4-BE49-F238E27FC236}">
                    <a16:creationId xmlns:a16="http://schemas.microsoft.com/office/drawing/2014/main" id="{ED827725-6782-EBF7-CD06-3CE7DE835108}"/>
                  </a:ext>
                </a:extLst>
              </p:cNvPr>
              <p:cNvGrpSpPr/>
              <p:nvPr/>
            </p:nvGrpSpPr>
            <p:grpSpPr>
              <a:xfrm>
                <a:off x="3394328" y="5349302"/>
                <a:ext cx="1591455" cy="779488"/>
                <a:chOff x="681206" y="4904281"/>
                <a:chExt cx="1591455" cy="779488"/>
              </a:xfrm>
            </p:grpSpPr>
            <p:sp>
              <p:nvSpPr>
                <p:cNvPr id="44" name="Rounded Rectangle 50">
                  <a:extLst>
                    <a:ext uri="{FF2B5EF4-FFF2-40B4-BE49-F238E27FC236}">
                      <a16:creationId xmlns:a16="http://schemas.microsoft.com/office/drawing/2014/main" id="{9F967240-20F0-EE58-853F-3D47C91EBC27}"/>
                    </a:ext>
                  </a:extLst>
                </p:cNvPr>
                <p:cNvSpPr/>
                <p:nvPr/>
              </p:nvSpPr>
              <p:spPr>
                <a:xfrm>
                  <a:off x="681206" y="4904281"/>
                  <a:ext cx="747009" cy="64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09" h="64957">
                      <a:moveTo>
                        <a:pt x="64957" y="32478"/>
                      </a:moveTo>
                      <a:cubicBezTo>
                        <a:pt x="64957" y="50416"/>
                        <a:pt x="50416" y="64957"/>
                        <a:pt x="32478" y="64957"/>
                      </a:cubicBezTo>
                      <a:cubicBezTo>
                        <a:pt x="14541" y="64957"/>
                        <a:pt x="0" y="50416"/>
                        <a:pt x="0" y="32478"/>
                      </a:cubicBezTo>
                      <a:cubicBezTo>
                        <a:pt x="0" y="14541"/>
                        <a:pt x="14541" y="0"/>
                        <a:pt x="32478" y="0"/>
                      </a:cubicBezTo>
                      <a:cubicBezTo>
                        <a:pt x="50416" y="0"/>
                        <a:pt x="64957" y="14541"/>
                        <a:pt x="64957" y="32478"/>
                      </a:cubicBezTo>
                      <a:close/>
                      <a:moveTo>
                        <a:pt x="747009" y="32478"/>
                      </a:moveTo>
                      <a:lnTo>
                        <a:pt x="64957" y="32478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5" name="Rounded Rectangle 51">
                  <a:extLst>
                    <a:ext uri="{FF2B5EF4-FFF2-40B4-BE49-F238E27FC236}">
                      <a16:creationId xmlns:a16="http://schemas.microsoft.com/office/drawing/2014/main" id="{9F41C114-06CF-A70F-9647-B946B3B0EE56}"/>
                    </a:ext>
                  </a:extLst>
                </p:cNvPr>
                <p:cNvSpPr/>
                <p:nvPr/>
              </p:nvSpPr>
              <p:spPr>
                <a:xfrm>
                  <a:off x="1428216" y="4936760"/>
                  <a:ext cx="844445" cy="7470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445" h="747009">
                      <a:moveTo>
                        <a:pt x="844445" y="389744"/>
                      </a:moveTo>
                      <a:lnTo>
                        <a:pt x="844445" y="324786"/>
                      </a:lnTo>
                      <a:lnTo>
                        <a:pt x="714531" y="324786"/>
                      </a:lnTo>
                      <a:lnTo>
                        <a:pt x="714531" y="259829"/>
                      </a:lnTo>
                      <a:lnTo>
                        <a:pt x="584616" y="259829"/>
                      </a:lnTo>
                      <a:lnTo>
                        <a:pt x="584616" y="194872"/>
                      </a:lnTo>
                      <a:lnTo>
                        <a:pt x="454701" y="194872"/>
                      </a:lnTo>
                      <a:lnTo>
                        <a:pt x="454701" y="129914"/>
                      </a:lnTo>
                      <a:lnTo>
                        <a:pt x="324786" y="129914"/>
                      </a:lnTo>
                      <a:lnTo>
                        <a:pt x="324786" y="64957"/>
                      </a:lnTo>
                      <a:lnTo>
                        <a:pt x="194872" y="64957"/>
                      </a:lnTo>
                      <a:lnTo>
                        <a:pt x="194872" y="0"/>
                      </a:lnTo>
                      <a:lnTo>
                        <a:pt x="0" y="0"/>
                      </a:lnTo>
                      <a:lnTo>
                        <a:pt x="0" y="389744"/>
                      </a:lnTo>
                      <a:moveTo>
                        <a:pt x="0" y="389744"/>
                      </a:moveTo>
                      <a:lnTo>
                        <a:pt x="0" y="617095"/>
                      </a:lnTo>
                      <a:moveTo>
                        <a:pt x="844445" y="389744"/>
                      </a:moveTo>
                      <a:lnTo>
                        <a:pt x="844445" y="617095"/>
                      </a:lnTo>
                      <a:moveTo>
                        <a:pt x="0" y="617095"/>
                      </a:moveTo>
                      <a:lnTo>
                        <a:pt x="0" y="747009"/>
                      </a:lnTo>
                      <a:lnTo>
                        <a:pt x="844445" y="747009"/>
                      </a:lnTo>
                      <a:lnTo>
                        <a:pt x="844445" y="617095"/>
                      </a:lnTo>
                    </a:path>
                  </a:pathLst>
                </a:custGeom>
                <a:noFill/>
                <a:ln w="4059">
                  <a:solidFill>
                    <a:srgbClr val="376435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s-ES_tradnl" sz="2000" noProof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26" name="Rounded Rectangle 53">
                <a:extLst>
                  <a:ext uri="{FF2B5EF4-FFF2-40B4-BE49-F238E27FC236}">
                    <a16:creationId xmlns:a16="http://schemas.microsoft.com/office/drawing/2014/main" id="{47691065-A98D-3FC7-BA7B-A0DD576AAAC6}"/>
                  </a:ext>
                </a:extLst>
              </p:cNvPr>
              <p:cNvSpPr/>
              <p:nvPr/>
            </p:nvSpPr>
            <p:spPr>
              <a:xfrm>
                <a:off x="3632029" y="2036476"/>
                <a:ext cx="249479" cy="289602"/>
              </a:xfrm>
              <a:custGeom>
                <a:avLst/>
                <a:gdLst/>
                <a:ahLst/>
                <a:cxnLst/>
                <a:rect l="0" t="0" r="0" b="0"/>
                <a:pathLst>
                  <a:path w="237446" h="254438">
                    <a:moveTo>
                      <a:pt x="49064" y="18534"/>
                    </a:moveTo>
                    <a:cubicBezTo>
                      <a:pt x="66819" y="6447"/>
                      <a:pt x="87800" y="0"/>
                      <a:pt x="109279" y="21"/>
                    </a:cubicBezTo>
                    <a:cubicBezTo>
                      <a:pt x="129373" y="21"/>
                      <a:pt x="145829" y="4168"/>
                      <a:pt x="159600" y="11757"/>
                    </a:cubicBezTo>
                    <a:cubicBezTo>
                      <a:pt x="173371" y="19335"/>
                      <a:pt x="184143" y="30161"/>
                      <a:pt x="193129" y="43099"/>
                    </a:cubicBezTo>
                    <a:cubicBezTo>
                      <a:pt x="207863" y="64286"/>
                      <a:pt x="218202" y="91795"/>
                      <a:pt x="229061" y="120690"/>
                    </a:cubicBezTo>
                    <a:cubicBezTo>
                      <a:pt x="231291" y="126623"/>
                      <a:pt x="233532" y="132599"/>
                      <a:pt x="235849" y="138597"/>
                    </a:cubicBezTo>
                    <a:cubicBezTo>
                      <a:pt x="237446" y="142760"/>
                      <a:pt x="236888" y="147437"/>
                      <a:pt x="234371" y="151112"/>
                    </a:cubicBezTo>
                    <a:cubicBezTo>
                      <a:pt x="231849" y="154788"/>
                      <a:pt x="227681" y="156991"/>
                      <a:pt x="223226" y="157001"/>
                    </a:cubicBezTo>
                    <a:lnTo>
                      <a:pt x="208069" y="157001"/>
                    </a:lnTo>
                    <a:lnTo>
                      <a:pt x="208069" y="184067"/>
                    </a:lnTo>
                    <a:cubicBezTo>
                      <a:pt x="208069" y="204994"/>
                      <a:pt x="191104" y="221959"/>
                      <a:pt x="170177" y="221959"/>
                    </a:cubicBezTo>
                    <a:lnTo>
                      <a:pt x="159351" y="221959"/>
                    </a:lnTo>
                    <a:lnTo>
                      <a:pt x="159351" y="249024"/>
                    </a:lnTo>
                    <a:cubicBezTo>
                      <a:pt x="159351" y="252012"/>
                      <a:pt x="156926" y="254438"/>
                      <a:pt x="153938" y="254438"/>
                    </a:cubicBezTo>
                    <a:lnTo>
                      <a:pt x="40262" y="254438"/>
                    </a:lnTo>
                    <a:cubicBezTo>
                      <a:pt x="37274" y="254438"/>
                      <a:pt x="34849" y="252012"/>
                      <a:pt x="34849" y="249024"/>
                    </a:cubicBezTo>
                    <a:lnTo>
                      <a:pt x="34849" y="183526"/>
                    </a:lnTo>
                    <a:cubicBezTo>
                      <a:pt x="11784" y="161180"/>
                      <a:pt x="0" y="129649"/>
                      <a:pt x="2749" y="97658"/>
                    </a:cubicBezTo>
                    <a:cubicBezTo>
                      <a:pt x="5505" y="65661"/>
                      <a:pt x="22507" y="36608"/>
                      <a:pt x="49053" y="18534"/>
                    </a:cubicBezTo>
                    <a:moveTo>
                      <a:pt x="101961" y="58342"/>
                    </a:moveTo>
                    <a:lnTo>
                      <a:pt x="101961" y="61806"/>
                    </a:lnTo>
                    <a:cubicBezTo>
                      <a:pt x="101961" y="66289"/>
                      <a:pt x="105599" y="69926"/>
                      <a:pt x="110081" y="69926"/>
                    </a:cubicBezTo>
                    <a:cubicBezTo>
                      <a:pt x="114563" y="69926"/>
                      <a:pt x="118200" y="66289"/>
                      <a:pt x="118200" y="61806"/>
                    </a:cubicBezTo>
                    <a:lnTo>
                      <a:pt x="118200" y="58342"/>
                    </a:lnTo>
                    <a:cubicBezTo>
                      <a:pt x="138153" y="61790"/>
                      <a:pt x="153781" y="77418"/>
                      <a:pt x="157229" y="97371"/>
                    </a:cubicBezTo>
                    <a:lnTo>
                      <a:pt x="153764" y="97371"/>
                    </a:lnTo>
                    <a:cubicBezTo>
                      <a:pt x="149282" y="97371"/>
                      <a:pt x="145645" y="101008"/>
                      <a:pt x="145645" y="105490"/>
                    </a:cubicBezTo>
                    <a:cubicBezTo>
                      <a:pt x="145645" y="109972"/>
                      <a:pt x="149282" y="113610"/>
                      <a:pt x="153764" y="113610"/>
                    </a:cubicBezTo>
                    <a:lnTo>
                      <a:pt x="157229" y="113610"/>
                    </a:lnTo>
                    <a:cubicBezTo>
                      <a:pt x="153781" y="133563"/>
                      <a:pt x="138153" y="149185"/>
                      <a:pt x="118200" y="152628"/>
                    </a:cubicBezTo>
                    <a:lnTo>
                      <a:pt x="118200" y="149163"/>
                    </a:lnTo>
                    <a:cubicBezTo>
                      <a:pt x="118200" y="144681"/>
                      <a:pt x="114563" y="141044"/>
                      <a:pt x="110081" y="141044"/>
                    </a:cubicBezTo>
                    <a:cubicBezTo>
                      <a:pt x="105599" y="141044"/>
                      <a:pt x="101961" y="144681"/>
                      <a:pt x="101961" y="149163"/>
                    </a:cubicBezTo>
                    <a:lnTo>
                      <a:pt x="101961" y="152628"/>
                    </a:lnTo>
                    <a:cubicBezTo>
                      <a:pt x="82008" y="149185"/>
                      <a:pt x="66381" y="133563"/>
                      <a:pt x="62932" y="113610"/>
                    </a:cubicBezTo>
                    <a:lnTo>
                      <a:pt x="66397" y="113610"/>
                    </a:lnTo>
                    <a:cubicBezTo>
                      <a:pt x="70879" y="113610"/>
                      <a:pt x="74516" y="109972"/>
                      <a:pt x="74516" y="105490"/>
                    </a:cubicBezTo>
                    <a:cubicBezTo>
                      <a:pt x="74516" y="101008"/>
                      <a:pt x="70879" y="97371"/>
                      <a:pt x="66397" y="97371"/>
                    </a:cubicBezTo>
                    <a:lnTo>
                      <a:pt x="62932" y="97371"/>
                    </a:lnTo>
                    <a:cubicBezTo>
                      <a:pt x="66381" y="77418"/>
                      <a:pt x="82008" y="61790"/>
                      <a:pt x="101961" y="58342"/>
                    </a:cubicBezTo>
                    <a:moveTo>
                      <a:pt x="101961" y="41929"/>
                    </a:moveTo>
                    <a:cubicBezTo>
                      <a:pt x="73022" y="45637"/>
                      <a:pt x="50239" y="68421"/>
                      <a:pt x="46531" y="97360"/>
                    </a:cubicBezTo>
                    <a:lnTo>
                      <a:pt x="41865" y="97360"/>
                    </a:lnTo>
                    <a:cubicBezTo>
                      <a:pt x="37382" y="97360"/>
                      <a:pt x="33745" y="100997"/>
                      <a:pt x="33745" y="105479"/>
                    </a:cubicBezTo>
                    <a:cubicBezTo>
                      <a:pt x="33745" y="109962"/>
                      <a:pt x="37382" y="113599"/>
                      <a:pt x="41865" y="113599"/>
                    </a:cubicBezTo>
                    <a:lnTo>
                      <a:pt x="46520" y="113599"/>
                    </a:lnTo>
                    <a:cubicBezTo>
                      <a:pt x="50222" y="142548"/>
                      <a:pt x="73012" y="165343"/>
                      <a:pt x="101961" y="169051"/>
                    </a:cubicBezTo>
                    <a:lnTo>
                      <a:pt x="101961" y="173706"/>
                    </a:lnTo>
                    <a:cubicBezTo>
                      <a:pt x="101961" y="178188"/>
                      <a:pt x="105599" y="181826"/>
                      <a:pt x="110081" y="181826"/>
                    </a:cubicBezTo>
                    <a:cubicBezTo>
                      <a:pt x="114563" y="181826"/>
                      <a:pt x="118200" y="178188"/>
                      <a:pt x="118200" y="173706"/>
                    </a:cubicBezTo>
                    <a:lnTo>
                      <a:pt x="118200" y="169051"/>
                    </a:lnTo>
                    <a:cubicBezTo>
                      <a:pt x="147144" y="165343"/>
                      <a:pt x="169933" y="142554"/>
                      <a:pt x="173641" y="113610"/>
                    </a:cubicBezTo>
                    <a:lnTo>
                      <a:pt x="178297" y="113610"/>
                    </a:lnTo>
                    <a:cubicBezTo>
                      <a:pt x="182779" y="113610"/>
                      <a:pt x="186416" y="109972"/>
                      <a:pt x="186416" y="105490"/>
                    </a:cubicBezTo>
                    <a:cubicBezTo>
                      <a:pt x="186416" y="101008"/>
                      <a:pt x="182779" y="97371"/>
                      <a:pt x="178297" y="97371"/>
                    </a:cubicBezTo>
                    <a:lnTo>
                      <a:pt x="173641" y="97371"/>
                    </a:lnTo>
                    <a:cubicBezTo>
                      <a:pt x="169933" y="68427"/>
                      <a:pt x="147144" y="45637"/>
                      <a:pt x="118200" y="41929"/>
                    </a:cubicBezTo>
                    <a:lnTo>
                      <a:pt x="118200" y="37274"/>
                    </a:lnTo>
                    <a:cubicBezTo>
                      <a:pt x="118200" y="32792"/>
                      <a:pt x="114563" y="29155"/>
                      <a:pt x="110081" y="29155"/>
                    </a:cubicBezTo>
                    <a:cubicBezTo>
                      <a:pt x="105599" y="29155"/>
                      <a:pt x="101961" y="32792"/>
                      <a:pt x="101961" y="37274"/>
                    </a:cubicBezTo>
                    <a:lnTo>
                      <a:pt x="101961" y="41929"/>
                    </a:lnTo>
                    <a:moveTo>
                      <a:pt x="122791" y="105479"/>
                    </a:moveTo>
                    <a:cubicBezTo>
                      <a:pt x="122791" y="112495"/>
                      <a:pt x="117101" y="118184"/>
                      <a:pt x="110086" y="118184"/>
                    </a:cubicBezTo>
                    <a:cubicBezTo>
                      <a:pt x="103071" y="118184"/>
                      <a:pt x="97381" y="112495"/>
                      <a:pt x="97381" y="105479"/>
                    </a:cubicBezTo>
                    <a:cubicBezTo>
                      <a:pt x="97381" y="98464"/>
                      <a:pt x="103071" y="92775"/>
                      <a:pt x="110086" y="92775"/>
                    </a:cubicBezTo>
                    <a:cubicBezTo>
                      <a:pt x="117101" y="92775"/>
                      <a:pt x="122791" y="98464"/>
                      <a:pt x="122791" y="105479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Rounded Rectangle 54">
                <a:extLst>
                  <a:ext uri="{FF2B5EF4-FFF2-40B4-BE49-F238E27FC236}">
                    <a16:creationId xmlns:a16="http://schemas.microsoft.com/office/drawing/2014/main" id="{542041D1-B1D5-4FC8-E5C4-D6AF8A6E6034}"/>
                  </a:ext>
                </a:extLst>
              </p:cNvPr>
              <p:cNvSpPr/>
              <p:nvPr/>
            </p:nvSpPr>
            <p:spPr>
              <a:xfrm>
                <a:off x="5057789" y="2957979"/>
                <a:ext cx="249003" cy="227350"/>
              </a:xfrm>
              <a:custGeom>
                <a:avLst/>
                <a:gdLst/>
                <a:ahLst/>
                <a:cxnLst/>
                <a:rect l="0" t="0" r="0" b="0"/>
                <a:pathLst>
                  <a:path w="249003" h="227350">
                    <a:moveTo>
                      <a:pt x="29772" y="81196"/>
                    </a:moveTo>
                    <a:cubicBezTo>
                      <a:pt x="29046" y="81164"/>
                      <a:pt x="28337" y="81440"/>
                      <a:pt x="27823" y="81954"/>
                    </a:cubicBezTo>
                    <a:cubicBezTo>
                      <a:pt x="27309" y="82468"/>
                      <a:pt x="27033" y="83177"/>
                      <a:pt x="27065" y="83903"/>
                    </a:cubicBezTo>
                    <a:lnTo>
                      <a:pt x="27065" y="102849"/>
                    </a:lnTo>
                    <a:cubicBezTo>
                      <a:pt x="27065" y="105837"/>
                      <a:pt x="29490" y="108262"/>
                      <a:pt x="32478" y="108262"/>
                    </a:cubicBezTo>
                    <a:lnTo>
                      <a:pt x="62359" y="108262"/>
                    </a:lnTo>
                    <a:cubicBezTo>
                      <a:pt x="63934" y="108246"/>
                      <a:pt x="65433" y="108922"/>
                      <a:pt x="66473" y="110102"/>
                    </a:cubicBezTo>
                    <a:cubicBezTo>
                      <a:pt x="67501" y="111255"/>
                      <a:pt x="67972" y="112793"/>
                      <a:pt x="67772" y="114324"/>
                    </a:cubicBezTo>
                    <a:cubicBezTo>
                      <a:pt x="67718" y="115007"/>
                      <a:pt x="67718" y="115699"/>
                      <a:pt x="67772" y="116381"/>
                    </a:cubicBezTo>
                    <a:cubicBezTo>
                      <a:pt x="67772" y="126845"/>
                      <a:pt x="76254" y="135327"/>
                      <a:pt x="86718" y="135327"/>
                    </a:cubicBezTo>
                    <a:cubicBezTo>
                      <a:pt x="97181" y="135327"/>
                      <a:pt x="105663" y="126845"/>
                      <a:pt x="105663" y="116381"/>
                    </a:cubicBezTo>
                    <a:cubicBezTo>
                      <a:pt x="105718" y="115699"/>
                      <a:pt x="105718" y="115007"/>
                      <a:pt x="105663" y="114324"/>
                    </a:cubicBezTo>
                    <a:cubicBezTo>
                      <a:pt x="105463" y="112793"/>
                      <a:pt x="105934" y="111255"/>
                      <a:pt x="106963" y="110102"/>
                    </a:cubicBezTo>
                    <a:cubicBezTo>
                      <a:pt x="108002" y="108922"/>
                      <a:pt x="109501" y="108246"/>
                      <a:pt x="111077" y="108262"/>
                    </a:cubicBezTo>
                    <a:lnTo>
                      <a:pt x="127424" y="108262"/>
                    </a:lnTo>
                    <a:cubicBezTo>
                      <a:pt x="130412" y="108262"/>
                      <a:pt x="132837" y="105837"/>
                      <a:pt x="132837" y="102849"/>
                    </a:cubicBezTo>
                    <a:lnTo>
                      <a:pt x="132837" y="91048"/>
                    </a:lnTo>
                    <a:cubicBezTo>
                      <a:pt x="132848" y="88569"/>
                      <a:pt x="131143" y="86409"/>
                      <a:pt x="128723" y="85852"/>
                    </a:cubicBezTo>
                    <a:cubicBezTo>
                      <a:pt x="114330" y="83161"/>
                      <a:pt x="104034" y="70402"/>
                      <a:pt x="104440" y="55765"/>
                    </a:cubicBezTo>
                    <a:cubicBezTo>
                      <a:pt x="104841" y="41128"/>
                      <a:pt x="115829" y="28960"/>
                      <a:pt x="130347" y="27065"/>
                    </a:cubicBezTo>
                    <a:cubicBezTo>
                      <a:pt x="131646" y="26811"/>
                      <a:pt x="132594" y="25685"/>
                      <a:pt x="132621" y="24359"/>
                    </a:cubicBezTo>
                    <a:lnTo>
                      <a:pt x="132621" y="0"/>
                    </a:lnTo>
                    <a:lnTo>
                      <a:pt x="37891" y="0"/>
                    </a:lnTo>
                    <a:cubicBezTo>
                      <a:pt x="31910" y="0"/>
                      <a:pt x="27065" y="4844"/>
                      <a:pt x="27065" y="10826"/>
                    </a:cubicBezTo>
                    <a:lnTo>
                      <a:pt x="27065" y="29772"/>
                    </a:lnTo>
                    <a:cubicBezTo>
                      <a:pt x="27065" y="31266"/>
                      <a:pt x="28278" y="32478"/>
                      <a:pt x="29772" y="32478"/>
                    </a:cubicBezTo>
                    <a:cubicBezTo>
                      <a:pt x="43223" y="32478"/>
                      <a:pt x="54131" y="43386"/>
                      <a:pt x="54131" y="56837"/>
                    </a:cubicBezTo>
                    <a:cubicBezTo>
                      <a:pt x="54131" y="70289"/>
                      <a:pt x="43223" y="81196"/>
                      <a:pt x="29772" y="81196"/>
                    </a:cubicBezTo>
                    <a:moveTo>
                      <a:pt x="148860" y="0"/>
                    </a:moveTo>
                    <a:cubicBezTo>
                      <a:pt x="145872" y="0"/>
                      <a:pt x="143447" y="2425"/>
                      <a:pt x="143447" y="5413"/>
                    </a:cubicBezTo>
                    <a:lnTo>
                      <a:pt x="143447" y="32586"/>
                    </a:lnTo>
                    <a:cubicBezTo>
                      <a:pt x="143463" y="34162"/>
                      <a:pt x="142787" y="35661"/>
                      <a:pt x="141607" y="36700"/>
                    </a:cubicBezTo>
                    <a:cubicBezTo>
                      <a:pt x="140454" y="37729"/>
                      <a:pt x="138916" y="38200"/>
                      <a:pt x="137384" y="38000"/>
                    </a:cubicBezTo>
                    <a:cubicBezTo>
                      <a:pt x="130174" y="37225"/>
                      <a:pt x="123153" y="40636"/>
                      <a:pt x="119305" y="46785"/>
                    </a:cubicBezTo>
                    <a:cubicBezTo>
                      <a:pt x="115456" y="52934"/>
                      <a:pt x="115456" y="60740"/>
                      <a:pt x="119305" y="66889"/>
                    </a:cubicBezTo>
                    <a:cubicBezTo>
                      <a:pt x="123153" y="73039"/>
                      <a:pt x="130174" y="76449"/>
                      <a:pt x="137384" y="75675"/>
                    </a:cubicBezTo>
                    <a:cubicBezTo>
                      <a:pt x="138878" y="75475"/>
                      <a:pt x="140389" y="75951"/>
                      <a:pt x="141498" y="76974"/>
                    </a:cubicBezTo>
                    <a:cubicBezTo>
                      <a:pt x="142678" y="78013"/>
                      <a:pt x="143355" y="79513"/>
                      <a:pt x="143339" y="81088"/>
                    </a:cubicBezTo>
                    <a:lnTo>
                      <a:pt x="143339" y="102740"/>
                    </a:lnTo>
                    <a:cubicBezTo>
                      <a:pt x="143339" y="105728"/>
                      <a:pt x="145764" y="108154"/>
                      <a:pt x="148752" y="108154"/>
                    </a:cubicBezTo>
                    <a:lnTo>
                      <a:pt x="157846" y="108154"/>
                    </a:lnTo>
                    <a:cubicBezTo>
                      <a:pt x="160325" y="108164"/>
                      <a:pt x="162485" y="106459"/>
                      <a:pt x="163043" y="104040"/>
                    </a:cubicBezTo>
                    <a:cubicBezTo>
                      <a:pt x="166150" y="90523"/>
                      <a:pt x="178183" y="80942"/>
                      <a:pt x="192057" y="80942"/>
                    </a:cubicBezTo>
                    <a:cubicBezTo>
                      <a:pt x="205931" y="80942"/>
                      <a:pt x="217964" y="90523"/>
                      <a:pt x="221071" y="104040"/>
                    </a:cubicBezTo>
                    <a:cubicBezTo>
                      <a:pt x="221629" y="106459"/>
                      <a:pt x="223788" y="108164"/>
                      <a:pt x="226268" y="108154"/>
                    </a:cubicBezTo>
                    <a:lnTo>
                      <a:pt x="243590" y="108154"/>
                    </a:lnTo>
                    <a:cubicBezTo>
                      <a:pt x="246578" y="108154"/>
                      <a:pt x="249003" y="105728"/>
                      <a:pt x="249003" y="102740"/>
                    </a:cubicBezTo>
                    <a:lnTo>
                      <a:pt x="249003" y="10826"/>
                    </a:lnTo>
                    <a:cubicBezTo>
                      <a:pt x="249003" y="4844"/>
                      <a:pt x="244158" y="0"/>
                      <a:pt x="238177" y="0"/>
                    </a:cubicBezTo>
                    <a:lnTo>
                      <a:pt x="219231" y="0"/>
                    </a:lnTo>
                    <a:cubicBezTo>
                      <a:pt x="217737" y="0"/>
                      <a:pt x="216524" y="1212"/>
                      <a:pt x="216524" y="2706"/>
                    </a:cubicBezTo>
                    <a:cubicBezTo>
                      <a:pt x="216524" y="16158"/>
                      <a:pt x="205617" y="27065"/>
                      <a:pt x="192165" y="27065"/>
                    </a:cubicBezTo>
                    <a:cubicBezTo>
                      <a:pt x="178713" y="27065"/>
                      <a:pt x="167806" y="16158"/>
                      <a:pt x="167806" y="2706"/>
                    </a:cubicBezTo>
                    <a:cubicBezTo>
                      <a:pt x="167784" y="1992"/>
                      <a:pt x="167514" y="1299"/>
                      <a:pt x="167048" y="757"/>
                    </a:cubicBezTo>
                    <a:cubicBezTo>
                      <a:pt x="166507" y="292"/>
                      <a:pt x="165814" y="21"/>
                      <a:pt x="165100" y="0"/>
                    </a:cubicBezTo>
                    <a:lnTo>
                      <a:pt x="148860" y="0"/>
                    </a:lnTo>
                    <a:moveTo>
                      <a:pt x="132621" y="194763"/>
                    </a:moveTo>
                    <a:cubicBezTo>
                      <a:pt x="132605" y="193188"/>
                      <a:pt x="133281" y="191689"/>
                      <a:pt x="134461" y="190649"/>
                    </a:cubicBezTo>
                    <a:cubicBezTo>
                      <a:pt x="135593" y="189664"/>
                      <a:pt x="137097" y="189231"/>
                      <a:pt x="138575" y="189459"/>
                    </a:cubicBezTo>
                    <a:cubicBezTo>
                      <a:pt x="145786" y="190233"/>
                      <a:pt x="152806" y="186822"/>
                      <a:pt x="156655" y="180673"/>
                    </a:cubicBezTo>
                    <a:cubicBezTo>
                      <a:pt x="160504" y="174524"/>
                      <a:pt x="160504" y="166718"/>
                      <a:pt x="156655" y="160569"/>
                    </a:cubicBezTo>
                    <a:cubicBezTo>
                      <a:pt x="152806" y="154419"/>
                      <a:pt x="145786" y="151009"/>
                      <a:pt x="138575" y="151783"/>
                    </a:cubicBezTo>
                    <a:cubicBezTo>
                      <a:pt x="137054" y="151919"/>
                      <a:pt x="135538" y="151453"/>
                      <a:pt x="134353" y="150484"/>
                    </a:cubicBezTo>
                    <a:cubicBezTo>
                      <a:pt x="133173" y="149445"/>
                      <a:pt x="132496" y="147945"/>
                      <a:pt x="132513" y="146370"/>
                    </a:cubicBezTo>
                    <a:lnTo>
                      <a:pt x="132513" y="124501"/>
                    </a:lnTo>
                    <a:cubicBezTo>
                      <a:pt x="132513" y="121513"/>
                      <a:pt x="130087" y="119088"/>
                      <a:pt x="127099" y="119088"/>
                    </a:cubicBezTo>
                    <a:lnTo>
                      <a:pt x="120712" y="119088"/>
                    </a:lnTo>
                    <a:cubicBezTo>
                      <a:pt x="118233" y="119077"/>
                      <a:pt x="116073" y="120782"/>
                      <a:pt x="115515" y="123202"/>
                    </a:cubicBezTo>
                    <a:cubicBezTo>
                      <a:pt x="112408" y="136719"/>
                      <a:pt x="100375" y="146300"/>
                      <a:pt x="86501" y="146300"/>
                    </a:cubicBezTo>
                    <a:cubicBezTo>
                      <a:pt x="72627" y="146300"/>
                      <a:pt x="60594" y="136719"/>
                      <a:pt x="57487" y="123202"/>
                    </a:cubicBezTo>
                    <a:cubicBezTo>
                      <a:pt x="56929" y="120782"/>
                      <a:pt x="54769" y="119077"/>
                      <a:pt x="52290" y="119088"/>
                    </a:cubicBezTo>
                    <a:lnTo>
                      <a:pt x="32478" y="119088"/>
                    </a:lnTo>
                    <a:cubicBezTo>
                      <a:pt x="29490" y="119088"/>
                      <a:pt x="27065" y="121513"/>
                      <a:pt x="27065" y="124501"/>
                    </a:cubicBezTo>
                    <a:lnTo>
                      <a:pt x="27065" y="143447"/>
                    </a:lnTo>
                    <a:cubicBezTo>
                      <a:pt x="27065" y="144941"/>
                      <a:pt x="25853" y="146154"/>
                      <a:pt x="24359" y="146154"/>
                    </a:cubicBezTo>
                    <a:cubicBezTo>
                      <a:pt x="10907" y="146154"/>
                      <a:pt x="0" y="157061"/>
                      <a:pt x="0" y="170513"/>
                    </a:cubicBezTo>
                    <a:cubicBezTo>
                      <a:pt x="0" y="183964"/>
                      <a:pt x="10907" y="194872"/>
                      <a:pt x="24359" y="194872"/>
                    </a:cubicBezTo>
                    <a:cubicBezTo>
                      <a:pt x="25073" y="194893"/>
                      <a:pt x="25766" y="195164"/>
                      <a:pt x="26307" y="195629"/>
                    </a:cubicBezTo>
                    <a:cubicBezTo>
                      <a:pt x="26773" y="196171"/>
                      <a:pt x="27043" y="196864"/>
                      <a:pt x="27065" y="197578"/>
                    </a:cubicBezTo>
                    <a:lnTo>
                      <a:pt x="27065" y="216524"/>
                    </a:lnTo>
                    <a:cubicBezTo>
                      <a:pt x="27065" y="222506"/>
                      <a:pt x="31910" y="227350"/>
                      <a:pt x="37891" y="227350"/>
                    </a:cubicBezTo>
                    <a:lnTo>
                      <a:pt x="132621" y="227350"/>
                    </a:lnTo>
                    <a:lnTo>
                      <a:pt x="132621" y="194763"/>
                    </a:lnTo>
                    <a:moveTo>
                      <a:pt x="216416" y="119088"/>
                    </a:moveTo>
                    <a:cubicBezTo>
                      <a:pt x="214841" y="119104"/>
                      <a:pt x="213341" y="118428"/>
                      <a:pt x="212302" y="117248"/>
                    </a:cubicBezTo>
                    <a:cubicBezTo>
                      <a:pt x="211273" y="116095"/>
                      <a:pt x="210802" y="114557"/>
                      <a:pt x="211003" y="113025"/>
                    </a:cubicBezTo>
                    <a:cubicBezTo>
                      <a:pt x="211057" y="112343"/>
                      <a:pt x="211057" y="111650"/>
                      <a:pt x="211003" y="110968"/>
                    </a:cubicBezTo>
                    <a:cubicBezTo>
                      <a:pt x="211003" y="100505"/>
                      <a:pt x="202520" y="92022"/>
                      <a:pt x="192057" y="92022"/>
                    </a:cubicBezTo>
                    <a:cubicBezTo>
                      <a:pt x="181593" y="92022"/>
                      <a:pt x="173111" y="100505"/>
                      <a:pt x="173111" y="110968"/>
                    </a:cubicBezTo>
                    <a:cubicBezTo>
                      <a:pt x="173057" y="111650"/>
                      <a:pt x="173057" y="112343"/>
                      <a:pt x="173111" y="113025"/>
                    </a:cubicBezTo>
                    <a:cubicBezTo>
                      <a:pt x="173311" y="114557"/>
                      <a:pt x="172840" y="116095"/>
                      <a:pt x="171812" y="117248"/>
                    </a:cubicBezTo>
                    <a:cubicBezTo>
                      <a:pt x="170772" y="118428"/>
                      <a:pt x="169273" y="119104"/>
                      <a:pt x="167698" y="119088"/>
                    </a:cubicBezTo>
                    <a:lnTo>
                      <a:pt x="148860" y="119088"/>
                    </a:lnTo>
                    <a:cubicBezTo>
                      <a:pt x="145872" y="119088"/>
                      <a:pt x="143447" y="121513"/>
                      <a:pt x="143447" y="124501"/>
                    </a:cubicBezTo>
                    <a:lnTo>
                      <a:pt x="143447" y="136302"/>
                    </a:lnTo>
                    <a:cubicBezTo>
                      <a:pt x="143436" y="138781"/>
                      <a:pt x="145141" y="140941"/>
                      <a:pt x="147561" y="141498"/>
                    </a:cubicBezTo>
                    <a:cubicBezTo>
                      <a:pt x="161078" y="144605"/>
                      <a:pt x="170659" y="156639"/>
                      <a:pt x="170659" y="170513"/>
                    </a:cubicBezTo>
                    <a:cubicBezTo>
                      <a:pt x="170659" y="184386"/>
                      <a:pt x="161078" y="196420"/>
                      <a:pt x="147561" y="199527"/>
                    </a:cubicBezTo>
                    <a:cubicBezTo>
                      <a:pt x="145141" y="200084"/>
                      <a:pt x="143436" y="202244"/>
                      <a:pt x="143447" y="204723"/>
                    </a:cubicBezTo>
                    <a:lnTo>
                      <a:pt x="143447" y="221937"/>
                    </a:lnTo>
                    <a:cubicBezTo>
                      <a:pt x="143447" y="224925"/>
                      <a:pt x="145872" y="227350"/>
                      <a:pt x="148860" y="227350"/>
                    </a:cubicBezTo>
                    <a:lnTo>
                      <a:pt x="238177" y="227350"/>
                    </a:lnTo>
                    <a:cubicBezTo>
                      <a:pt x="244158" y="227350"/>
                      <a:pt x="249003" y="222506"/>
                      <a:pt x="249003" y="216524"/>
                    </a:cubicBezTo>
                    <a:lnTo>
                      <a:pt x="249003" y="124501"/>
                    </a:lnTo>
                    <a:cubicBezTo>
                      <a:pt x="249003" y="121513"/>
                      <a:pt x="246578" y="119088"/>
                      <a:pt x="243590" y="119088"/>
                    </a:cubicBezTo>
                    <a:lnTo>
                      <a:pt x="216416" y="119088"/>
                    </a:ln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Rounded Rectangle 55">
                <a:extLst>
                  <a:ext uri="{FF2B5EF4-FFF2-40B4-BE49-F238E27FC236}">
                    <a16:creationId xmlns:a16="http://schemas.microsoft.com/office/drawing/2014/main" id="{B64DCEE9-2D83-997B-B2CA-07C5A8014259}"/>
                  </a:ext>
                </a:extLst>
              </p:cNvPr>
              <p:cNvSpPr/>
              <p:nvPr/>
            </p:nvSpPr>
            <p:spPr>
              <a:xfrm>
                <a:off x="3612271" y="5056994"/>
                <a:ext cx="269518" cy="259136"/>
              </a:xfrm>
              <a:custGeom>
                <a:avLst/>
                <a:gdLst/>
                <a:ahLst/>
                <a:cxnLst/>
                <a:rect l="0" t="0" r="0" b="0"/>
                <a:pathLst>
                  <a:path w="269518" h="259136">
                    <a:moveTo>
                      <a:pt x="112365" y="184045"/>
                    </a:moveTo>
                    <a:cubicBezTo>
                      <a:pt x="112354" y="171817"/>
                      <a:pt x="115131" y="159746"/>
                      <a:pt x="120485" y="148752"/>
                    </a:cubicBezTo>
                    <a:cubicBezTo>
                      <a:pt x="120804" y="148027"/>
                      <a:pt x="120804" y="147204"/>
                      <a:pt x="120485" y="146478"/>
                    </a:cubicBezTo>
                    <a:cubicBezTo>
                      <a:pt x="116436" y="136892"/>
                      <a:pt x="117442" y="125919"/>
                      <a:pt x="123159" y="117220"/>
                    </a:cubicBezTo>
                    <a:cubicBezTo>
                      <a:pt x="128875" y="108527"/>
                      <a:pt x="138554" y="103260"/>
                      <a:pt x="148958" y="103173"/>
                    </a:cubicBezTo>
                    <a:lnTo>
                      <a:pt x="179163" y="103173"/>
                    </a:lnTo>
                    <a:cubicBezTo>
                      <a:pt x="180018" y="103152"/>
                      <a:pt x="180814" y="103612"/>
                      <a:pt x="181220" y="104364"/>
                    </a:cubicBezTo>
                    <a:cubicBezTo>
                      <a:pt x="185253" y="103531"/>
                      <a:pt x="189339" y="103027"/>
                      <a:pt x="193453" y="102849"/>
                    </a:cubicBezTo>
                    <a:lnTo>
                      <a:pt x="200923" y="102849"/>
                    </a:lnTo>
                    <a:cubicBezTo>
                      <a:pt x="201920" y="102989"/>
                      <a:pt x="202899" y="102518"/>
                      <a:pt x="203414" y="101658"/>
                    </a:cubicBezTo>
                    <a:cubicBezTo>
                      <a:pt x="203944" y="100835"/>
                      <a:pt x="203944" y="99774"/>
                      <a:pt x="203414" y="98951"/>
                    </a:cubicBezTo>
                    <a:lnTo>
                      <a:pt x="200815" y="94188"/>
                    </a:lnTo>
                    <a:cubicBezTo>
                      <a:pt x="200626" y="93820"/>
                      <a:pt x="200366" y="93489"/>
                      <a:pt x="200057" y="93213"/>
                    </a:cubicBezTo>
                    <a:cubicBezTo>
                      <a:pt x="184522" y="67582"/>
                      <a:pt x="158593" y="49995"/>
                      <a:pt x="129037" y="45037"/>
                    </a:cubicBezTo>
                    <a:cubicBezTo>
                      <a:pt x="127711" y="44809"/>
                      <a:pt x="126417" y="45594"/>
                      <a:pt x="126006" y="46877"/>
                    </a:cubicBezTo>
                    <a:cubicBezTo>
                      <a:pt x="118947" y="65520"/>
                      <a:pt x="109566" y="83199"/>
                      <a:pt x="98074" y="99493"/>
                    </a:cubicBezTo>
                    <a:cubicBezTo>
                      <a:pt x="94074" y="105647"/>
                      <a:pt x="87226" y="109355"/>
                      <a:pt x="79886" y="109344"/>
                    </a:cubicBezTo>
                    <a:cubicBezTo>
                      <a:pt x="72584" y="109317"/>
                      <a:pt x="65785" y="105615"/>
                      <a:pt x="61806" y="99493"/>
                    </a:cubicBezTo>
                    <a:cubicBezTo>
                      <a:pt x="54878" y="88666"/>
                      <a:pt x="49573" y="80114"/>
                      <a:pt x="45459" y="72643"/>
                    </a:cubicBezTo>
                    <a:cubicBezTo>
                      <a:pt x="45096" y="71869"/>
                      <a:pt x="44360" y="71339"/>
                      <a:pt x="43510" y="71236"/>
                    </a:cubicBezTo>
                    <a:cubicBezTo>
                      <a:pt x="42676" y="71122"/>
                      <a:pt x="41837" y="71404"/>
                      <a:pt x="41237" y="71994"/>
                    </a:cubicBezTo>
                    <a:cubicBezTo>
                      <a:pt x="7886" y="104040"/>
                      <a:pt x="0" y="154398"/>
                      <a:pt x="21955" y="195110"/>
                    </a:cubicBezTo>
                    <a:cubicBezTo>
                      <a:pt x="43916" y="235816"/>
                      <a:pt x="90323" y="256884"/>
                      <a:pt x="135425" y="246621"/>
                    </a:cubicBezTo>
                    <a:cubicBezTo>
                      <a:pt x="136383" y="246377"/>
                      <a:pt x="137130" y="245630"/>
                      <a:pt x="137374" y="244672"/>
                    </a:cubicBezTo>
                    <a:cubicBezTo>
                      <a:pt x="137650" y="243720"/>
                      <a:pt x="137401" y="242691"/>
                      <a:pt x="136724" y="241966"/>
                    </a:cubicBezTo>
                    <a:cubicBezTo>
                      <a:pt x="121107" y="226744"/>
                      <a:pt x="112322" y="205849"/>
                      <a:pt x="112365" y="184045"/>
                    </a:cubicBezTo>
                    <a:moveTo>
                      <a:pt x="82593" y="217931"/>
                    </a:moveTo>
                    <a:cubicBezTo>
                      <a:pt x="82544" y="218852"/>
                      <a:pt x="82062" y="219696"/>
                      <a:pt x="81294" y="220205"/>
                    </a:cubicBezTo>
                    <a:cubicBezTo>
                      <a:pt x="80471" y="220579"/>
                      <a:pt x="79518" y="220579"/>
                      <a:pt x="78695" y="220205"/>
                    </a:cubicBezTo>
                    <a:cubicBezTo>
                      <a:pt x="60735" y="212031"/>
                      <a:pt x="46320" y="197654"/>
                      <a:pt x="38097" y="179715"/>
                    </a:cubicBezTo>
                    <a:cubicBezTo>
                      <a:pt x="37610" y="178919"/>
                      <a:pt x="37610" y="177912"/>
                      <a:pt x="38097" y="177117"/>
                    </a:cubicBezTo>
                    <a:cubicBezTo>
                      <a:pt x="38568" y="176305"/>
                      <a:pt x="39434" y="175807"/>
                      <a:pt x="40371" y="175817"/>
                    </a:cubicBezTo>
                    <a:lnTo>
                      <a:pt x="63539" y="175817"/>
                    </a:lnTo>
                    <a:cubicBezTo>
                      <a:pt x="74062" y="175817"/>
                      <a:pt x="82593" y="184349"/>
                      <a:pt x="82593" y="194872"/>
                    </a:cubicBezTo>
                    <a:lnTo>
                      <a:pt x="82593" y="217931"/>
                    </a:lnTo>
                    <a:moveTo>
                      <a:pt x="244120" y="219339"/>
                    </a:moveTo>
                    <a:cubicBezTo>
                      <a:pt x="243379" y="218343"/>
                      <a:pt x="243379" y="216979"/>
                      <a:pt x="244120" y="215983"/>
                    </a:cubicBezTo>
                    <a:cubicBezTo>
                      <a:pt x="260359" y="190314"/>
                      <a:pt x="254676" y="156536"/>
                      <a:pt x="230928" y="137595"/>
                    </a:cubicBezTo>
                    <a:cubicBezTo>
                      <a:pt x="207181" y="118660"/>
                      <a:pt x="172986" y="120631"/>
                      <a:pt x="151572" y="142170"/>
                    </a:cubicBezTo>
                    <a:cubicBezTo>
                      <a:pt x="130158" y="163714"/>
                      <a:pt x="128388" y="197919"/>
                      <a:pt x="147469" y="221553"/>
                    </a:cubicBezTo>
                    <a:cubicBezTo>
                      <a:pt x="166550" y="245187"/>
                      <a:pt x="200361" y="250670"/>
                      <a:pt x="225932" y="234279"/>
                    </a:cubicBezTo>
                    <a:cubicBezTo>
                      <a:pt x="226928" y="233538"/>
                      <a:pt x="228292" y="233538"/>
                      <a:pt x="229288" y="234279"/>
                    </a:cubicBezTo>
                    <a:lnTo>
                      <a:pt x="250941" y="255932"/>
                    </a:lnTo>
                    <a:cubicBezTo>
                      <a:pt x="252976" y="257983"/>
                      <a:pt x="255742" y="259136"/>
                      <a:pt x="258627" y="259136"/>
                    </a:cubicBezTo>
                    <a:cubicBezTo>
                      <a:pt x="261512" y="259136"/>
                      <a:pt x="264279" y="257983"/>
                      <a:pt x="266314" y="255932"/>
                    </a:cubicBezTo>
                    <a:cubicBezTo>
                      <a:pt x="268365" y="253896"/>
                      <a:pt x="269518" y="251130"/>
                      <a:pt x="269518" y="248245"/>
                    </a:cubicBezTo>
                    <a:cubicBezTo>
                      <a:pt x="269518" y="245360"/>
                      <a:pt x="268365" y="242594"/>
                      <a:pt x="266314" y="240558"/>
                    </a:cubicBezTo>
                    <a:lnTo>
                      <a:pt x="244120" y="219339"/>
                    </a:lnTo>
                    <a:moveTo>
                      <a:pt x="193453" y="221937"/>
                    </a:moveTo>
                    <a:cubicBezTo>
                      <a:pt x="172526" y="221937"/>
                      <a:pt x="155562" y="204973"/>
                      <a:pt x="155562" y="184045"/>
                    </a:cubicBezTo>
                    <a:cubicBezTo>
                      <a:pt x="155562" y="163118"/>
                      <a:pt x="172526" y="146154"/>
                      <a:pt x="193453" y="146154"/>
                    </a:cubicBezTo>
                    <a:cubicBezTo>
                      <a:pt x="214380" y="146154"/>
                      <a:pt x="231345" y="163118"/>
                      <a:pt x="231345" y="184045"/>
                    </a:cubicBezTo>
                    <a:cubicBezTo>
                      <a:pt x="231345" y="204973"/>
                      <a:pt x="214380" y="221937"/>
                      <a:pt x="193453" y="221937"/>
                    </a:cubicBezTo>
                    <a:moveTo>
                      <a:pt x="79886" y="93105"/>
                    </a:moveTo>
                    <a:cubicBezTo>
                      <a:pt x="81727" y="93100"/>
                      <a:pt x="83437" y="92163"/>
                      <a:pt x="84433" y="90615"/>
                    </a:cubicBezTo>
                    <a:cubicBezTo>
                      <a:pt x="93311" y="76974"/>
                      <a:pt x="112365" y="46227"/>
                      <a:pt x="112365" y="32478"/>
                    </a:cubicBezTo>
                    <a:cubicBezTo>
                      <a:pt x="112365" y="14539"/>
                      <a:pt x="97825" y="0"/>
                      <a:pt x="79886" y="0"/>
                    </a:cubicBezTo>
                    <a:cubicBezTo>
                      <a:pt x="61947" y="0"/>
                      <a:pt x="47408" y="14539"/>
                      <a:pt x="47408" y="32478"/>
                    </a:cubicBezTo>
                    <a:cubicBezTo>
                      <a:pt x="47408" y="46227"/>
                      <a:pt x="66462" y="76974"/>
                      <a:pt x="75339" y="90615"/>
                    </a:cubicBezTo>
                    <a:cubicBezTo>
                      <a:pt x="76335" y="92163"/>
                      <a:pt x="78046" y="93100"/>
                      <a:pt x="79886" y="93105"/>
                    </a:cubicBezTo>
                    <a:moveTo>
                      <a:pt x="71767" y="32478"/>
                    </a:moveTo>
                    <a:cubicBezTo>
                      <a:pt x="71767" y="27996"/>
                      <a:pt x="75404" y="24359"/>
                      <a:pt x="79886" y="24359"/>
                    </a:cubicBezTo>
                    <a:cubicBezTo>
                      <a:pt x="84368" y="24359"/>
                      <a:pt x="88006" y="27996"/>
                      <a:pt x="88006" y="32478"/>
                    </a:cubicBezTo>
                    <a:cubicBezTo>
                      <a:pt x="88006" y="36960"/>
                      <a:pt x="84368" y="40598"/>
                      <a:pt x="79886" y="40598"/>
                    </a:cubicBezTo>
                    <a:cubicBezTo>
                      <a:pt x="75426" y="40538"/>
                      <a:pt x="71826" y="36939"/>
                      <a:pt x="71767" y="32478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Rounded Rectangle 56">
                <a:extLst>
                  <a:ext uri="{FF2B5EF4-FFF2-40B4-BE49-F238E27FC236}">
                    <a16:creationId xmlns:a16="http://schemas.microsoft.com/office/drawing/2014/main" id="{F377B4DE-F930-E11C-679B-8B58FE1B376E}"/>
                  </a:ext>
                </a:extLst>
              </p:cNvPr>
              <p:cNvSpPr/>
              <p:nvPr/>
            </p:nvSpPr>
            <p:spPr>
              <a:xfrm>
                <a:off x="3660579" y="3570859"/>
                <a:ext cx="261253" cy="255796"/>
              </a:xfrm>
              <a:custGeom>
                <a:avLst/>
                <a:gdLst/>
                <a:ahLst/>
                <a:cxnLst/>
                <a:rect l="0" t="0" r="0" b="0"/>
                <a:pathLst>
                  <a:path w="261253" h="261388">
                    <a:moveTo>
                      <a:pt x="251845" y="138575"/>
                    </a:moveTo>
                    <a:cubicBezTo>
                      <a:pt x="247363" y="138575"/>
                      <a:pt x="243725" y="142213"/>
                      <a:pt x="243725" y="146695"/>
                    </a:cubicBezTo>
                    <a:lnTo>
                      <a:pt x="243725" y="213493"/>
                    </a:lnTo>
                    <a:cubicBezTo>
                      <a:pt x="243665" y="215003"/>
                      <a:pt x="242426" y="216199"/>
                      <a:pt x="240910" y="216199"/>
                    </a:cubicBezTo>
                    <a:cubicBezTo>
                      <a:pt x="208383" y="216156"/>
                      <a:pt x="176148" y="222370"/>
                      <a:pt x="145964" y="234496"/>
                    </a:cubicBezTo>
                    <a:cubicBezTo>
                      <a:pt x="144319" y="235421"/>
                      <a:pt x="142305" y="235421"/>
                      <a:pt x="140659" y="234496"/>
                    </a:cubicBezTo>
                    <a:cubicBezTo>
                      <a:pt x="139138" y="233429"/>
                      <a:pt x="138213" y="231702"/>
                      <a:pt x="138169" y="229840"/>
                    </a:cubicBezTo>
                    <a:lnTo>
                      <a:pt x="138169" y="101441"/>
                    </a:lnTo>
                    <a:cubicBezTo>
                      <a:pt x="138169" y="72319"/>
                      <a:pt x="76676" y="57270"/>
                      <a:pt x="19081" y="55646"/>
                    </a:cubicBezTo>
                    <a:cubicBezTo>
                      <a:pt x="14009" y="55397"/>
                      <a:pt x="9061" y="57281"/>
                      <a:pt x="5440" y="60843"/>
                    </a:cubicBezTo>
                    <a:cubicBezTo>
                      <a:pt x="1910" y="64535"/>
                      <a:pt x="0" y="69488"/>
                      <a:pt x="135" y="74592"/>
                    </a:cubicBezTo>
                    <a:lnTo>
                      <a:pt x="135" y="213493"/>
                    </a:lnTo>
                    <a:cubicBezTo>
                      <a:pt x="135" y="223788"/>
                      <a:pt x="8352" y="232206"/>
                      <a:pt x="18648" y="232439"/>
                    </a:cubicBezTo>
                    <a:cubicBezTo>
                      <a:pt x="61953" y="233630"/>
                      <a:pt x="101901" y="243265"/>
                      <a:pt x="117166" y="255174"/>
                    </a:cubicBezTo>
                    <a:cubicBezTo>
                      <a:pt x="124631" y="261388"/>
                      <a:pt x="135468" y="261388"/>
                      <a:pt x="142933" y="255174"/>
                    </a:cubicBezTo>
                    <a:cubicBezTo>
                      <a:pt x="158198" y="242832"/>
                      <a:pt x="197714" y="233521"/>
                      <a:pt x="241451" y="232439"/>
                    </a:cubicBezTo>
                    <a:cubicBezTo>
                      <a:pt x="251747" y="232206"/>
                      <a:pt x="259964" y="223788"/>
                      <a:pt x="259964" y="213493"/>
                    </a:cubicBezTo>
                    <a:lnTo>
                      <a:pt x="259964" y="146695"/>
                    </a:lnTo>
                    <a:cubicBezTo>
                      <a:pt x="259964" y="142213"/>
                      <a:pt x="256327" y="138575"/>
                      <a:pt x="251845" y="138575"/>
                    </a:cubicBezTo>
                    <a:moveTo>
                      <a:pt x="121930" y="229624"/>
                    </a:moveTo>
                    <a:cubicBezTo>
                      <a:pt x="121887" y="231486"/>
                      <a:pt x="120961" y="233213"/>
                      <a:pt x="119440" y="234279"/>
                    </a:cubicBezTo>
                    <a:cubicBezTo>
                      <a:pt x="117794" y="235205"/>
                      <a:pt x="115781" y="235205"/>
                      <a:pt x="114135" y="234279"/>
                    </a:cubicBezTo>
                    <a:cubicBezTo>
                      <a:pt x="83914" y="222338"/>
                      <a:pt x="51684" y="216308"/>
                      <a:pt x="19189" y="216524"/>
                    </a:cubicBezTo>
                    <a:cubicBezTo>
                      <a:pt x="17673" y="216524"/>
                      <a:pt x="16434" y="215328"/>
                      <a:pt x="16374" y="213818"/>
                    </a:cubicBezTo>
                    <a:lnTo>
                      <a:pt x="16374" y="74592"/>
                    </a:lnTo>
                    <a:cubicBezTo>
                      <a:pt x="16369" y="73818"/>
                      <a:pt x="16683" y="73071"/>
                      <a:pt x="17240" y="72535"/>
                    </a:cubicBezTo>
                    <a:cubicBezTo>
                      <a:pt x="17673" y="72032"/>
                      <a:pt x="18312" y="71750"/>
                      <a:pt x="18972" y="71777"/>
                    </a:cubicBezTo>
                    <a:cubicBezTo>
                      <a:pt x="86636" y="73834"/>
                      <a:pt x="121930" y="92131"/>
                      <a:pt x="121930" y="101441"/>
                    </a:cubicBezTo>
                    <a:lnTo>
                      <a:pt x="121930" y="229624"/>
                    </a:lnTo>
                    <a:moveTo>
                      <a:pt x="100386" y="109886"/>
                    </a:moveTo>
                    <a:cubicBezTo>
                      <a:pt x="82160" y="104034"/>
                      <a:pt x="63295" y="100397"/>
                      <a:pt x="44198" y="99059"/>
                    </a:cubicBezTo>
                    <a:cubicBezTo>
                      <a:pt x="42054" y="98816"/>
                      <a:pt x="39900" y="99449"/>
                      <a:pt x="38232" y="100819"/>
                    </a:cubicBezTo>
                    <a:cubicBezTo>
                      <a:pt x="36560" y="102183"/>
                      <a:pt x="35510" y="104164"/>
                      <a:pt x="35320" y="106313"/>
                    </a:cubicBezTo>
                    <a:cubicBezTo>
                      <a:pt x="35109" y="108467"/>
                      <a:pt x="35769" y="110616"/>
                      <a:pt x="37150" y="112284"/>
                    </a:cubicBezTo>
                    <a:cubicBezTo>
                      <a:pt x="38535" y="113951"/>
                      <a:pt x="40522" y="115001"/>
                      <a:pt x="42682" y="115191"/>
                    </a:cubicBezTo>
                    <a:cubicBezTo>
                      <a:pt x="60561" y="116630"/>
                      <a:pt x="78197" y="120268"/>
                      <a:pt x="95189" y="126017"/>
                    </a:cubicBezTo>
                    <a:cubicBezTo>
                      <a:pt x="97966" y="127072"/>
                      <a:pt x="101106" y="126531"/>
                      <a:pt x="103363" y="124593"/>
                    </a:cubicBezTo>
                    <a:cubicBezTo>
                      <a:pt x="105620" y="122655"/>
                      <a:pt x="106638" y="119640"/>
                      <a:pt x="106021" y="116733"/>
                    </a:cubicBezTo>
                    <a:cubicBezTo>
                      <a:pt x="105398" y="113826"/>
                      <a:pt x="103238" y="111488"/>
                      <a:pt x="100386" y="110644"/>
                    </a:cubicBezTo>
                    <a:lnTo>
                      <a:pt x="100386" y="109886"/>
                    </a:lnTo>
                    <a:moveTo>
                      <a:pt x="100386" y="149618"/>
                    </a:moveTo>
                    <a:cubicBezTo>
                      <a:pt x="82160" y="143766"/>
                      <a:pt x="63295" y="140129"/>
                      <a:pt x="44198" y="138792"/>
                    </a:cubicBezTo>
                    <a:cubicBezTo>
                      <a:pt x="41204" y="138305"/>
                      <a:pt x="38189" y="139528"/>
                      <a:pt x="36381" y="141958"/>
                    </a:cubicBezTo>
                    <a:cubicBezTo>
                      <a:pt x="34568" y="144389"/>
                      <a:pt x="34265" y="147631"/>
                      <a:pt x="35591" y="150354"/>
                    </a:cubicBezTo>
                    <a:cubicBezTo>
                      <a:pt x="36917" y="153082"/>
                      <a:pt x="39651" y="154842"/>
                      <a:pt x="42682" y="154923"/>
                    </a:cubicBezTo>
                    <a:cubicBezTo>
                      <a:pt x="60556" y="156406"/>
                      <a:pt x="78187" y="160044"/>
                      <a:pt x="95189" y="165749"/>
                    </a:cubicBezTo>
                    <a:cubicBezTo>
                      <a:pt x="97295" y="166610"/>
                      <a:pt x="99660" y="166550"/>
                      <a:pt x="101723" y="165581"/>
                    </a:cubicBezTo>
                    <a:cubicBezTo>
                      <a:pt x="103780" y="164618"/>
                      <a:pt x="105339" y="162831"/>
                      <a:pt x="106015" y="160661"/>
                    </a:cubicBezTo>
                    <a:cubicBezTo>
                      <a:pt x="106941" y="158458"/>
                      <a:pt x="106844" y="155962"/>
                      <a:pt x="105761" y="153835"/>
                    </a:cubicBezTo>
                    <a:cubicBezTo>
                      <a:pt x="104678" y="151707"/>
                      <a:pt x="102708" y="150165"/>
                      <a:pt x="100386" y="149618"/>
                    </a:cubicBezTo>
                    <a:moveTo>
                      <a:pt x="100386" y="189350"/>
                    </a:moveTo>
                    <a:cubicBezTo>
                      <a:pt x="82149" y="183542"/>
                      <a:pt x="63290" y="179910"/>
                      <a:pt x="44198" y="178524"/>
                    </a:cubicBezTo>
                    <a:cubicBezTo>
                      <a:pt x="39683" y="178107"/>
                      <a:pt x="35688" y="181425"/>
                      <a:pt x="35266" y="185940"/>
                    </a:cubicBezTo>
                    <a:cubicBezTo>
                      <a:pt x="34849" y="190455"/>
                      <a:pt x="38167" y="194455"/>
                      <a:pt x="42682" y="194872"/>
                    </a:cubicBezTo>
                    <a:cubicBezTo>
                      <a:pt x="60561" y="196301"/>
                      <a:pt x="78197" y="199938"/>
                      <a:pt x="95189" y="205698"/>
                    </a:cubicBezTo>
                    <a:cubicBezTo>
                      <a:pt x="99465" y="207132"/>
                      <a:pt x="104094" y="204832"/>
                      <a:pt x="105528" y="200555"/>
                    </a:cubicBezTo>
                    <a:cubicBezTo>
                      <a:pt x="106963" y="196279"/>
                      <a:pt x="104662" y="191651"/>
                      <a:pt x="100386" y="190216"/>
                    </a:cubicBezTo>
                    <a:lnTo>
                      <a:pt x="100386" y="189350"/>
                    </a:lnTo>
                    <a:moveTo>
                      <a:pt x="200420" y="32478"/>
                    </a:moveTo>
                    <a:cubicBezTo>
                      <a:pt x="206402" y="32478"/>
                      <a:pt x="211246" y="27633"/>
                      <a:pt x="211246" y="21652"/>
                    </a:cubicBezTo>
                    <a:lnTo>
                      <a:pt x="211246" y="10826"/>
                    </a:lnTo>
                    <a:cubicBezTo>
                      <a:pt x="211246" y="4844"/>
                      <a:pt x="206402" y="0"/>
                      <a:pt x="200420" y="0"/>
                    </a:cubicBezTo>
                    <a:cubicBezTo>
                      <a:pt x="194439" y="0"/>
                      <a:pt x="189594" y="4844"/>
                      <a:pt x="189594" y="10826"/>
                    </a:cubicBezTo>
                    <a:lnTo>
                      <a:pt x="189594" y="21652"/>
                    </a:lnTo>
                    <a:cubicBezTo>
                      <a:pt x="189594" y="27633"/>
                      <a:pt x="194439" y="32478"/>
                      <a:pt x="200420" y="32478"/>
                    </a:cubicBezTo>
                    <a:moveTo>
                      <a:pt x="242101" y="44604"/>
                    </a:moveTo>
                    <a:cubicBezTo>
                      <a:pt x="245306" y="44636"/>
                      <a:pt x="248353" y="43250"/>
                      <a:pt x="250437" y="40814"/>
                    </a:cubicBezTo>
                    <a:lnTo>
                      <a:pt x="257366" y="32478"/>
                    </a:lnTo>
                    <a:cubicBezTo>
                      <a:pt x="260240" y="29593"/>
                      <a:pt x="261253" y="25333"/>
                      <a:pt x="259986" y="21463"/>
                    </a:cubicBezTo>
                    <a:cubicBezTo>
                      <a:pt x="258714" y="17592"/>
                      <a:pt x="255379" y="14761"/>
                      <a:pt x="251352" y="14139"/>
                    </a:cubicBezTo>
                    <a:cubicBezTo>
                      <a:pt x="247325" y="13516"/>
                      <a:pt x="243292" y="15205"/>
                      <a:pt x="240910" y="18512"/>
                    </a:cubicBezTo>
                    <a:lnTo>
                      <a:pt x="233873" y="26849"/>
                    </a:lnTo>
                    <a:cubicBezTo>
                      <a:pt x="232022" y="29046"/>
                      <a:pt x="231112" y="31888"/>
                      <a:pt x="231356" y="34752"/>
                    </a:cubicBezTo>
                    <a:cubicBezTo>
                      <a:pt x="231600" y="37615"/>
                      <a:pt x="232975" y="40262"/>
                      <a:pt x="235172" y="42114"/>
                    </a:cubicBezTo>
                    <a:cubicBezTo>
                      <a:pt x="237121" y="43727"/>
                      <a:pt x="239573" y="44609"/>
                      <a:pt x="242101" y="44604"/>
                    </a:cubicBezTo>
                    <a:moveTo>
                      <a:pt x="150403" y="40814"/>
                    </a:moveTo>
                    <a:cubicBezTo>
                      <a:pt x="154257" y="45388"/>
                      <a:pt x="161094" y="45973"/>
                      <a:pt x="165668" y="42114"/>
                    </a:cubicBezTo>
                    <a:cubicBezTo>
                      <a:pt x="170242" y="38259"/>
                      <a:pt x="170827" y="31423"/>
                      <a:pt x="166967" y="26849"/>
                    </a:cubicBezTo>
                    <a:lnTo>
                      <a:pt x="159930" y="18512"/>
                    </a:lnTo>
                    <a:cubicBezTo>
                      <a:pt x="157548" y="15205"/>
                      <a:pt x="153515" y="13516"/>
                      <a:pt x="149488" y="14139"/>
                    </a:cubicBezTo>
                    <a:cubicBezTo>
                      <a:pt x="145461" y="14761"/>
                      <a:pt x="142126" y="17592"/>
                      <a:pt x="140854" y="21463"/>
                    </a:cubicBezTo>
                    <a:cubicBezTo>
                      <a:pt x="139587" y="25333"/>
                      <a:pt x="140600" y="29593"/>
                      <a:pt x="143474" y="32478"/>
                    </a:cubicBezTo>
                    <a:lnTo>
                      <a:pt x="150403" y="40814"/>
                    </a:lnTo>
                    <a:moveTo>
                      <a:pt x="200420" y="181339"/>
                    </a:moveTo>
                    <a:cubicBezTo>
                      <a:pt x="204880" y="181279"/>
                      <a:pt x="208480" y="177680"/>
                      <a:pt x="208540" y="173219"/>
                    </a:cubicBezTo>
                    <a:lnTo>
                      <a:pt x="208540" y="170621"/>
                    </a:lnTo>
                    <a:cubicBezTo>
                      <a:pt x="208518" y="168775"/>
                      <a:pt x="209514" y="167064"/>
                      <a:pt x="211138" y="166182"/>
                    </a:cubicBezTo>
                    <a:cubicBezTo>
                      <a:pt x="217867" y="162301"/>
                      <a:pt x="221997" y="155112"/>
                      <a:pt x="221964" y="147344"/>
                    </a:cubicBezTo>
                    <a:lnTo>
                      <a:pt x="221964" y="138900"/>
                    </a:lnTo>
                    <a:cubicBezTo>
                      <a:pt x="221975" y="136978"/>
                      <a:pt x="223004" y="135208"/>
                      <a:pt x="224671" y="134245"/>
                    </a:cubicBezTo>
                    <a:cubicBezTo>
                      <a:pt x="243768" y="123218"/>
                      <a:pt x="253079" y="100743"/>
                      <a:pt x="247368" y="79442"/>
                    </a:cubicBezTo>
                    <a:cubicBezTo>
                      <a:pt x="241663" y="58147"/>
                      <a:pt x="222359" y="43337"/>
                      <a:pt x="200312" y="43337"/>
                    </a:cubicBezTo>
                    <a:cubicBezTo>
                      <a:pt x="178264" y="43337"/>
                      <a:pt x="158961" y="58147"/>
                      <a:pt x="153256" y="79442"/>
                    </a:cubicBezTo>
                    <a:cubicBezTo>
                      <a:pt x="147545" y="100743"/>
                      <a:pt x="156855" y="123218"/>
                      <a:pt x="175953" y="134245"/>
                    </a:cubicBezTo>
                    <a:cubicBezTo>
                      <a:pt x="177620" y="135208"/>
                      <a:pt x="178649" y="136978"/>
                      <a:pt x="178659" y="138900"/>
                    </a:cubicBezTo>
                    <a:lnTo>
                      <a:pt x="178659" y="147344"/>
                    </a:lnTo>
                    <a:cubicBezTo>
                      <a:pt x="178627" y="155112"/>
                      <a:pt x="182757" y="162301"/>
                      <a:pt x="189486" y="166182"/>
                    </a:cubicBezTo>
                    <a:cubicBezTo>
                      <a:pt x="191110" y="167064"/>
                      <a:pt x="192106" y="168775"/>
                      <a:pt x="192084" y="170621"/>
                    </a:cubicBezTo>
                    <a:lnTo>
                      <a:pt x="192084" y="173219"/>
                    </a:lnTo>
                    <a:cubicBezTo>
                      <a:pt x="192143" y="177766"/>
                      <a:pt x="195873" y="181398"/>
                      <a:pt x="200420" y="181339"/>
                    </a:cubicBezTo>
                    <a:moveTo>
                      <a:pt x="173355" y="92022"/>
                    </a:moveTo>
                    <a:cubicBezTo>
                      <a:pt x="173355" y="77077"/>
                      <a:pt x="185474" y="64957"/>
                      <a:pt x="200420" y="64957"/>
                    </a:cubicBezTo>
                    <a:cubicBezTo>
                      <a:pt x="215366" y="64957"/>
                      <a:pt x="227486" y="77077"/>
                      <a:pt x="227486" y="92022"/>
                    </a:cubicBezTo>
                    <a:cubicBezTo>
                      <a:pt x="227486" y="106968"/>
                      <a:pt x="215366" y="119088"/>
                      <a:pt x="200420" y="119088"/>
                    </a:cubicBezTo>
                    <a:cubicBezTo>
                      <a:pt x="185474" y="119088"/>
                      <a:pt x="173355" y="106968"/>
                      <a:pt x="173355" y="92022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0" name="Rounded Rectangle 57">
                <a:extLst>
                  <a:ext uri="{FF2B5EF4-FFF2-40B4-BE49-F238E27FC236}">
                    <a16:creationId xmlns:a16="http://schemas.microsoft.com/office/drawing/2014/main" id="{C0126870-A4D5-68E4-5BF0-CC565EBC691D}"/>
                  </a:ext>
                </a:extLst>
              </p:cNvPr>
              <p:cNvSpPr/>
              <p:nvPr/>
            </p:nvSpPr>
            <p:spPr>
              <a:xfrm>
                <a:off x="5258026" y="4244854"/>
                <a:ext cx="234626" cy="260544"/>
              </a:xfrm>
              <a:custGeom>
                <a:avLst/>
                <a:gdLst/>
                <a:ahLst/>
                <a:cxnLst/>
                <a:rect l="0" t="0" r="0" b="0"/>
                <a:pathLst>
                  <a:path w="234626" h="260544">
                    <a:moveTo>
                      <a:pt x="157992" y="98583"/>
                    </a:moveTo>
                    <a:cubicBezTo>
                      <a:pt x="163974" y="98583"/>
                      <a:pt x="168818" y="93738"/>
                      <a:pt x="168818" y="87757"/>
                    </a:cubicBezTo>
                    <a:lnTo>
                      <a:pt x="168818" y="85050"/>
                    </a:lnTo>
                    <a:cubicBezTo>
                      <a:pt x="168818" y="84314"/>
                      <a:pt x="169116" y="83610"/>
                      <a:pt x="169647" y="83096"/>
                    </a:cubicBezTo>
                    <a:cubicBezTo>
                      <a:pt x="170182" y="82587"/>
                      <a:pt x="170897" y="82317"/>
                      <a:pt x="171633" y="82344"/>
                    </a:cubicBezTo>
                    <a:lnTo>
                      <a:pt x="177046" y="82344"/>
                    </a:lnTo>
                    <a:cubicBezTo>
                      <a:pt x="180153" y="82706"/>
                      <a:pt x="183185" y="81250"/>
                      <a:pt x="184852" y="78603"/>
                    </a:cubicBezTo>
                    <a:cubicBezTo>
                      <a:pt x="186519" y="75962"/>
                      <a:pt x="186519" y="72595"/>
                      <a:pt x="184852" y="69953"/>
                    </a:cubicBezTo>
                    <a:cubicBezTo>
                      <a:pt x="183185" y="67306"/>
                      <a:pt x="180153" y="65850"/>
                      <a:pt x="177046" y="66213"/>
                    </a:cubicBezTo>
                    <a:lnTo>
                      <a:pt x="171633" y="66213"/>
                    </a:lnTo>
                    <a:cubicBezTo>
                      <a:pt x="170139" y="66213"/>
                      <a:pt x="168927" y="65000"/>
                      <a:pt x="168927" y="63506"/>
                    </a:cubicBezTo>
                    <a:lnTo>
                      <a:pt x="168927" y="58093"/>
                    </a:lnTo>
                    <a:cubicBezTo>
                      <a:pt x="168927" y="56599"/>
                      <a:pt x="170139" y="55386"/>
                      <a:pt x="171633" y="55386"/>
                    </a:cubicBezTo>
                    <a:lnTo>
                      <a:pt x="177046" y="55386"/>
                    </a:lnTo>
                    <a:cubicBezTo>
                      <a:pt x="181528" y="55386"/>
                      <a:pt x="185166" y="51749"/>
                      <a:pt x="185166" y="47267"/>
                    </a:cubicBezTo>
                    <a:cubicBezTo>
                      <a:pt x="185166" y="42785"/>
                      <a:pt x="181528" y="39147"/>
                      <a:pt x="177046" y="39147"/>
                    </a:cubicBezTo>
                    <a:lnTo>
                      <a:pt x="171633" y="39147"/>
                    </a:lnTo>
                    <a:cubicBezTo>
                      <a:pt x="170139" y="39147"/>
                      <a:pt x="168927" y="37935"/>
                      <a:pt x="168927" y="36441"/>
                    </a:cubicBezTo>
                    <a:lnTo>
                      <a:pt x="168927" y="31027"/>
                    </a:lnTo>
                    <a:cubicBezTo>
                      <a:pt x="168927" y="29533"/>
                      <a:pt x="170139" y="28321"/>
                      <a:pt x="171633" y="28321"/>
                    </a:cubicBezTo>
                    <a:lnTo>
                      <a:pt x="185166" y="28321"/>
                    </a:lnTo>
                    <a:cubicBezTo>
                      <a:pt x="191147" y="28321"/>
                      <a:pt x="195992" y="23476"/>
                      <a:pt x="195992" y="17495"/>
                    </a:cubicBezTo>
                    <a:cubicBezTo>
                      <a:pt x="195992" y="11513"/>
                      <a:pt x="191147" y="6668"/>
                      <a:pt x="185166" y="6668"/>
                    </a:cubicBezTo>
                    <a:lnTo>
                      <a:pt x="131035" y="6668"/>
                    </a:lnTo>
                    <a:cubicBezTo>
                      <a:pt x="125053" y="6668"/>
                      <a:pt x="120209" y="11513"/>
                      <a:pt x="120209" y="17495"/>
                    </a:cubicBezTo>
                    <a:cubicBezTo>
                      <a:pt x="120209" y="23476"/>
                      <a:pt x="125053" y="28321"/>
                      <a:pt x="131035" y="28321"/>
                    </a:cubicBezTo>
                    <a:lnTo>
                      <a:pt x="144568" y="28321"/>
                    </a:lnTo>
                    <a:cubicBezTo>
                      <a:pt x="146062" y="28321"/>
                      <a:pt x="147274" y="29533"/>
                      <a:pt x="147274" y="31027"/>
                    </a:cubicBezTo>
                    <a:lnTo>
                      <a:pt x="147274" y="36441"/>
                    </a:lnTo>
                    <a:cubicBezTo>
                      <a:pt x="147274" y="37935"/>
                      <a:pt x="146062" y="39147"/>
                      <a:pt x="144568" y="39147"/>
                    </a:cubicBezTo>
                    <a:lnTo>
                      <a:pt x="139154" y="39147"/>
                    </a:lnTo>
                    <a:cubicBezTo>
                      <a:pt x="134672" y="39147"/>
                      <a:pt x="131035" y="42785"/>
                      <a:pt x="131035" y="47267"/>
                    </a:cubicBezTo>
                    <a:cubicBezTo>
                      <a:pt x="131035" y="51749"/>
                      <a:pt x="134672" y="55386"/>
                      <a:pt x="139154" y="55386"/>
                    </a:cubicBezTo>
                    <a:lnTo>
                      <a:pt x="144568" y="55386"/>
                    </a:lnTo>
                    <a:cubicBezTo>
                      <a:pt x="146062" y="55386"/>
                      <a:pt x="147274" y="56599"/>
                      <a:pt x="147274" y="58093"/>
                    </a:cubicBezTo>
                    <a:lnTo>
                      <a:pt x="147274" y="63506"/>
                    </a:lnTo>
                    <a:cubicBezTo>
                      <a:pt x="147220" y="64979"/>
                      <a:pt x="146040" y="66159"/>
                      <a:pt x="144568" y="66213"/>
                    </a:cubicBezTo>
                    <a:lnTo>
                      <a:pt x="139154" y="66213"/>
                    </a:lnTo>
                    <a:cubicBezTo>
                      <a:pt x="136047" y="65850"/>
                      <a:pt x="133016" y="67306"/>
                      <a:pt x="131349" y="69953"/>
                    </a:cubicBezTo>
                    <a:cubicBezTo>
                      <a:pt x="129681" y="72595"/>
                      <a:pt x="129681" y="75962"/>
                      <a:pt x="131349" y="78603"/>
                    </a:cubicBezTo>
                    <a:cubicBezTo>
                      <a:pt x="133016" y="81250"/>
                      <a:pt x="136047" y="82706"/>
                      <a:pt x="139154" y="82344"/>
                    </a:cubicBezTo>
                    <a:lnTo>
                      <a:pt x="144568" y="82344"/>
                    </a:lnTo>
                    <a:cubicBezTo>
                      <a:pt x="146040" y="82398"/>
                      <a:pt x="147220" y="83578"/>
                      <a:pt x="147274" y="85050"/>
                    </a:cubicBezTo>
                    <a:lnTo>
                      <a:pt x="147274" y="87757"/>
                    </a:lnTo>
                    <a:cubicBezTo>
                      <a:pt x="147274" y="93695"/>
                      <a:pt x="152054" y="98524"/>
                      <a:pt x="157992" y="98583"/>
                    </a:cubicBezTo>
                    <a:moveTo>
                      <a:pt x="164921" y="223951"/>
                    </a:moveTo>
                    <a:cubicBezTo>
                      <a:pt x="166355" y="224368"/>
                      <a:pt x="167178" y="225873"/>
                      <a:pt x="166761" y="227307"/>
                    </a:cubicBezTo>
                    <a:lnTo>
                      <a:pt x="165895" y="229905"/>
                    </a:lnTo>
                    <a:cubicBezTo>
                      <a:pt x="164103" y="235616"/>
                      <a:pt x="167276" y="241700"/>
                      <a:pt x="172986" y="243492"/>
                    </a:cubicBezTo>
                    <a:cubicBezTo>
                      <a:pt x="178697" y="245284"/>
                      <a:pt x="184782" y="242112"/>
                      <a:pt x="186573" y="236401"/>
                    </a:cubicBezTo>
                    <a:lnTo>
                      <a:pt x="187331" y="233803"/>
                    </a:lnTo>
                    <a:cubicBezTo>
                      <a:pt x="187748" y="232368"/>
                      <a:pt x="189253" y="231545"/>
                      <a:pt x="190687" y="231962"/>
                    </a:cubicBezTo>
                    <a:lnTo>
                      <a:pt x="195884" y="233586"/>
                    </a:lnTo>
                    <a:cubicBezTo>
                      <a:pt x="198682" y="234571"/>
                      <a:pt x="201795" y="233954"/>
                      <a:pt x="204004" y="231973"/>
                    </a:cubicBezTo>
                    <a:cubicBezTo>
                      <a:pt x="206212" y="229992"/>
                      <a:pt x="207165" y="226966"/>
                      <a:pt x="206488" y="224075"/>
                    </a:cubicBezTo>
                    <a:cubicBezTo>
                      <a:pt x="205812" y="221190"/>
                      <a:pt x="203614" y="218900"/>
                      <a:pt x="200756" y="218105"/>
                    </a:cubicBezTo>
                    <a:lnTo>
                      <a:pt x="195559" y="216697"/>
                    </a:lnTo>
                    <a:cubicBezTo>
                      <a:pt x="194872" y="216486"/>
                      <a:pt x="194292" y="216021"/>
                      <a:pt x="193935" y="215398"/>
                    </a:cubicBezTo>
                    <a:cubicBezTo>
                      <a:pt x="193719" y="214727"/>
                      <a:pt x="193719" y="214012"/>
                      <a:pt x="193935" y="213341"/>
                    </a:cubicBezTo>
                    <a:lnTo>
                      <a:pt x="195559" y="208145"/>
                    </a:lnTo>
                    <a:cubicBezTo>
                      <a:pt x="195808" y="207473"/>
                      <a:pt x="196317" y="206927"/>
                      <a:pt x="196967" y="206629"/>
                    </a:cubicBezTo>
                    <a:cubicBezTo>
                      <a:pt x="197621" y="206347"/>
                      <a:pt x="198369" y="206347"/>
                      <a:pt x="199023" y="206629"/>
                    </a:cubicBezTo>
                    <a:lnTo>
                      <a:pt x="204112" y="208253"/>
                    </a:lnTo>
                    <a:cubicBezTo>
                      <a:pt x="208329" y="209422"/>
                      <a:pt x="212713" y="207040"/>
                      <a:pt x="214029" y="202867"/>
                    </a:cubicBezTo>
                    <a:cubicBezTo>
                      <a:pt x="215344" y="198693"/>
                      <a:pt x="213114" y="194227"/>
                      <a:pt x="208984" y="192771"/>
                    </a:cubicBezTo>
                    <a:lnTo>
                      <a:pt x="204112" y="190714"/>
                    </a:lnTo>
                    <a:cubicBezTo>
                      <a:pt x="203424" y="190514"/>
                      <a:pt x="202851" y="190043"/>
                      <a:pt x="202520" y="189410"/>
                    </a:cubicBezTo>
                    <a:cubicBezTo>
                      <a:pt x="202196" y="188776"/>
                      <a:pt x="202141" y="188035"/>
                      <a:pt x="202380" y="187358"/>
                    </a:cubicBezTo>
                    <a:lnTo>
                      <a:pt x="203895" y="182162"/>
                    </a:lnTo>
                    <a:cubicBezTo>
                      <a:pt x="204139" y="181463"/>
                      <a:pt x="204642" y="180879"/>
                      <a:pt x="205303" y="180538"/>
                    </a:cubicBezTo>
                    <a:cubicBezTo>
                      <a:pt x="205963" y="180267"/>
                      <a:pt x="206699" y="180267"/>
                      <a:pt x="207360" y="180538"/>
                    </a:cubicBezTo>
                    <a:lnTo>
                      <a:pt x="220243" y="184543"/>
                    </a:lnTo>
                    <a:cubicBezTo>
                      <a:pt x="225954" y="186303"/>
                      <a:pt x="232011" y="183109"/>
                      <a:pt x="233776" y="177398"/>
                    </a:cubicBezTo>
                    <a:cubicBezTo>
                      <a:pt x="234626" y="174524"/>
                      <a:pt x="234252" y="171422"/>
                      <a:pt x="232731" y="168840"/>
                    </a:cubicBezTo>
                    <a:cubicBezTo>
                      <a:pt x="231215" y="166252"/>
                      <a:pt x="228693" y="164412"/>
                      <a:pt x="225764" y="163757"/>
                    </a:cubicBezTo>
                    <a:lnTo>
                      <a:pt x="174123" y="147734"/>
                    </a:lnTo>
                    <a:cubicBezTo>
                      <a:pt x="168483" y="146181"/>
                      <a:pt x="162631" y="149385"/>
                      <a:pt x="160904" y="154977"/>
                    </a:cubicBezTo>
                    <a:cubicBezTo>
                      <a:pt x="159178" y="160563"/>
                      <a:pt x="162203" y="166512"/>
                      <a:pt x="167736" y="168412"/>
                    </a:cubicBezTo>
                    <a:lnTo>
                      <a:pt x="180619" y="172418"/>
                    </a:lnTo>
                    <a:cubicBezTo>
                      <a:pt x="181344" y="172456"/>
                      <a:pt x="182015" y="172813"/>
                      <a:pt x="182459" y="173392"/>
                    </a:cubicBezTo>
                    <a:cubicBezTo>
                      <a:pt x="182730" y="174053"/>
                      <a:pt x="182730" y="174789"/>
                      <a:pt x="182459" y="175449"/>
                    </a:cubicBezTo>
                    <a:lnTo>
                      <a:pt x="180835" y="180538"/>
                    </a:lnTo>
                    <a:cubicBezTo>
                      <a:pt x="180624" y="181225"/>
                      <a:pt x="180159" y="181804"/>
                      <a:pt x="179536" y="182162"/>
                    </a:cubicBezTo>
                    <a:cubicBezTo>
                      <a:pt x="178876" y="182432"/>
                      <a:pt x="178140" y="182432"/>
                      <a:pt x="177479" y="182162"/>
                    </a:cubicBezTo>
                    <a:lnTo>
                      <a:pt x="172283" y="180538"/>
                    </a:lnTo>
                    <a:cubicBezTo>
                      <a:pt x="169446" y="179439"/>
                      <a:pt x="166236" y="180013"/>
                      <a:pt x="163963" y="182032"/>
                    </a:cubicBezTo>
                    <a:cubicBezTo>
                      <a:pt x="161689" y="184045"/>
                      <a:pt x="160726" y="187163"/>
                      <a:pt x="161478" y="190108"/>
                    </a:cubicBezTo>
                    <a:cubicBezTo>
                      <a:pt x="162225" y="193053"/>
                      <a:pt x="164558" y="195337"/>
                      <a:pt x="167519" y="196019"/>
                    </a:cubicBezTo>
                    <a:lnTo>
                      <a:pt x="172607" y="197643"/>
                    </a:lnTo>
                    <a:cubicBezTo>
                      <a:pt x="174042" y="198060"/>
                      <a:pt x="174865" y="199565"/>
                      <a:pt x="174448" y="200999"/>
                    </a:cubicBezTo>
                    <a:lnTo>
                      <a:pt x="172824" y="206196"/>
                    </a:lnTo>
                    <a:cubicBezTo>
                      <a:pt x="172575" y="206835"/>
                      <a:pt x="172115" y="207365"/>
                      <a:pt x="171525" y="207712"/>
                    </a:cubicBezTo>
                    <a:cubicBezTo>
                      <a:pt x="170881" y="208042"/>
                      <a:pt x="170112" y="208042"/>
                      <a:pt x="169468" y="207712"/>
                    </a:cubicBezTo>
                    <a:lnTo>
                      <a:pt x="164271" y="206088"/>
                    </a:lnTo>
                    <a:cubicBezTo>
                      <a:pt x="160054" y="204918"/>
                      <a:pt x="155670" y="207300"/>
                      <a:pt x="154354" y="211474"/>
                    </a:cubicBezTo>
                    <a:cubicBezTo>
                      <a:pt x="153039" y="215647"/>
                      <a:pt x="155269" y="220113"/>
                      <a:pt x="159399" y="221569"/>
                    </a:cubicBezTo>
                    <a:lnTo>
                      <a:pt x="164921" y="223951"/>
                    </a:lnTo>
                    <a:moveTo>
                      <a:pt x="93468" y="41962"/>
                    </a:moveTo>
                    <a:cubicBezTo>
                      <a:pt x="93484" y="24532"/>
                      <a:pt x="83632" y="8590"/>
                      <a:pt x="68026" y="822"/>
                    </a:cubicBezTo>
                    <a:cubicBezTo>
                      <a:pt x="66348" y="0"/>
                      <a:pt x="64361" y="102"/>
                      <a:pt x="62775" y="1093"/>
                    </a:cubicBezTo>
                    <a:cubicBezTo>
                      <a:pt x="61189" y="2084"/>
                      <a:pt x="60226" y="3821"/>
                      <a:pt x="60231" y="5694"/>
                    </a:cubicBezTo>
                    <a:lnTo>
                      <a:pt x="60231" y="36224"/>
                    </a:lnTo>
                    <a:cubicBezTo>
                      <a:pt x="60204" y="37680"/>
                      <a:pt x="59625" y="39077"/>
                      <a:pt x="58607" y="40122"/>
                    </a:cubicBezTo>
                    <a:lnTo>
                      <a:pt x="51354" y="47375"/>
                    </a:lnTo>
                    <a:cubicBezTo>
                      <a:pt x="49210" y="49454"/>
                      <a:pt x="45811" y="49454"/>
                      <a:pt x="43667" y="47375"/>
                    </a:cubicBezTo>
                    <a:lnTo>
                      <a:pt x="36414" y="40122"/>
                    </a:lnTo>
                    <a:cubicBezTo>
                      <a:pt x="35428" y="39066"/>
                      <a:pt x="34882" y="37669"/>
                      <a:pt x="34898" y="36224"/>
                    </a:cubicBezTo>
                    <a:lnTo>
                      <a:pt x="34898" y="5586"/>
                    </a:lnTo>
                    <a:cubicBezTo>
                      <a:pt x="34865" y="3697"/>
                      <a:pt x="33891" y="1948"/>
                      <a:pt x="32300" y="931"/>
                    </a:cubicBezTo>
                    <a:cubicBezTo>
                      <a:pt x="30676" y="64"/>
                      <a:pt x="28727" y="64"/>
                      <a:pt x="27103" y="931"/>
                    </a:cubicBezTo>
                    <a:cubicBezTo>
                      <a:pt x="12352" y="8152"/>
                      <a:pt x="2565" y="22686"/>
                      <a:pt x="1423" y="39071"/>
                    </a:cubicBezTo>
                    <a:cubicBezTo>
                      <a:pt x="286" y="55457"/>
                      <a:pt x="7968" y="71204"/>
                      <a:pt x="21582" y="80395"/>
                    </a:cubicBezTo>
                    <a:cubicBezTo>
                      <a:pt x="23070" y="81380"/>
                      <a:pt x="23969" y="83048"/>
                      <a:pt x="23963" y="84834"/>
                    </a:cubicBezTo>
                    <a:lnTo>
                      <a:pt x="23963" y="175774"/>
                    </a:lnTo>
                    <a:cubicBezTo>
                      <a:pt x="23969" y="177560"/>
                      <a:pt x="23070" y="179228"/>
                      <a:pt x="21582" y="180213"/>
                    </a:cubicBezTo>
                    <a:cubicBezTo>
                      <a:pt x="7805" y="189366"/>
                      <a:pt x="0" y="205211"/>
                      <a:pt x="1142" y="221715"/>
                    </a:cubicBezTo>
                    <a:cubicBezTo>
                      <a:pt x="2284" y="238214"/>
                      <a:pt x="12195" y="252835"/>
                      <a:pt x="27103" y="260002"/>
                    </a:cubicBezTo>
                    <a:cubicBezTo>
                      <a:pt x="27850" y="260349"/>
                      <a:pt x="28662" y="260533"/>
                      <a:pt x="29485" y="260544"/>
                    </a:cubicBezTo>
                    <a:cubicBezTo>
                      <a:pt x="32429" y="260430"/>
                      <a:pt x="34784" y="258075"/>
                      <a:pt x="34898" y="255130"/>
                    </a:cubicBezTo>
                    <a:lnTo>
                      <a:pt x="34898" y="223843"/>
                    </a:lnTo>
                    <a:cubicBezTo>
                      <a:pt x="34909" y="222435"/>
                      <a:pt x="35450" y="221082"/>
                      <a:pt x="36414" y="220053"/>
                    </a:cubicBezTo>
                    <a:lnTo>
                      <a:pt x="43667" y="212800"/>
                    </a:lnTo>
                    <a:cubicBezTo>
                      <a:pt x="45811" y="210721"/>
                      <a:pt x="49210" y="210721"/>
                      <a:pt x="51354" y="212800"/>
                    </a:cubicBezTo>
                    <a:lnTo>
                      <a:pt x="58607" y="220053"/>
                    </a:lnTo>
                    <a:cubicBezTo>
                      <a:pt x="59598" y="221071"/>
                      <a:pt x="60177" y="222424"/>
                      <a:pt x="60231" y="223843"/>
                    </a:cubicBezTo>
                    <a:lnTo>
                      <a:pt x="60231" y="254481"/>
                    </a:lnTo>
                    <a:cubicBezTo>
                      <a:pt x="60204" y="256359"/>
                      <a:pt x="61168" y="258108"/>
                      <a:pt x="62770" y="259087"/>
                    </a:cubicBezTo>
                    <a:cubicBezTo>
                      <a:pt x="64372" y="260067"/>
                      <a:pt x="66370" y="260127"/>
                      <a:pt x="68026" y="259244"/>
                    </a:cubicBezTo>
                    <a:cubicBezTo>
                      <a:pt x="82636" y="251931"/>
                      <a:pt x="92277" y="237413"/>
                      <a:pt x="93343" y="221109"/>
                    </a:cubicBezTo>
                    <a:cubicBezTo>
                      <a:pt x="94415" y="204805"/>
                      <a:pt x="86755" y="189155"/>
                      <a:pt x="73223" y="179996"/>
                    </a:cubicBezTo>
                    <a:cubicBezTo>
                      <a:pt x="71718" y="179027"/>
                      <a:pt x="70819" y="177349"/>
                      <a:pt x="70841" y="175558"/>
                    </a:cubicBezTo>
                    <a:lnTo>
                      <a:pt x="70841" y="84617"/>
                    </a:lnTo>
                    <a:cubicBezTo>
                      <a:pt x="70819" y="82826"/>
                      <a:pt x="71718" y="81148"/>
                      <a:pt x="73223" y="80179"/>
                    </a:cubicBezTo>
                    <a:cubicBezTo>
                      <a:pt x="85938" y="71631"/>
                      <a:pt x="93538" y="57286"/>
                      <a:pt x="93468" y="41962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56399713-B234-3CC7-334A-1BA3FE7476D5}"/>
                  </a:ext>
                </a:extLst>
              </p:cNvPr>
              <p:cNvSpPr/>
              <p:nvPr/>
            </p:nvSpPr>
            <p:spPr>
              <a:xfrm>
                <a:off x="5233100" y="1379099"/>
                <a:ext cx="239097" cy="259206"/>
              </a:xfrm>
              <a:custGeom>
                <a:avLst/>
                <a:gdLst/>
                <a:ahLst/>
                <a:cxnLst/>
                <a:rect l="0" t="0" r="0" b="0"/>
                <a:pathLst>
                  <a:path w="239097" h="259206">
                    <a:moveTo>
                      <a:pt x="122985" y="58055"/>
                    </a:moveTo>
                    <a:cubicBezTo>
                      <a:pt x="111028" y="58055"/>
                      <a:pt x="101333" y="67750"/>
                      <a:pt x="101333" y="79708"/>
                    </a:cubicBezTo>
                    <a:lnTo>
                      <a:pt x="101333" y="137953"/>
                    </a:lnTo>
                    <a:cubicBezTo>
                      <a:pt x="106486" y="132431"/>
                      <a:pt x="113702" y="129297"/>
                      <a:pt x="121253" y="129292"/>
                    </a:cubicBezTo>
                    <a:lnTo>
                      <a:pt x="194547" y="129292"/>
                    </a:lnTo>
                    <a:lnTo>
                      <a:pt x="194547" y="58055"/>
                    </a:lnTo>
                    <a:lnTo>
                      <a:pt x="122985" y="58055"/>
                    </a:lnTo>
                    <a:moveTo>
                      <a:pt x="121253" y="184072"/>
                    </a:moveTo>
                    <a:cubicBezTo>
                      <a:pt x="106151" y="184013"/>
                      <a:pt x="93922" y="171785"/>
                      <a:pt x="93863" y="156682"/>
                    </a:cubicBezTo>
                    <a:cubicBezTo>
                      <a:pt x="93847" y="153921"/>
                      <a:pt x="94285" y="151177"/>
                      <a:pt x="95162" y="148562"/>
                    </a:cubicBezTo>
                    <a:lnTo>
                      <a:pt x="0" y="148562"/>
                    </a:lnTo>
                    <a:lnTo>
                      <a:pt x="41031" y="184181"/>
                    </a:lnTo>
                    <a:lnTo>
                      <a:pt x="0" y="219799"/>
                    </a:lnTo>
                    <a:lnTo>
                      <a:pt x="122985" y="219799"/>
                    </a:lnTo>
                    <a:cubicBezTo>
                      <a:pt x="134694" y="219804"/>
                      <a:pt x="144286" y="210499"/>
                      <a:pt x="144638" y="198796"/>
                    </a:cubicBezTo>
                    <a:cubicBezTo>
                      <a:pt x="140178" y="189929"/>
                      <a:pt x="131176" y="184262"/>
                      <a:pt x="121253" y="184072"/>
                    </a:cubicBezTo>
                    <a:moveTo>
                      <a:pt x="104689" y="156682"/>
                    </a:moveTo>
                    <a:cubicBezTo>
                      <a:pt x="104749" y="165803"/>
                      <a:pt x="112132" y="173187"/>
                      <a:pt x="121253" y="173246"/>
                    </a:cubicBezTo>
                    <a:cubicBezTo>
                      <a:pt x="129784" y="173560"/>
                      <a:pt x="138018" y="176472"/>
                      <a:pt x="144854" y="181582"/>
                    </a:cubicBezTo>
                    <a:lnTo>
                      <a:pt x="144854" y="140118"/>
                    </a:lnTo>
                    <a:lnTo>
                      <a:pt x="121253" y="140118"/>
                    </a:lnTo>
                    <a:cubicBezTo>
                      <a:pt x="112105" y="140118"/>
                      <a:pt x="104689" y="147534"/>
                      <a:pt x="104689" y="156682"/>
                    </a:cubicBezTo>
                    <a:moveTo>
                      <a:pt x="208080" y="37702"/>
                    </a:moveTo>
                    <a:lnTo>
                      <a:pt x="208080" y="248380"/>
                    </a:lnTo>
                    <a:cubicBezTo>
                      <a:pt x="208080" y="254362"/>
                      <a:pt x="212924" y="259206"/>
                      <a:pt x="218906" y="259206"/>
                    </a:cubicBezTo>
                    <a:cubicBezTo>
                      <a:pt x="224887" y="259206"/>
                      <a:pt x="229732" y="254362"/>
                      <a:pt x="229732" y="248380"/>
                    </a:cubicBezTo>
                    <a:lnTo>
                      <a:pt x="229732" y="37377"/>
                    </a:lnTo>
                    <a:cubicBezTo>
                      <a:pt x="235551" y="33691"/>
                      <a:pt x="239070" y="27271"/>
                      <a:pt x="239043" y="20380"/>
                    </a:cubicBezTo>
                    <a:cubicBezTo>
                      <a:pt x="239097" y="19622"/>
                      <a:pt x="239097" y="18864"/>
                      <a:pt x="239043" y="18106"/>
                    </a:cubicBezTo>
                    <a:cubicBezTo>
                      <a:pt x="237792" y="7740"/>
                      <a:pt x="228898" y="0"/>
                      <a:pt x="218457" y="200"/>
                    </a:cubicBezTo>
                    <a:cubicBezTo>
                      <a:pt x="208015" y="395"/>
                      <a:pt x="199413" y="8460"/>
                      <a:pt x="198553" y="18864"/>
                    </a:cubicBezTo>
                    <a:cubicBezTo>
                      <a:pt x="198498" y="19368"/>
                      <a:pt x="198498" y="19876"/>
                      <a:pt x="198553" y="20380"/>
                    </a:cubicBezTo>
                    <a:cubicBezTo>
                      <a:pt x="198520" y="27412"/>
                      <a:pt x="202125" y="33961"/>
                      <a:pt x="208080" y="37702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" name="TextBox 59">
                <a:extLst>
                  <a:ext uri="{FF2B5EF4-FFF2-40B4-BE49-F238E27FC236}">
                    <a16:creationId xmlns:a16="http://schemas.microsoft.com/office/drawing/2014/main" id="{1DB0EF4C-D3E3-5E8F-4F8E-AADEEE85B5BB}"/>
                  </a:ext>
                </a:extLst>
              </p:cNvPr>
              <p:cNvSpPr txBox="1"/>
              <p:nvPr/>
            </p:nvSpPr>
            <p:spPr>
              <a:xfrm>
                <a:off x="2056772" y="2670677"/>
                <a:ext cx="2061339" cy="89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r"/>
                <a:r>
                  <a:rPr lang="es-ES_tradnl" sz="80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Priorizar acciones sobre las políticas</a:t>
                </a:r>
              </a:p>
              <a:p>
                <a:pPr algn="r"/>
                <a:r>
                  <a:rPr lang="es-ES_tradnl" sz="80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MIPG con mayor oportunidad de mejora e impulsarlas con los planes institucionales (Decreto 612 de 2018) para reportar una gestión consistente en el diligenciamiento del Formulario Único de Reporte de Avances de la Gestión - FURAG</a:t>
                </a:r>
              </a:p>
              <a:p>
                <a:pPr algn="r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33" name="TextBox 60">
                <a:extLst>
                  <a:ext uri="{FF2B5EF4-FFF2-40B4-BE49-F238E27FC236}">
                    <a16:creationId xmlns:a16="http://schemas.microsoft.com/office/drawing/2014/main" id="{4E85FA46-F776-ED58-D819-5032B95FE0A1}"/>
                  </a:ext>
                </a:extLst>
              </p:cNvPr>
              <p:cNvSpPr txBox="1"/>
              <p:nvPr/>
            </p:nvSpPr>
            <p:spPr>
              <a:xfrm>
                <a:off x="5026839" y="3320408"/>
                <a:ext cx="1240483" cy="160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l"/>
                <a:r>
                  <a:rPr lang="es-ES_tradnl" sz="105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Articular actores</a:t>
                </a:r>
              </a:p>
            </p:txBody>
          </p:sp>
          <p:sp>
            <p:nvSpPr>
              <p:cNvPr id="34" name="TextBox 61">
                <a:extLst>
                  <a:ext uri="{FF2B5EF4-FFF2-40B4-BE49-F238E27FC236}">
                    <a16:creationId xmlns:a16="http://schemas.microsoft.com/office/drawing/2014/main" id="{F9B3C804-E904-24E2-ED39-155B3AD708E3}"/>
                  </a:ext>
                </a:extLst>
              </p:cNvPr>
              <p:cNvSpPr txBox="1"/>
              <p:nvPr/>
            </p:nvSpPr>
            <p:spPr>
              <a:xfrm>
                <a:off x="5032235" y="3531024"/>
                <a:ext cx="1511865" cy="488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l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Alinear </a:t>
                </a:r>
                <a:r>
                  <a:rPr lang="es-ES_tradnl" sz="80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iniciativas y rutas de trabajo </a:t>
                </a:r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través del Comité de</a:t>
                </a:r>
              </a:p>
              <a:p>
                <a:pPr algn="l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Gestión y Desempeño </a:t>
                </a:r>
              </a:p>
              <a:p>
                <a:pPr algn="l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de las mesas técnicas</a:t>
                </a:r>
              </a:p>
            </p:txBody>
          </p:sp>
          <p:sp>
            <p:nvSpPr>
              <p:cNvPr id="35" name="TextBox 62">
                <a:extLst>
                  <a:ext uri="{FF2B5EF4-FFF2-40B4-BE49-F238E27FC236}">
                    <a16:creationId xmlns:a16="http://schemas.microsoft.com/office/drawing/2014/main" id="{687ECA06-14A5-86DD-18D3-AD6C3FB4200A}"/>
                  </a:ext>
                </a:extLst>
              </p:cNvPr>
              <p:cNvSpPr txBox="1"/>
              <p:nvPr/>
            </p:nvSpPr>
            <p:spPr>
              <a:xfrm>
                <a:off x="2677315" y="2433117"/>
                <a:ext cx="1464022" cy="167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r"/>
                <a:r>
                  <a:rPr lang="es-ES_tradnl" sz="105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Focalizar </a:t>
                </a:r>
                <a:r>
                  <a:rPr lang="es-ES_tradnl" sz="1100" b="1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</a:t>
                </a:r>
                <a:r>
                  <a:rPr lang="es-ES_tradnl" sz="1100" b="1" noProof="0" dirty="0" err="1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sfuerzos</a:t>
                </a:r>
                <a:endParaRPr lang="es-ES_tradnl" sz="1050" b="1" noProof="0" dirty="0">
                  <a:solidFill>
                    <a:srgbClr val="3764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TextBox 63">
                <a:extLst>
                  <a:ext uri="{FF2B5EF4-FFF2-40B4-BE49-F238E27FC236}">
                    <a16:creationId xmlns:a16="http://schemas.microsoft.com/office/drawing/2014/main" id="{B70E9630-4322-58B3-31C8-E6FD25DB9C06}"/>
                  </a:ext>
                </a:extLst>
              </p:cNvPr>
              <p:cNvSpPr txBox="1"/>
              <p:nvPr/>
            </p:nvSpPr>
            <p:spPr>
              <a:xfrm>
                <a:off x="5245613" y="2045340"/>
                <a:ext cx="64" cy="137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l"/>
                <a:endParaRPr lang="es-ES_tradnl" sz="900" b="0" noProof="0" dirty="0">
                  <a:solidFill>
                    <a:srgbClr val="3764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TextBox 64">
                <a:extLst>
                  <a:ext uri="{FF2B5EF4-FFF2-40B4-BE49-F238E27FC236}">
                    <a16:creationId xmlns:a16="http://schemas.microsoft.com/office/drawing/2014/main" id="{B51C9CFC-1D1B-5A4F-B4A4-600FECAAC232}"/>
                  </a:ext>
                </a:extLst>
              </p:cNvPr>
              <p:cNvSpPr txBox="1"/>
              <p:nvPr/>
            </p:nvSpPr>
            <p:spPr>
              <a:xfrm>
                <a:off x="3186807" y="3950004"/>
                <a:ext cx="894156" cy="3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r"/>
                <a:r>
                  <a:rPr lang="es-ES_tradnl" sz="105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Fomentar el
Aprendizaje</a:t>
                </a:r>
              </a:p>
            </p:txBody>
          </p:sp>
          <p:sp>
            <p:nvSpPr>
              <p:cNvPr id="38" name="TextBox 65">
                <a:extLst>
                  <a:ext uri="{FF2B5EF4-FFF2-40B4-BE49-F238E27FC236}">
                    <a16:creationId xmlns:a16="http://schemas.microsoft.com/office/drawing/2014/main" id="{45C19F49-6658-9556-34CE-C1F0307C0B3A}"/>
                  </a:ext>
                </a:extLst>
              </p:cNvPr>
              <p:cNvSpPr txBox="1"/>
              <p:nvPr/>
            </p:nvSpPr>
            <p:spPr>
              <a:xfrm>
                <a:off x="2602990" y="4338094"/>
                <a:ext cx="1514630" cy="446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r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Desarrollar capacidades</a:t>
                </a:r>
              </a:p>
              <a:p>
                <a:pPr algn="r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organizacionales </a:t>
                </a:r>
              </a:p>
              <a:p>
                <a:pPr algn="r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para la gestión del conocimiento </a:t>
                </a:r>
              </a:p>
              <a:p>
                <a:pPr algn="r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la </a:t>
                </a:r>
                <a:r>
                  <a:rPr lang="es-ES_tradnl" sz="800" b="1" u="sng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INNOVACIÓN.</a:t>
                </a:r>
              </a:p>
            </p:txBody>
          </p:sp>
          <p:sp>
            <p:nvSpPr>
              <p:cNvPr id="39" name="TextBox 66">
                <a:extLst>
                  <a:ext uri="{FF2B5EF4-FFF2-40B4-BE49-F238E27FC236}">
                    <a16:creationId xmlns:a16="http://schemas.microsoft.com/office/drawing/2014/main" id="{931642AB-88B8-CAB7-4AC2-DBEEE10B255A}"/>
                  </a:ext>
                </a:extLst>
              </p:cNvPr>
              <p:cNvSpPr txBox="1"/>
              <p:nvPr/>
            </p:nvSpPr>
            <p:spPr>
              <a:xfrm>
                <a:off x="5041853" y="1898808"/>
                <a:ext cx="1112616" cy="300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l"/>
                <a:r>
                  <a:rPr lang="es-ES_tradnl" sz="110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Movilizar</a:t>
                </a:r>
                <a:r>
                  <a:rPr lang="es-ES_tradnl" sz="105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el uso </a:t>
                </a:r>
              </a:p>
              <a:p>
                <a:pPr algn="l"/>
                <a:r>
                  <a:rPr lang="es-ES_tradnl" sz="1050" b="1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 apropiación</a:t>
                </a:r>
                <a:endParaRPr lang="es-ES_tradnl" sz="1050" b="1" noProof="0" dirty="0">
                  <a:solidFill>
                    <a:srgbClr val="3764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TextBox 67">
                <a:extLst>
                  <a:ext uri="{FF2B5EF4-FFF2-40B4-BE49-F238E27FC236}">
                    <a16:creationId xmlns:a16="http://schemas.microsoft.com/office/drawing/2014/main" id="{51771079-0F55-0F6B-ADDA-78A1EEC99A64}"/>
                  </a:ext>
                </a:extLst>
              </p:cNvPr>
              <p:cNvSpPr txBox="1"/>
              <p:nvPr/>
            </p:nvSpPr>
            <p:spPr>
              <a:xfrm>
                <a:off x="5033217" y="4617507"/>
                <a:ext cx="1523648" cy="3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l"/>
                <a:r>
                  <a:rPr lang="es-ES_tradnl" sz="105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Cumplimiento de estándares </a:t>
                </a:r>
              </a:p>
            </p:txBody>
          </p:sp>
          <p:sp>
            <p:nvSpPr>
              <p:cNvPr id="41" name="TextBox 68">
                <a:extLst>
                  <a:ext uri="{FF2B5EF4-FFF2-40B4-BE49-F238E27FC236}">
                    <a16:creationId xmlns:a16="http://schemas.microsoft.com/office/drawing/2014/main" id="{FF0EC1D0-B150-B733-656B-EC38463EDC87}"/>
                  </a:ext>
                </a:extLst>
              </p:cNvPr>
              <p:cNvSpPr txBox="1"/>
              <p:nvPr/>
            </p:nvSpPr>
            <p:spPr>
              <a:xfrm>
                <a:off x="5033217" y="4932742"/>
                <a:ext cx="1590726" cy="733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l"/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Asegurar el cumplimiento de los r</a:t>
                </a:r>
                <a:r>
                  <a:rPr lang="es-ES_tradnl" sz="800" dirty="0" err="1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equisitos</a:t>
                </a:r>
                <a:r>
                  <a:rPr lang="es-ES_tradnl" sz="80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aplicables a cada uno de los subsistemas y modelos referenciales del Sistema Integrado de Gestión</a:t>
                </a:r>
              </a:p>
              <a:p>
                <a:pPr algn="l"/>
                <a:endParaRPr lang="es-ES_tradnl" sz="800" b="0" noProof="0" dirty="0">
                  <a:solidFill>
                    <a:srgbClr val="3764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2" name="TextBox 69">
                <a:extLst>
                  <a:ext uri="{FF2B5EF4-FFF2-40B4-BE49-F238E27FC236}">
                    <a16:creationId xmlns:a16="http://schemas.microsoft.com/office/drawing/2014/main" id="{49474080-628F-C7D4-7785-186ADA37E80F}"/>
                  </a:ext>
                </a:extLst>
              </p:cNvPr>
              <p:cNvSpPr txBox="1"/>
              <p:nvPr/>
            </p:nvSpPr>
            <p:spPr>
              <a:xfrm>
                <a:off x="1852123" y="5582911"/>
                <a:ext cx="2220870" cy="558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r"/>
                <a:r>
                  <a:rPr lang="es-ES_tradnl" sz="80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Generar lineamientos, metodologías y herramientas para fortalecer el control </a:t>
                </a:r>
                <a:r>
                  <a:rPr lang="es-ES_tradnl" sz="800" b="0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operacional de los procesos a través de indicadores, riesgos, salidas  no conformes, auditorías.</a:t>
                </a:r>
              </a:p>
            </p:txBody>
          </p:sp>
          <p:sp>
            <p:nvSpPr>
              <p:cNvPr id="43" name="TextBox 71">
                <a:extLst>
                  <a:ext uri="{FF2B5EF4-FFF2-40B4-BE49-F238E27FC236}">
                    <a16:creationId xmlns:a16="http://schemas.microsoft.com/office/drawing/2014/main" id="{E3781516-6921-972A-8D90-F110C44B7B8E}"/>
                  </a:ext>
                </a:extLst>
              </p:cNvPr>
              <p:cNvSpPr txBox="1"/>
              <p:nvPr/>
            </p:nvSpPr>
            <p:spPr>
              <a:xfrm>
                <a:off x="2586896" y="5431541"/>
                <a:ext cx="1424667" cy="160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r"/>
                <a:r>
                  <a:rPr lang="es-ES_tradnl" sz="1050" b="1" noProof="0" dirty="0">
                    <a:solidFill>
                      <a:srgbClr val="37643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Identificar Brechas</a:t>
                </a:r>
              </a:p>
            </p:txBody>
          </p:sp>
        </p:grpSp>
        <p:sp>
          <p:nvSpPr>
            <p:cNvPr id="77" name="TextBox 63">
              <a:extLst>
                <a:ext uri="{FF2B5EF4-FFF2-40B4-BE49-F238E27FC236}">
                  <a16:creationId xmlns:a16="http://schemas.microsoft.com/office/drawing/2014/main" id="{A31627F4-1203-20DA-1D73-7D1A4DE4E1AE}"/>
                </a:ext>
              </a:extLst>
            </p:cNvPr>
            <p:cNvSpPr txBox="1"/>
            <p:nvPr/>
          </p:nvSpPr>
          <p:spPr>
            <a:xfrm>
              <a:off x="9453497" y="2161711"/>
              <a:ext cx="1330964" cy="562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lang="es-ES_tradnl" sz="800" dirty="0">
                  <a:solidFill>
                    <a:srgbClr val="3764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Dinamizar a través de las redes internas la capacidad de agencia, como habilitador de la transparencia y la ética pública.</a:t>
              </a:r>
              <a:endParaRPr lang="es-ES_tradnl" sz="800" b="0" noProof="0" dirty="0">
                <a:solidFill>
                  <a:srgbClr val="3764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7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2CF4490A-D9B0-72FC-0F98-A2BC6CD862A8}"/>
              </a:ext>
            </a:extLst>
          </p:cNvPr>
          <p:cNvSpPr/>
          <p:nvPr/>
        </p:nvSpPr>
        <p:spPr>
          <a:xfrm>
            <a:off x="0" y="1220743"/>
            <a:ext cx="6261535" cy="5365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89E9459F-92BB-8EC2-C279-B15FA2AEAAF0}"/>
              </a:ext>
            </a:extLst>
          </p:cNvPr>
          <p:cNvGrpSpPr/>
          <p:nvPr/>
        </p:nvGrpSpPr>
        <p:grpSpPr>
          <a:xfrm>
            <a:off x="6868199" y="-56429"/>
            <a:ext cx="5461514" cy="882377"/>
            <a:chOff x="5917518" y="-228805"/>
            <a:chExt cx="6973452" cy="882377"/>
          </a:xfrm>
        </p:grpSpPr>
        <p:sp>
          <p:nvSpPr>
            <p:cNvPr id="39" name="Rectángulo redondeado 38">
              <a:extLst>
                <a:ext uri="{FF2B5EF4-FFF2-40B4-BE49-F238E27FC236}">
                  <a16:creationId xmlns:a16="http://schemas.microsoft.com/office/drawing/2014/main" id="{8CC4E190-45B9-27D1-D39B-2591F769D876}"/>
                </a:ext>
              </a:extLst>
            </p:cNvPr>
            <p:cNvSpPr/>
            <p:nvPr/>
          </p:nvSpPr>
          <p:spPr>
            <a:xfrm>
              <a:off x="5917518" y="-228805"/>
              <a:ext cx="6973452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522A1C5E-18DB-61FE-BB7B-02AFD4828E0F}"/>
                </a:ext>
              </a:extLst>
            </p:cNvPr>
            <p:cNvSpPr txBox="1"/>
            <p:nvPr/>
          </p:nvSpPr>
          <p:spPr>
            <a:xfrm>
              <a:off x="5917518" y="-93873"/>
              <a:ext cx="6629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SISTEMA INTEGRADO DE GESTIÓN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4F23C8E-0987-B1C6-D1EB-220A6CE9C668}"/>
              </a:ext>
            </a:extLst>
          </p:cNvPr>
          <p:cNvGrpSpPr/>
          <p:nvPr/>
        </p:nvGrpSpPr>
        <p:grpSpPr>
          <a:xfrm>
            <a:off x="6630409" y="1220744"/>
            <a:ext cx="5211613" cy="3882598"/>
            <a:chOff x="6539663" y="1460598"/>
            <a:chExt cx="5211613" cy="4077145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BDD665A-E796-53C9-98E5-F2A0DCEA32C4}"/>
                </a:ext>
              </a:extLst>
            </p:cNvPr>
            <p:cNvGrpSpPr/>
            <p:nvPr/>
          </p:nvGrpSpPr>
          <p:grpSpPr>
            <a:xfrm>
              <a:off x="6539663" y="2100649"/>
              <a:ext cx="5211613" cy="3437094"/>
              <a:chOff x="1201544" y="1578420"/>
              <a:chExt cx="6740912" cy="4367096"/>
            </a:xfrm>
          </p:grpSpPr>
          <p:sp>
            <p:nvSpPr>
              <p:cNvPr id="3" name="Rounded Rectangle 1">
                <a:extLst>
                  <a:ext uri="{FF2B5EF4-FFF2-40B4-BE49-F238E27FC236}">
                    <a16:creationId xmlns:a16="http://schemas.microsoft.com/office/drawing/2014/main" id="{FCC3162A-0C86-B1A8-689A-4DBDEC5205A7}"/>
                  </a:ext>
                </a:extLst>
              </p:cNvPr>
              <p:cNvSpPr/>
              <p:nvPr/>
            </p:nvSpPr>
            <p:spPr>
              <a:xfrm>
                <a:off x="1201544" y="1578420"/>
                <a:ext cx="1522141" cy="2167855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5">
                    <a:moveTo>
                      <a:pt x="1522141" y="1776619"/>
                    </a:moveTo>
                    <a:cubicBezTo>
                      <a:pt x="1522141" y="1820118"/>
                      <a:pt x="1496219" y="1859422"/>
                      <a:pt x="1456245" y="1876555"/>
                    </a:cubicBezTo>
                    <a:lnTo>
                      <a:pt x="803899" y="2156131"/>
                    </a:lnTo>
                    <a:cubicBezTo>
                      <a:pt x="776554" y="2167855"/>
                      <a:pt x="745595" y="2167855"/>
                      <a:pt x="718242" y="2156131"/>
                    </a:cubicBezTo>
                    <a:lnTo>
                      <a:pt x="65896" y="1876555"/>
                    </a:lnTo>
                    <a:cubicBezTo>
                      <a:pt x="25921" y="1859422"/>
                      <a:pt x="0" y="1820118"/>
                      <a:pt x="0" y="1776619"/>
                    </a:cubicBezTo>
                    <a:lnTo>
                      <a:pt x="0" y="108724"/>
                    </a:lnTo>
                    <a:cubicBezTo>
                      <a:pt x="0" y="48681"/>
                      <a:pt x="48681" y="0"/>
                      <a:pt x="108724" y="0"/>
                    </a:cubicBezTo>
                    <a:lnTo>
                      <a:pt x="1413417" y="0"/>
                    </a:lnTo>
                    <a:cubicBezTo>
                      <a:pt x="1473460" y="0"/>
                      <a:pt x="1522141" y="48681"/>
                      <a:pt x="1522141" y="108724"/>
                    </a:cubicBezTo>
                    <a:lnTo>
                      <a:pt x="1522141" y="1776619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" name="Rounded Rectangle 2">
                <a:extLst>
                  <a:ext uri="{FF2B5EF4-FFF2-40B4-BE49-F238E27FC236}">
                    <a16:creationId xmlns:a16="http://schemas.microsoft.com/office/drawing/2014/main" id="{2C447590-1583-C2DD-9B01-B6699A82C5B8}"/>
                  </a:ext>
                </a:extLst>
              </p:cNvPr>
              <p:cNvSpPr/>
              <p:nvPr/>
            </p:nvSpPr>
            <p:spPr>
              <a:xfrm>
                <a:off x="1201544" y="1578420"/>
                <a:ext cx="1522141" cy="2167853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3">
                    <a:moveTo>
                      <a:pt x="1522141" y="108724"/>
                    </a:moveTo>
                    <a:cubicBezTo>
                      <a:pt x="1522141" y="48677"/>
                      <a:pt x="1473463" y="0"/>
                      <a:pt x="1413417" y="0"/>
                    </a:cubicBezTo>
                    <a:lnTo>
                      <a:pt x="108724" y="0"/>
                    </a:lnTo>
                    <a:cubicBezTo>
                      <a:pt x="48677" y="0"/>
                      <a:pt x="0" y="48677"/>
                      <a:pt x="0" y="108724"/>
                    </a:cubicBezTo>
                    <a:moveTo>
                      <a:pt x="1522141" y="1739587"/>
                    </a:moveTo>
                    <a:lnTo>
                      <a:pt x="1522141" y="108724"/>
                    </a:lnTo>
                    <a:moveTo>
                      <a:pt x="0" y="1739587"/>
                    </a:moveTo>
                    <a:lnTo>
                      <a:pt x="0" y="108724"/>
                    </a:lnTo>
                    <a:moveTo>
                      <a:pt x="1522141" y="1739590"/>
                    </a:moveTo>
                    <a:lnTo>
                      <a:pt x="1522141" y="1776621"/>
                    </a:lnTo>
                    <a:cubicBezTo>
                      <a:pt x="1522141" y="1820115"/>
                      <a:pt x="1496221" y="1859422"/>
                      <a:pt x="1456245" y="1876555"/>
                    </a:cubicBezTo>
                    <a:lnTo>
                      <a:pt x="803899" y="2156132"/>
                    </a:lnTo>
                    <a:cubicBezTo>
                      <a:pt x="776550" y="2167853"/>
                      <a:pt x="745592" y="2167853"/>
                      <a:pt x="718242" y="2156132"/>
                    </a:cubicBezTo>
                    <a:lnTo>
                      <a:pt x="65896" y="1876555"/>
                    </a:lnTo>
                    <a:cubicBezTo>
                      <a:pt x="25919" y="1859422"/>
                      <a:pt x="0" y="1820115"/>
                      <a:pt x="0" y="1776621"/>
                    </a:cubicBezTo>
                    <a:lnTo>
                      <a:pt x="0" y="1739590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7B03437F-6E3E-A757-D7F7-65C84BDCAA71}"/>
                  </a:ext>
                </a:extLst>
              </p:cNvPr>
              <p:cNvSpPr/>
              <p:nvPr/>
            </p:nvSpPr>
            <p:spPr>
              <a:xfrm>
                <a:off x="2941135" y="1578420"/>
                <a:ext cx="1522141" cy="2167855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5">
                    <a:moveTo>
                      <a:pt x="1522141" y="1776619"/>
                    </a:moveTo>
                    <a:cubicBezTo>
                      <a:pt x="1522141" y="1820118"/>
                      <a:pt x="1496219" y="1859422"/>
                      <a:pt x="1456245" y="1876555"/>
                    </a:cubicBezTo>
                    <a:lnTo>
                      <a:pt x="803899" y="2156131"/>
                    </a:lnTo>
                    <a:cubicBezTo>
                      <a:pt x="776554" y="2167855"/>
                      <a:pt x="745595" y="2167855"/>
                      <a:pt x="718242" y="2156131"/>
                    </a:cubicBezTo>
                    <a:lnTo>
                      <a:pt x="65896" y="1876555"/>
                    </a:lnTo>
                    <a:cubicBezTo>
                      <a:pt x="25921" y="1859422"/>
                      <a:pt x="0" y="1820118"/>
                      <a:pt x="0" y="1776619"/>
                    </a:cubicBezTo>
                    <a:lnTo>
                      <a:pt x="0" y="108724"/>
                    </a:lnTo>
                    <a:cubicBezTo>
                      <a:pt x="0" y="48681"/>
                      <a:pt x="48681" y="0"/>
                      <a:pt x="108724" y="0"/>
                    </a:cubicBezTo>
                    <a:lnTo>
                      <a:pt x="1413417" y="0"/>
                    </a:lnTo>
                    <a:cubicBezTo>
                      <a:pt x="1473460" y="0"/>
                      <a:pt x="1522141" y="48681"/>
                      <a:pt x="1522141" y="108724"/>
                    </a:cubicBezTo>
                    <a:lnTo>
                      <a:pt x="1522141" y="1776619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7FDB7209-DFE5-322B-1001-3A7A57ADE72B}"/>
                  </a:ext>
                </a:extLst>
              </p:cNvPr>
              <p:cNvSpPr/>
              <p:nvPr/>
            </p:nvSpPr>
            <p:spPr>
              <a:xfrm>
                <a:off x="2941135" y="1578420"/>
                <a:ext cx="1522141" cy="2167853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3">
                    <a:moveTo>
                      <a:pt x="1522141" y="108724"/>
                    </a:moveTo>
                    <a:cubicBezTo>
                      <a:pt x="1522141" y="48677"/>
                      <a:pt x="1473463" y="0"/>
                      <a:pt x="1413417" y="0"/>
                    </a:cubicBezTo>
                    <a:lnTo>
                      <a:pt x="108724" y="0"/>
                    </a:lnTo>
                    <a:cubicBezTo>
                      <a:pt x="48677" y="0"/>
                      <a:pt x="0" y="48677"/>
                      <a:pt x="0" y="108724"/>
                    </a:cubicBezTo>
                    <a:moveTo>
                      <a:pt x="1522141" y="1739587"/>
                    </a:moveTo>
                    <a:lnTo>
                      <a:pt x="1522141" y="108724"/>
                    </a:lnTo>
                    <a:moveTo>
                      <a:pt x="0" y="1739587"/>
                    </a:moveTo>
                    <a:lnTo>
                      <a:pt x="0" y="108724"/>
                    </a:lnTo>
                    <a:moveTo>
                      <a:pt x="1522141" y="1739590"/>
                    </a:moveTo>
                    <a:lnTo>
                      <a:pt x="1522141" y="1776621"/>
                    </a:lnTo>
                    <a:cubicBezTo>
                      <a:pt x="1522141" y="1820115"/>
                      <a:pt x="1496221" y="1859422"/>
                      <a:pt x="1456245" y="1876555"/>
                    </a:cubicBezTo>
                    <a:lnTo>
                      <a:pt x="803899" y="2156132"/>
                    </a:lnTo>
                    <a:cubicBezTo>
                      <a:pt x="776550" y="2167853"/>
                      <a:pt x="745592" y="2167853"/>
                      <a:pt x="718242" y="2156132"/>
                    </a:cubicBezTo>
                    <a:lnTo>
                      <a:pt x="65896" y="1876555"/>
                    </a:lnTo>
                    <a:cubicBezTo>
                      <a:pt x="25919" y="1859422"/>
                      <a:pt x="0" y="1820115"/>
                      <a:pt x="0" y="1776621"/>
                    </a:cubicBezTo>
                    <a:lnTo>
                      <a:pt x="0" y="1739590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7DAF7CC6-EED7-1F38-490C-96FF32C7BB3D}"/>
                  </a:ext>
                </a:extLst>
              </p:cNvPr>
              <p:cNvSpPr/>
              <p:nvPr/>
            </p:nvSpPr>
            <p:spPr>
              <a:xfrm>
                <a:off x="4680725" y="1578420"/>
                <a:ext cx="1522141" cy="2167855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5">
                    <a:moveTo>
                      <a:pt x="1522141" y="1776619"/>
                    </a:moveTo>
                    <a:cubicBezTo>
                      <a:pt x="1522141" y="1820118"/>
                      <a:pt x="1496219" y="1859422"/>
                      <a:pt x="1456245" y="1876555"/>
                    </a:cubicBezTo>
                    <a:lnTo>
                      <a:pt x="803899" y="2156131"/>
                    </a:lnTo>
                    <a:cubicBezTo>
                      <a:pt x="776554" y="2167855"/>
                      <a:pt x="745595" y="2167855"/>
                      <a:pt x="718242" y="2156131"/>
                    </a:cubicBezTo>
                    <a:lnTo>
                      <a:pt x="65896" y="1876555"/>
                    </a:lnTo>
                    <a:cubicBezTo>
                      <a:pt x="25921" y="1859422"/>
                      <a:pt x="0" y="1820118"/>
                      <a:pt x="0" y="1776619"/>
                    </a:cubicBezTo>
                    <a:lnTo>
                      <a:pt x="0" y="108724"/>
                    </a:lnTo>
                    <a:cubicBezTo>
                      <a:pt x="0" y="48681"/>
                      <a:pt x="48681" y="0"/>
                      <a:pt x="108724" y="0"/>
                    </a:cubicBezTo>
                    <a:lnTo>
                      <a:pt x="1413417" y="0"/>
                    </a:lnTo>
                    <a:cubicBezTo>
                      <a:pt x="1473460" y="0"/>
                      <a:pt x="1522141" y="48681"/>
                      <a:pt x="1522141" y="108724"/>
                    </a:cubicBezTo>
                    <a:lnTo>
                      <a:pt x="1522141" y="1776619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id="{785EBB74-5E5F-AF1D-0389-404DBD51DCE2}"/>
                  </a:ext>
                </a:extLst>
              </p:cNvPr>
              <p:cNvSpPr/>
              <p:nvPr/>
            </p:nvSpPr>
            <p:spPr>
              <a:xfrm>
                <a:off x="4680725" y="1578420"/>
                <a:ext cx="1522141" cy="2167853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3">
                    <a:moveTo>
                      <a:pt x="1522141" y="108724"/>
                    </a:moveTo>
                    <a:cubicBezTo>
                      <a:pt x="1522141" y="48677"/>
                      <a:pt x="1473463" y="0"/>
                      <a:pt x="1413417" y="0"/>
                    </a:cubicBezTo>
                    <a:lnTo>
                      <a:pt x="108724" y="0"/>
                    </a:lnTo>
                    <a:cubicBezTo>
                      <a:pt x="48677" y="0"/>
                      <a:pt x="0" y="48677"/>
                      <a:pt x="0" y="108724"/>
                    </a:cubicBezTo>
                    <a:moveTo>
                      <a:pt x="1522141" y="1739587"/>
                    </a:moveTo>
                    <a:lnTo>
                      <a:pt x="1522141" y="108724"/>
                    </a:lnTo>
                    <a:moveTo>
                      <a:pt x="0" y="1739587"/>
                    </a:moveTo>
                    <a:lnTo>
                      <a:pt x="0" y="108724"/>
                    </a:lnTo>
                    <a:moveTo>
                      <a:pt x="1522141" y="1739590"/>
                    </a:moveTo>
                    <a:lnTo>
                      <a:pt x="1522141" y="1776621"/>
                    </a:lnTo>
                    <a:cubicBezTo>
                      <a:pt x="1522141" y="1820115"/>
                      <a:pt x="1496221" y="1859422"/>
                      <a:pt x="1456245" y="1876555"/>
                    </a:cubicBezTo>
                    <a:lnTo>
                      <a:pt x="803899" y="2156132"/>
                    </a:lnTo>
                    <a:cubicBezTo>
                      <a:pt x="776550" y="2167853"/>
                      <a:pt x="745592" y="2167853"/>
                      <a:pt x="718242" y="2156132"/>
                    </a:cubicBezTo>
                    <a:lnTo>
                      <a:pt x="65896" y="1876555"/>
                    </a:lnTo>
                    <a:cubicBezTo>
                      <a:pt x="25919" y="1859422"/>
                      <a:pt x="0" y="1820115"/>
                      <a:pt x="0" y="1776621"/>
                    </a:cubicBezTo>
                    <a:lnTo>
                      <a:pt x="0" y="1739590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D5D9D85B-F61A-3C30-8A9A-DF7F6C185639}"/>
                  </a:ext>
                </a:extLst>
              </p:cNvPr>
              <p:cNvSpPr/>
              <p:nvPr/>
            </p:nvSpPr>
            <p:spPr>
              <a:xfrm>
                <a:off x="6420315" y="1578420"/>
                <a:ext cx="1522141" cy="2167855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5">
                    <a:moveTo>
                      <a:pt x="1522141" y="1776619"/>
                    </a:moveTo>
                    <a:cubicBezTo>
                      <a:pt x="1522141" y="1820118"/>
                      <a:pt x="1496219" y="1859422"/>
                      <a:pt x="1456245" y="1876555"/>
                    </a:cubicBezTo>
                    <a:lnTo>
                      <a:pt x="803899" y="2156131"/>
                    </a:lnTo>
                    <a:cubicBezTo>
                      <a:pt x="776554" y="2167855"/>
                      <a:pt x="745595" y="2167855"/>
                      <a:pt x="718242" y="2156131"/>
                    </a:cubicBezTo>
                    <a:lnTo>
                      <a:pt x="65896" y="1876555"/>
                    </a:lnTo>
                    <a:cubicBezTo>
                      <a:pt x="25921" y="1859422"/>
                      <a:pt x="0" y="1820118"/>
                      <a:pt x="0" y="1776619"/>
                    </a:cubicBezTo>
                    <a:lnTo>
                      <a:pt x="0" y="108724"/>
                    </a:lnTo>
                    <a:cubicBezTo>
                      <a:pt x="0" y="48681"/>
                      <a:pt x="48681" y="0"/>
                      <a:pt x="108724" y="0"/>
                    </a:cubicBezTo>
                    <a:lnTo>
                      <a:pt x="1413417" y="0"/>
                    </a:lnTo>
                    <a:cubicBezTo>
                      <a:pt x="1473460" y="0"/>
                      <a:pt x="1522141" y="48681"/>
                      <a:pt x="1522141" y="108724"/>
                    </a:cubicBezTo>
                    <a:lnTo>
                      <a:pt x="1522141" y="1776619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3CBCF195-56A2-0BC0-077D-0843A0BA677E}"/>
                  </a:ext>
                </a:extLst>
              </p:cNvPr>
              <p:cNvSpPr/>
              <p:nvPr/>
            </p:nvSpPr>
            <p:spPr>
              <a:xfrm>
                <a:off x="6420315" y="1578420"/>
                <a:ext cx="1522141" cy="2167853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167853">
                    <a:moveTo>
                      <a:pt x="1522141" y="108724"/>
                    </a:moveTo>
                    <a:cubicBezTo>
                      <a:pt x="1522141" y="48677"/>
                      <a:pt x="1473463" y="0"/>
                      <a:pt x="1413417" y="0"/>
                    </a:cubicBezTo>
                    <a:lnTo>
                      <a:pt x="108724" y="0"/>
                    </a:lnTo>
                    <a:cubicBezTo>
                      <a:pt x="48677" y="0"/>
                      <a:pt x="0" y="48677"/>
                      <a:pt x="0" y="108724"/>
                    </a:cubicBezTo>
                    <a:moveTo>
                      <a:pt x="1522141" y="1739587"/>
                    </a:moveTo>
                    <a:lnTo>
                      <a:pt x="1522141" y="108724"/>
                    </a:lnTo>
                    <a:moveTo>
                      <a:pt x="0" y="1739587"/>
                    </a:moveTo>
                    <a:lnTo>
                      <a:pt x="0" y="108724"/>
                    </a:lnTo>
                    <a:moveTo>
                      <a:pt x="1522141" y="1739590"/>
                    </a:moveTo>
                    <a:lnTo>
                      <a:pt x="1522141" y="1776621"/>
                    </a:lnTo>
                    <a:cubicBezTo>
                      <a:pt x="1522141" y="1820115"/>
                      <a:pt x="1496221" y="1859422"/>
                      <a:pt x="1456245" y="1876555"/>
                    </a:cubicBezTo>
                    <a:lnTo>
                      <a:pt x="803899" y="2156132"/>
                    </a:lnTo>
                    <a:cubicBezTo>
                      <a:pt x="776550" y="2167853"/>
                      <a:pt x="745592" y="2167853"/>
                      <a:pt x="718242" y="2156132"/>
                    </a:cubicBezTo>
                    <a:lnTo>
                      <a:pt x="65896" y="1876555"/>
                    </a:lnTo>
                    <a:cubicBezTo>
                      <a:pt x="25919" y="1859422"/>
                      <a:pt x="0" y="1820115"/>
                      <a:pt x="0" y="1776621"/>
                    </a:cubicBezTo>
                    <a:lnTo>
                      <a:pt x="0" y="1739590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5CAAD755-CAB0-D678-17DE-47FE8455CAE8}"/>
                  </a:ext>
                </a:extLst>
              </p:cNvPr>
              <p:cNvSpPr/>
              <p:nvPr/>
            </p:nvSpPr>
            <p:spPr>
              <a:xfrm>
                <a:off x="2071339" y="3614075"/>
                <a:ext cx="1522141" cy="2331440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331440">
                    <a:moveTo>
                      <a:pt x="0" y="391226"/>
                    </a:moveTo>
                    <a:cubicBezTo>
                      <a:pt x="0" y="347736"/>
                      <a:pt x="25921" y="308423"/>
                      <a:pt x="65896" y="291290"/>
                    </a:cubicBezTo>
                    <a:lnTo>
                      <a:pt x="718242" y="11715"/>
                    </a:lnTo>
                    <a:cubicBezTo>
                      <a:pt x="745586" y="0"/>
                      <a:pt x="776554" y="0"/>
                      <a:pt x="803899" y="11715"/>
                    </a:cubicBezTo>
                    <a:lnTo>
                      <a:pt x="1456245" y="291290"/>
                    </a:lnTo>
                    <a:cubicBezTo>
                      <a:pt x="1496219" y="308423"/>
                      <a:pt x="1522141" y="347736"/>
                      <a:pt x="1522141" y="391226"/>
                    </a:cubicBezTo>
                    <a:lnTo>
                      <a:pt x="1522141" y="2222716"/>
                    </a:lnTo>
                    <a:cubicBezTo>
                      <a:pt x="1522141" y="2282759"/>
                      <a:pt x="1473460" y="2331440"/>
                      <a:pt x="1413417" y="2331440"/>
                    </a:cubicBezTo>
                    <a:lnTo>
                      <a:pt x="108724" y="2331440"/>
                    </a:lnTo>
                    <a:cubicBezTo>
                      <a:pt x="48681" y="2331440"/>
                      <a:pt x="0" y="2282759"/>
                      <a:pt x="0" y="2222716"/>
                    </a:cubicBezTo>
                    <a:lnTo>
                      <a:pt x="0" y="391226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Rounded Rectangle 10">
                <a:extLst>
                  <a:ext uri="{FF2B5EF4-FFF2-40B4-BE49-F238E27FC236}">
                    <a16:creationId xmlns:a16="http://schemas.microsoft.com/office/drawing/2014/main" id="{8636C073-D84F-524F-FFEB-05B36F7E55DF}"/>
                  </a:ext>
                </a:extLst>
              </p:cNvPr>
              <p:cNvSpPr/>
              <p:nvPr/>
            </p:nvSpPr>
            <p:spPr>
              <a:xfrm>
                <a:off x="2071339" y="3614072"/>
                <a:ext cx="1522141" cy="2331443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331443">
                    <a:moveTo>
                      <a:pt x="0" y="2222719"/>
                    </a:moveTo>
                    <a:cubicBezTo>
                      <a:pt x="0" y="2282766"/>
                      <a:pt x="48677" y="2331443"/>
                      <a:pt x="108724" y="2331443"/>
                    </a:cubicBezTo>
                    <a:lnTo>
                      <a:pt x="1413417" y="2331443"/>
                    </a:lnTo>
                    <a:cubicBezTo>
                      <a:pt x="1473463" y="2331443"/>
                      <a:pt x="1522141" y="2282766"/>
                      <a:pt x="1522141" y="2222719"/>
                    </a:cubicBezTo>
                    <a:moveTo>
                      <a:pt x="1522141" y="2222716"/>
                    </a:moveTo>
                    <a:lnTo>
                      <a:pt x="1522141" y="428767"/>
                    </a:lnTo>
                    <a:moveTo>
                      <a:pt x="0" y="2222716"/>
                    </a:moveTo>
                    <a:lnTo>
                      <a:pt x="0" y="428767"/>
                    </a:lnTo>
                    <a:moveTo>
                      <a:pt x="0" y="428263"/>
                    </a:moveTo>
                    <a:lnTo>
                      <a:pt x="0" y="391231"/>
                    </a:lnTo>
                    <a:cubicBezTo>
                      <a:pt x="0" y="347738"/>
                      <a:pt x="25919" y="308430"/>
                      <a:pt x="65896" y="291298"/>
                    </a:cubicBezTo>
                    <a:lnTo>
                      <a:pt x="718242" y="11721"/>
                    </a:lnTo>
                    <a:cubicBezTo>
                      <a:pt x="745591" y="0"/>
                      <a:pt x="776550" y="0"/>
                      <a:pt x="803899" y="11721"/>
                    </a:cubicBezTo>
                    <a:lnTo>
                      <a:pt x="1456245" y="291298"/>
                    </a:lnTo>
                    <a:cubicBezTo>
                      <a:pt x="1496221" y="308430"/>
                      <a:pt x="1522141" y="347738"/>
                      <a:pt x="1522141" y="391231"/>
                    </a:cubicBezTo>
                    <a:lnTo>
                      <a:pt x="1522141" y="428263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5D8FEC1-3045-CB2C-0875-57221A840EC7}"/>
                  </a:ext>
                </a:extLst>
              </p:cNvPr>
              <p:cNvSpPr/>
              <p:nvPr/>
            </p:nvSpPr>
            <p:spPr>
              <a:xfrm>
                <a:off x="3810930" y="3614075"/>
                <a:ext cx="1522141" cy="2331440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331440">
                    <a:moveTo>
                      <a:pt x="0" y="391226"/>
                    </a:moveTo>
                    <a:cubicBezTo>
                      <a:pt x="0" y="347736"/>
                      <a:pt x="25921" y="308423"/>
                      <a:pt x="65896" y="291290"/>
                    </a:cubicBezTo>
                    <a:lnTo>
                      <a:pt x="718242" y="11715"/>
                    </a:lnTo>
                    <a:cubicBezTo>
                      <a:pt x="745586" y="0"/>
                      <a:pt x="776554" y="0"/>
                      <a:pt x="803899" y="11715"/>
                    </a:cubicBezTo>
                    <a:lnTo>
                      <a:pt x="1456245" y="291290"/>
                    </a:lnTo>
                    <a:cubicBezTo>
                      <a:pt x="1496219" y="308423"/>
                      <a:pt x="1522141" y="347736"/>
                      <a:pt x="1522141" y="391226"/>
                    </a:cubicBezTo>
                    <a:lnTo>
                      <a:pt x="1522141" y="2222716"/>
                    </a:lnTo>
                    <a:cubicBezTo>
                      <a:pt x="1522141" y="2282768"/>
                      <a:pt x="1473460" y="2331440"/>
                      <a:pt x="1413417" y="2331440"/>
                    </a:cubicBezTo>
                    <a:lnTo>
                      <a:pt x="108724" y="2331440"/>
                    </a:lnTo>
                    <a:cubicBezTo>
                      <a:pt x="48681" y="2331440"/>
                      <a:pt x="0" y="2282759"/>
                      <a:pt x="0" y="2222716"/>
                    </a:cubicBezTo>
                    <a:lnTo>
                      <a:pt x="0" y="391226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A491D80F-2648-1158-FC23-71EA8FCFDBD5}"/>
                  </a:ext>
                </a:extLst>
              </p:cNvPr>
              <p:cNvSpPr/>
              <p:nvPr/>
            </p:nvSpPr>
            <p:spPr>
              <a:xfrm>
                <a:off x="3810930" y="3614072"/>
                <a:ext cx="1522141" cy="2331444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331444">
                    <a:moveTo>
                      <a:pt x="0" y="2222719"/>
                    </a:moveTo>
                    <a:cubicBezTo>
                      <a:pt x="0" y="2282766"/>
                      <a:pt x="48677" y="2331444"/>
                      <a:pt x="108724" y="2331444"/>
                    </a:cubicBezTo>
                    <a:lnTo>
                      <a:pt x="1413417" y="2331444"/>
                    </a:lnTo>
                    <a:cubicBezTo>
                      <a:pt x="1473463" y="2331444"/>
                      <a:pt x="1522141" y="2282766"/>
                      <a:pt x="1522141" y="2222719"/>
                    </a:cubicBezTo>
                    <a:moveTo>
                      <a:pt x="1522141" y="2222716"/>
                    </a:moveTo>
                    <a:lnTo>
                      <a:pt x="1522141" y="428767"/>
                    </a:lnTo>
                    <a:moveTo>
                      <a:pt x="0" y="2222716"/>
                    </a:moveTo>
                    <a:lnTo>
                      <a:pt x="0" y="428767"/>
                    </a:lnTo>
                    <a:moveTo>
                      <a:pt x="0" y="428263"/>
                    </a:moveTo>
                    <a:lnTo>
                      <a:pt x="0" y="391231"/>
                    </a:lnTo>
                    <a:cubicBezTo>
                      <a:pt x="0" y="347738"/>
                      <a:pt x="25919" y="308430"/>
                      <a:pt x="65896" y="291298"/>
                    </a:cubicBezTo>
                    <a:lnTo>
                      <a:pt x="718242" y="11721"/>
                    </a:lnTo>
                    <a:cubicBezTo>
                      <a:pt x="745591" y="0"/>
                      <a:pt x="776550" y="0"/>
                      <a:pt x="803899" y="11721"/>
                    </a:cubicBezTo>
                    <a:lnTo>
                      <a:pt x="1456245" y="291298"/>
                    </a:lnTo>
                    <a:cubicBezTo>
                      <a:pt x="1496221" y="308430"/>
                      <a:pt x="1522141" y="347738"/>
                      <a:pt x="1522141" y="391231"/>
                    </a:cubicBezTo>
                    <a:lnTo>
                      <a:pt x="1522141" y="428263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947B84E6-BD06-4E02-4446-FA2A0DB4936D}"/>
                  </a:ext>
                </a:extLst>
              </p:cNvPr>
              <p:cNvSpPr/>
              <p:nvPr/>
            </p:nvSpPr>
            <p:spPr>
              <a:xfrm>
                <a:off x="5550520" y="3614075"/>
                <a:ext cx="1522141" cy="2331440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331440">
                    <a:moveTo>
                      <a:pt x="0" y="391226"/>
                    </a:moveTo>
                    <a:cubicBezTo>
                      <a:pt x="0" y="347736"/>
                      <a:pt x="25921" y="308423"/>
                      <a:pt x="65896" y="291290"/>
                    </a:cubicBezTo>
                    <a:lnTo>
                      <a:pt x="718242" y="11715"/>
                    </a:lnTo>
                    <a:cubicBezTo>
                      <a:pt x="745586" y="0"/>
                      <a:pt x="776554" y="0"/>
                      <a:pt x="803899" y="11715"/>
                    </a:cubicBezTo>
                    <a:lnTo>
                      <a:pt x="1456245" y="291290"/>
                    </a:lnTo>
                    <a:cubicBezTo>
                      <a:pt x="1496219" y="308423"/>
                      <a:pt x="1522141" y="347736"/>
                      <a:pt x="1522141" y="391226"/>
                    </a:cubicBezTo>
                    <a:lnTo>
                      <a:pt x="1522141" y="2222716"/>
                    </a:lnTo>
                    <a:cubicBezTo>
                      <a:pt x="1522141" y="2282768"/>
                      <a:pt x="1473460" y="2331440"/>
                      <a:pt x="1413417" y="2331440"/>
                    </a:cubicBezTo>
                    <a:lnTo>
                      <a:pt x="108724" y="2331440"/>
                    </a:lnTo>
                    <a:cubicBezTo>
                      <a:pt x="48681" y="2331440"/>
                      <a:pt x="0" y="2282759"/>
                      <a:pt x="0" y="2222716"/>
                    </a:cubicBezTo>
                    <a:lnTo>
                      <a:pt x="0" y="391226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Rounded Rectangle 14">
                <a:extLst>
                  <a:ext uri="{FF2B5EF4-FFF2-40B4-BE49-F238E27FC236}">
                    <a16:creationId xmlns:a16="http://schemas.microsoft.com/office/drawing/2014/main" id="{055B83E2-7752-5F06-68BF-86163157C22F}"/>
                  </a:ext>
                </a:extLst>
              </p:cNvPr>
              <p:cNvSpPr/>
              <p:nvPr/>
            </p:nvSpPr>
            <p:spPr>
              <a:xfrm>
                <a:off x="5550520" y="3614072"/>
                <a:ext cx="1522141" cy="2331444"/>
              </a:xfrm>
              <a:custGeom>
                <a:avLst/>
                <a:gdLst/>
                <a:ahLst/>
                <a:cxnLst/>
                <a:rect l="0" t="0" r="0" b="0"/>
                <a:pathLst>
                  <a:path w="1522141" h="2331444">
                    <a:moveTo>
                      <a:pt x="0" y="2222719"/>
                    </a:moveTo>
                    <a:cubicBezTo>
                      <a:pt x="0" y="2282766"/>
                      <a:pt x="48677" y="2331444"/>
                      <a:pt x="108724" y="2331444"/>
                    </a:cubicBezTo>
                    <a:lnTo>
                      <a:pt x="1413417" y="2331444"/>
                    </a:lnTo>
                    <a:cubicBezTo>
                      <a:pt x="1473463" y="2331444"/>
                      <a:pt x="1522141" y="2282766"/>
                      <a:pt x="1522141" y="2222719"/>
                    </a:cubicBezTo>
                    <a:moveTo>
                      <a:pt x="1522141" y="2222716"/>
                    </a:moveTo>
                    <a:lnTo>
                      <a:pt x="1522141" y="428767"/>
                    </a:lnTo>
                    <a:moveTo>
                      <a:pt x="0" y="2222716"/>
                    </a:moveTo>
                    <a:lnTo>
                      <a:pt x="0" y="428767"/>
                    </a:lnTo>
                    <a:moveTo>
                      <a:pt x="0" y="428263"/>
                    </a:moveTo>
                    <a:lnTo>
                      <a:pt x="0" y="391231"/>
                    </a:lnTo>
                    <a:cubicBezTo>
                      <a:pt x="0" y="347738"/>
                      <a:pt x="25919" y="308430"/>
                      <a:pt x="65896" y="291298"/>
                    </a:cubicBezTo>
                    <a:lnTo>
                      <a:pt x="718242" y="11721"/>
                    </a:lnTo>
                    <a:cubicBezTo>
                      <a:pt x="745591" y="0"/>
                      <a:pt x="776550" y="0"/>
                      <a:pt x="803899" y="11721"/>
                    </a:cubicBezTo>
                    <a:lnTo>
                      <a:pt x="1456245" y="291298"/>
                    </a:lnTo>
                    <a:cubicBezTo>
                      <a:pt x="1496221" y="308430"/>
                      <a:pt x="1522141" y="347738"/>
                      <a:pt x="1522141" y="391231"/>
                    </a:cubicBezTo>
                    <a:lnTo>
                      <a:pt x="1522141" y="428263"/>
                    </a:lnTo>
                  </a:path>
                </a:pathLst>
              </a:custGeom>
              <a:noFill/>
              <a:ln w="6795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7" name="Rounded Rectangle 15">
                <a:extLst>
                  <a:ext uri="{FF2B5EF4-FFF2-40B4-BE49-F238E27FC236}">
                    <a16:creationId xmlns:a16="http://schemas.microsoft.com/office/drawing/2014/main" id="{993438B4-612F-7B73-1ED0-722D64292FC7}"/>
                  </a:ext>
                </a:extLst>
              </p:cNvPr>
              <p:cNvSpPr/>
              <p:nvPr/>
            </p:nvSpPr>
            <p:spPr>
              <a:xfrm>
                <a:off x="1669032" y="2863768"/>
                <a:ext cx="570621" cy="568429"/>
              </a:xfrm>
              <a:custGeom>
                <a:avLst/>
                <a:gdLst/>
                <a:ahLst/>
                <a:cxnLst/>
                <a:rect l="0" t="0" r="0" b="0"/>
                <a:pathLst>
                  <a:path w="570621" h="568429">
                    <a:moveTo>
                      <a:pt x="373948" y="84805"/>
                    </a:moveTo>
                    <a:cubicBezTo>
                      <a:pt x="294461" y="49016"/>
                      <a:pt x="198856" y="64799"/>
                      <a:pt x="132852" y="130786"/>
                    </a:cubicBezTo>
                    <a:cubicBezTo>
                      <a:pt x="62634" y="201049"/>
                      <a:pt x="49859" y="307418"/>
                      <a:pt x="94572" y="390800"/>
                    </a:cubicBezTo>
                    <a:lnTo>
                      <a:pt x="109231" y="378976"/>
                    </a:lnTo>
                    <a:cubicBezTo>
                      <a:pt x="116362" y="373223"/>
                      <a:pt x="126256" y="372335"/>
                      <a:pt x="134292" y="376720"/>
                    </a:cubicBezTo>
                    <a:cubicBezTo>
                      <a:pt x="142338" y="381106"/>
                      <a:pt x="146941" y="389912"/>
                      <a:pt x="145971" y="399018"/>
                    </a:cubicBezTo>
                    <a:lnTo>
                      <a:pt x="139402" y="460420"/>
                    </a:lnTo>
                    <a:cubicBezTo>
                      <a:pt x="138822" y="466445"/>
                      <a:pt x="135860" y="471990"/>
                      <a:pt x="131166" y="475814"/>
                    </a:cubicBezTo>
                    <a:cubicBezTo>
                      <a:pt x="126482" y="479646"/>
                      <a:pt x="120457" y="481431"/>
                      <a:pt x="114441" y="480788"/>
                    </a:cubicBezTo>
                    <a:lnTo>
                      <a:pt x="52776" y="474174"/>
                    </a:lnTo>
                    <a:cubicBezTo>
                      <a:pt x="43670" y="473195"/>
                      <a:pt x="36042" y="466826"/>
                      <a:pt x="33459" y="458037"/>
                    </a:cubicBezTo>
                    <a:cubicBezTo>
                      <a:pt x="30877" y="449249"/>
                      <a:pt x="33840" y="439762"/>
                      <a:pt x="40980" y="434009"/>
                    </a:cubicBezTo>
                    <a:lnTo>
                      <a:pt x="58801" y="419658"/>
                    </a:lnTo>
                    <a:cubicBezTo>
                      <a:pt x="0" y="318082"/>
                      <a:pt x="13998" y="185574"/>
                      <a:pt x="100823" y="98776"/>
                    </a:cubicBezTo>
                    <a:cubicBezTo>
                      <a:pt x="180129" y="19452"/>
                      <a:pt x="295893" y="0"/>
                      <a:pt x="392567" y="43507"/>
                    </a:cubicBezTo>
                    <a:cubicBezTo>
                      <a:pt x="400069" y="46760"/>
                      <a:pt x="405252" y="53791"/>
                      <a:pt x="406103" y="61927"/>
                    </a:cubicBezTo>
                    <a:cubicBezTo>
                      <a:pt x="406964" y="70054"/>
                      <a:pt x="403376" y="78018"/>
                      <a:pt x="396717" y="82757"/>
                    </a:cubicBezTo>
                    <a:cubicBezTo>
                      <a:pt x="390048" y="87505"/>
                      <a:pt x="381350" y="88284"/>
                      <a:pt x="373948" y="84805"/>
                    </a:cubicBezTo>
                    <a:moveTo>
                      <a:pt x="368059" y="422466"/>
                    </a:moveTo>
                    <a:cubicBezTo>
                      <a:pt x="363501" y="417492"/>
                      <a:pt x="361445" y="410733"/>
                      <a:pt x="362468" y="404074"/>
                    </a:cubicBezTo>
                    <a:lnTo>
                      <a:pt x="375144" y="407009"/>
                    </a:lnTo>
                    <a:cubicBezTo>
                      <a:pt x="420881" y="418199"/>
                      <a:pt x="453679" y="380943"/>
                      <a:pt x="451260" y="343097"/>
                    </a:cubicBezTo>
                    <a:cubicBezTo>
                      <a:pt x="462622" y="336746"/>
                      <a:pt x="479184" y="341322"/>
                      <a:pt x="483035" y="356751"/>
                    </a:cubicBezTo>
                    <a:lnTo>
                      <a:pt x="490328" y="380490"/>
                    </a:lnTo>
                    <a:cubicBezTo>
                      <a:pt x="492140" y="389595"/>
                      <a:pt x="501291" y="393265"/>
                      <a:pt x="510415" y="391434"/>
                    </a:cubicBezTo>
                    <a:lnTo>
                      <a:pt x="534135" y="385944"/>
                    </a:lnTo>
                    <a:cubicBezTo>
                      <a:pt x="556016" y="380490"/>
                      <a:pt x="570621" y="406040"/>
                      <a:pt x="556016" y="422466"/>
                    </a:cubicBezTo>
                    <a:lnTo>
                      <a:pt x="539617" y="440696"/>
                    </a:lnTo>
                    <a:cubicBezTo>
                      <a:pt x="534135" y="447989"/>
                      <a:pt x="534135" y="457113"/>
                      <a:pt x="539617" y="462604"/>
                    </a:cubicBezTo>
                    <a:lnTo>
                      <a:pt x="556034" y="480860"/>
                    </a:lnTo>
                    <a:cubicBezTo>
                      <a:pt x="570621" y="497278"/>
                      <a:pt x="556034" y="522801"/>
                      <a:pt x="534135" y="517328"/>
                    </a:cubicBezTo>
                    <a:lnTo>
                      <a:pt x="510415" y="511892"/>
                    </a:lnTo>
                    <a:cubicBezTo>
                      <a:pt x="501291" y="510035"/>
                      <a:pt x="493980" y="515516"/>
                      <a:pt x="490328" y="522801"/>
                    </a:cubicBezTo>
                    <a:lnTo>
                      <a:pt x="483035" y="546548"/>
                    </a:lnTo>
                    <a:cubicBezTo>
                      <a:pt x="475741" y="568429"/>
                      <a:pt x="446540" y="568429"/>
                      <a:pt x="441067" y="546548"/>
                    </a:cubicBezTo>
                    <a:lnTo>
                      <a:pt x="433765" y="522801"/>
                    </a:lnTo>
                    <a:cubicBezTo>
                      <a:pt x="431952" y="513704"/>
                      <a:pt x="422829" y="510035"/>
                      <a:pt x="413696" y="511865"/>
                    </a:cubicBezTo>
                    <a:lnTo>
                      <a:pt x="389985" y="517346"/>
                    </a:lnTo>
                    <a:cubicBezTo>
                      <a:pt x="368077" y="522801"/>
                      <a:pt x="353472" y="497278"/>
                      <a:pt x="368077" y="480860"/>
                    </a:cubicBezTo>
                    <a:lnTo>
                      <a:pt x="384503" y="462604"/>
                    </a:lnTo>
                    <a:cubicBezTo>
                      <a:pt x="389985" y="455310"/>
                      <a:pt x="389985" y="446177"/>
                      <a:pt x="384503" y="440696"/>
                    </a:cubicBezTo>
                    <a:lnTo>
                      <a:pt x="368077" y="422466"/>
                    </a:lnTo>
                    <a:moveTo>
                      <a:pt x="487946" y="451632"/>
                    </a:moveTo>
                    <a:cubicBezTo>
                      <a:pt x="487946" y="437343"/>
                      <a:pt x="476357" y="425746"/>
                      <a:pt x="462060" y="425746"/>
                    </a:cubicBezTo>
                    <a:cubicBezTo>
                      <a:pt x="447763" y="425746"/>
                      <a:pt x="436175" y="437343"/>
                      <a:pt x="436166" y="451632"/>
                    </a:cubicBezTo>
                    <a:cubicBezTo>
                      <a:pt x="436166" y="465938"/>
                      <a:pt x="447763" y="477526"/>
                      <a:pt x="462060" y="477526"/>
                    </a:cubicBezTo>
                    <a:cubicBezTo>
                      <a:pt x="476357" y="477526"/>
                      <a:pt x="487955" y="465938"/>
                      <a:pt x="487946" y="451632"/>
                    </a:cubicBezTo>
                    <a:moveTo>
                      <a:pt x="459722" y="94409"/>
                    </a:moveTo>
                    <a:cubicBezTo>
                      <a:pt x="447246" y="93512"/>
                      <a:pt x="436410" y="102907"/>
                      <a:pt x="435513" y="115383"/>
                    </a:cubicBezTo>
                    <a:lnTo>
                      <a:pt x="431119" y="177021"/>
                    </a:lnTo>
                    <a:cubicBezTo>
                      <a:pt x="430467" y="186154"/>
                      <a:pt x="435386" y="194779"/>
                      <a:pt x="443577" y="198875"/>
                    </a:cubicBezTo>
                    <a:cubicBezTo>
                      <a:pt x="451758" y="202979"/>
                      <a:pt x="461616" y="201747"/>
                      <a:pt x="468538" y="195749"/>
                    </a:cubicBezTo>
                    <a:lnTo>
                      <a:pt x="480996" y="184949"/>
                    </a:lnTo>
                    <a:cubicBezTo>
                      <a:pt x="499878" y="219577"/>
                      <a:pt x="508540" y="258863"/>
                      <a:pt x="505958" y="298221"/>
                    </a:cubicBezTo>
                    <a:cubicBezTo>
                      <a:pt x="505133" y="310707"/>
                      <a:pt x="514574" y="321498"/>
                      <a:pt x="527059" y="322331"/>
                    </a:cubicBezTo>
                    <a:cubicBezTo>
                      <a:pt x="539544" y="323156"/>
                      <a:pt x="550335" y="313715"/>
                      <a:pt x="551169" y="301239"/>
                    </a:cubicBezTo>
                    <a:cubicBezTo>
                      <a:pt x="554530" y="249939"/>
                      <a:pt x="542244" y="198838"/>
                      <a:pt x="515924" y="154687"/>
                    </a:cubicBezTo>
                    <a:lnTo>
                      <a:pt x="534588" y="138514"/>
                    </a:lnTo>
                    <a:cubicBezTo>
                      <a:pt x="541510" y="132507"/>
                      <a:pt x="544138" y="122940"/>
                      <a:pt x="541248" y="114251"/>
                    </a:cubicBezTo>
                    <a:cubicBezTo>
                      <a:pt x="538357" y="105553"/>
                      <a:pt x="530520" y="99464"/>
                      <a:pt x="521387" y="98803"/>
                    </a:cubicBezTo>
                    <a:lnTo>
                      <a:pt x="459722" y="94409"/>
                    </a:lnTo>
                    <a:moveTo>
                      <a:pt x="170679" y="502696"/>
                    </a:moveTo>
                    <a:cubicBezTo>
                      <a:pt x="175327" y="491071"/>
                      <a:pt x="188509" y="485427"/>
                      <a:pt x="200125" y="490075"/>
                    </a:cubicBezTo>
                    <a:cubicBezTo>
                      <a:pt x="230568" y="502261"/>
                      <a:pt x="260757" y="508259"/>
                      <a:pt x="292994" y="508259"/>
                    </a:cubicBezTo>
                    <a:cubicBezTo>
                      <a:pt x="305506" y="508259"/>
                      <a:pt x="315645" y="518406"/>
                      <a:pt x="315645" y="530910"/>
                    </a:cubicBezTo>
                    <a:cubicBezTo>
                      <a:pt x="315645" y="543422"/>
                      <a:pt x="305506" y="553561"/>
                      <a:pt x="292994" y="553561"/>
                    </a:cubicBezTo>
                    <a:cubicBezTo>
                      <a:pt x="254759" y="553561"/>
                      <a:pt x="218880" y="546385"/>
                      <a:pt x="183291" y="532142"/>
                    </a:cubicBezTo>
                    <a:cubicBezTo>
                      <a:pt x="171675" y="527494"/>
                      <a:pt x="166031" y="514302"/>
                      <a:pt x="170679" y="502696"/>
                    </a:cubicBezTo>
                    <a:moveTo>
                      <a:pt x="319631" y="174638"/>
                    </a:moveTo>
                    <a:lnTo>
                      <a:pt x="328691" y="204084"/>
                    </a:lnTo>
                    <a:cubicBezTo>
                      <a:pt x="330957" y="215410"/>
                      <a:pt x="342282" y="219940"/>
                      <a:pt x="353607" y="217675"/>
                    </a:cubicBezTo>
                    <a:lnTo>
                      <a:pt x="383054" y="210880"/>
                    </a:lnTo>
                    <a:cubicBezTo>
                      <a:pt x="410235" y="204084"/>
                      <a:pt x="428355" y="235796"/>
                      <a:pt x="410235" y="256181"/>
                    </a:cubicBezTo>
                    <a:lnTo>
                      <a:pt x="389849" y="278832"/>
                    </a:lnTo>
                    <a:cubicBezTo>
                      <a:pt x="383054" y="287893"/>
                      <a:pt x="383054" y="299218"/>
                      <a:pt x="389849" y="306013"/>
                    </a:cubicBezTo>
                    <a:lnTo>
                      <a:pt x="410235" y="328664"/>
                    </a:lnTo>
                    <a:cubicBezTo>
                      <a:pt x="428355" y="349050"/>
                      <a:pt x="410235" y="380761"/>
                      <a:pt x="383054" y="373966"/>
                    </a:cubicBezTo>
                    <a:lnTo>
                      <a:pt x="353607" y="367171"/>
                    </a:lnTo>
                    <a:cubicBezTo>
                      <a:pt x="342282" y="364906"/>
                      <a:pt x="333222" y="371701"/>
                      <a:pt x="328691" y="380761"/>
                    </a:cubicBezTo>
                    <a:lnTo>
                      <a:pt x="319631" y="410208"/>
                    </a:lnTo>
                    <a:cubicBezTo>
                      <a:pt x="310571" y="437389"/>
                      <a:pt x="274329" y="437389"/>
                      <a:pt x="267534" y="410208"/>
                    </a:cubicBezTo>
                    <a:lnTo>
                      <a:pt x="258474" y="380761"/>
                    </a:lnTo>
                    <a:cubicBezTo>
                      <a:pt x="256209" y="369436"/>
                      <a:pt x="244883" y="364906"/>
                      <a:pt x="233558" y="367171"/>
                    </a:cubicBezTo>
                    <a:lnTo>
                      <a:pt x="204111" y="373966"/>
                    </a:lnTo>
                    <a:cubicBezTo>
                      <a:pt x="176930" y="380761"/>
                      <a:pt x="158810" y="349050"/>
                      <a:pt x="176930" y="328664"/>
                    </a:cubicBezTo>
                    <a:lnTo>
                      <a:pt x="197316" y="306013"/>
                    </a:lnTo>
                    <a:cubicBezTo>
                      <a:pt x="204111" y="296953"/>
                      <a:pt x="204111" y="285628"/>
                      <a:pt x="197316" y="278832"/>
                    </a:cubicBezTo>
                    <a:lnTo>
                      <a:pt x="176930" y="256181"/>
                    </a:lnTo>
                    <a:cubicBezTo>
                      <a:pt x="158810" y="235796"/>
                      <a:pt x="176930" y="204084"/>
                      <a:pt x="204111" y="210880"/>
                    </a:cubicBezTo>
                    <a:lnTo>
                      <a:pt x="233558" y="217675"/>
                    </a:lnTo>
                    <a:cubicBezTo>
                      <a:pt x="244883" y="219940"/>
                      <a:pt x="253943" y="213145"/>
                      <a:pt x="258474" y="204084"/>
                    </a:cubicBezTo>
                    <a:lnTo>
                      <a:pt x="267534" y="174638"/>
                    </a:lnTo>
                    <a:cubicBezTo>
                      <a:pt x="274329" y="147457"/>
                      <a:pt x="312836" y="147457"/>
                      <a:pt x="319631" y="174638"/>
                    </a:cubicBezTo>
                    <a:moveTo>
                      <a:pt x="293583" y="324569"/>
                    </a:moveTo>
                    <a:cubicBezTo>
                      <a:pt x="311332" y="324569"/>
                      <a:pt x="325729" y="310172"/>
                      <a:pt x="325729" y="292423"/>
                    </a:cubicBezTo>
                    <a:cubicBezTo>
                      <a:pt x="325729" y="274674"/>
                      <a:pt x="311332" y="260277"/>
                      <a:pt x="293583" y="260277"/>
                    </a:cubicBezTo>
                    <a:cubicBezTo>
                      <a:pt x="275833" y="260286"/>
                      <a:pt x="261445" y="274674"/>
                      <a:pt x="261445" y="292423"/>
                    </a:cubicBezTo>
                    <a:cubicBezTo>
                      <a:pt x="261445" y="310172"/>
                      <a:pt x="275833" y="324560"/>
                      <a:pt x="293583" y="324569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Rounded Rectangle 16">
                <a:extLst>
                  <a:ext uri="{FF2B5EF4-FFF2-40B4-BE49-F238E27FC236}">
                    <a16:creationId xmlns:a16="http://schemas.microsoft.com/office/drawing/2014/main" id="{5D51E03F-E4CC-C310-4764-681A70D35BDC}"/>
                  </a:ext>
                </a:extLst>
              </p:cNvPr>
              <p:cNvSpPr/>
              <p:nvPr/>
            </p:nvSpPr>
            <p:spPr>
              <a:xfrm>
                <a:off x="3431799" y="2883112"/>
                <a:ext cx="542217" cy="528898"/>
              </a:xfrm>
              <a:custGeom>
                <a:avLst/>
                <a:gdLst/>
                <a:ahLst/>
                <a:cxnLst/>
                <a:rect l="0" t="0" r="0" b="0"/>
                <a:pathLst>
                  <a:path w="542217" h="528898">
                    <a:moveTo>
                      <a:pt x="236430" y="22650"/>
                    </a:moveTo>
                    <a:lnTo>
                      <a:pt x="236430" y="186688"/>
                    </a:lnTo>
                    <a:lnTo>
                      <a:pt x="304382" y="186688"/>
                    </a:lnTo>
                    <a:lnTo>
                      <a:pt x="304382" y="22650"/>
                    </a:lnTo>
                    <a:cubicBezTo>
                      <a:pt x="304382" y="9060"/>
                      <a:pt x="295322" y="0"/>
                      <a:pt x="281732" y="0"/>
                    </a:cubicBezTo>
                    <a:lnTo>
                      <a:pt x="259081" y="0"/>
                    </a:lnTo>
                    <a:cubicBezTo>
                      <a:pt x="245490" y="0"/>
                      <a:pt x="236430" y="9060"/>
                      <a:pt x="236430" y="22650"/>
                    </a:cubicBezTo>
                    <a:moveTo>
                      <a:pt x="453498" y="294280"/>
                    </a:moveTo>
                    <a:cubicBezTo>
                      <a:pt x="468149" y="294280"/>
                      <a:pt x="477907" y="284495"/>
                      <a:pt x="477907" y="269862"/>
                    </a:cubicBezTo>
                    <a:lnTo>
                      <a:pt x="477907" y="245445"/>
                    </a:lnTo>
                    <a:cubicBezTo>
                      <a:pt x="477907" y="230812"/>
                      <a:pt x="468149" y="221027"/>
                      <a:pt x="453498" y="221027"/>
                    </a:cubicBezTo>
                    <a:lnTo>
                      <a:pt x="87314" y="221027"/>
                    </a:lnTo>
                    <a:cubicBezTo>
                      <a:pt x="72682" y="221027"/>
                      <a:pt x="62897" y="230812"/>
                      <a:pt x="62897" y="245445"/>
                    </a:cubicBezTo>
                    <a:lnTo>
                      <a:pt x="62897" y="269862"/>
                    </a:lnTo>
                    <a:cubicBezTo>
                      <a:pt x="62897" y="284495"/>
                      <a:pt x="72682" y="294280"/>
                      <a:pt x="87314" y="294280"/>
                    </a:cubicBezTo>
                    <a:lnTo>
                      <a:pt x="453498" y="294280"/>
                    </a:lnTo>
                    <a:moveTo>
                      <a:pt x="83536" y="402053"/>
                    </a:moveTo>
                    <a:cubicBezTo>
                      <a:pt x="83536" y="377137"/>
                      <a:pt x="103922" y="356751"/>
                      <a:pt x="128838" y="356751"/>
                    </a:cubicBezTo>
                    <a:lnTo>
                      <a:pt x="411974" y="356751"/>
                    </a:lnTo>
                    <a:cubicBezTo>
                      <a:pt x="436890" y="356751"/>
                      <a:pt x="457276" y="377137"/>
                      <a:pt x="457276" y="402053"/>
                    </a:cubicBezTo>
                    <a:lnTo>
                      <a:pt x="457276" y="436030"/>
                    </a:lnTo>
                    <a:cubicBezTo>
                      <a:pt x="459541" y="485862"/>
                      <a:pt x="418770" y="526633"/>
                      <a:pt x="364407" y="526633"/>
                    </a:cubicBezTo>
                    <a:cubicBezTo>
                      <a:pt x="346287" y="526633"/>
                      <a:pt x="330431" y="522103"/>
                      <a:pt x="316840" y="515308"/>
                    </a:cubicBezTo>
                    <a:cubicBezTo>
                      <a:pt x="285129" y="499452"/>
                      <a:pt x="248888" y="503982"/>
                      <a:pt x="217176" y="517573"/>
                    </a:cubicBezTo>
                    <a:cubicBezTo>
                      <a:pt x="199056" y="526633"/>
                      <a:pt x="176405" y="528898"/>
                      <a:pt x="153754" y="524368"/>
                    </a:cubicBezTo>
                    <a:cubicBezTo>
                      <a:pt x="122043" y="517573"/>
                      <a:pt x="92596" y="492657"/>
                      <a:pt x="85801" y="460946"/>
                    </a:cubicBezTo>
                    <a:cubicBezTo>
                      <a:pt x="83536" y="454150"/>
                      <a:pt x="83536" y="449620"/>
                      <a:pt x="83536" y="442825"/>
                    </a:cubicBezTo>
                    <a:lnTo>
                      <a:pt x="83536" y="402053"/>
                    </a:lnTo>
                    <a:moveTo>
                      <a:pt x="22650" y="379402"/>
                    </a:moveTo>
                    <a:lnTo>
                      <a:pt x="52867" y="379402"/>
                    </a:lnTo>
                    <a:cubicBezTo>
                      <a:pt x="50665" y="386750"/>
                      <a:pt x="49560" y="394379"/>
                      <a:pt x="49560" y="402053"/>
                    </a:cubicBezTo>
                    <a:lnTo>
                      <a:pt x="49560" y="424704"/>
                    </a:lnTo>
                    <a:lnTo>
                      <a:pt x="22650" y="424704"/>
                    </a:lnTo>
                    <a:cubicBezTo>
                      <a:pt x="10138" y="424704"/>
                      <a:pt x="0" y="414566"/>
                      <a:pt x="0" y="402053"/>
                    </a:cubicBezTo>
                    <a:cubicBezTo>
                      <a:pt x="0" y="389541"/>
                      <a:pt x="10138" y="379402"/>
                      <a:pt x="22650" y="379402"/>
                    </a:cubicBezTo>
                    <a:moveTo>
                      <a:pt x="491253" y="424704"/>
                    </a:moveTo>
                    <a:lnTo>
                      <a:pt x="519566" y="424704"/>
                    </a:lnTo>
                    <a:cubicBezTo>
                      <a:pt x="532079" y="424704"/>
                      <a:pt x="542217" y="414566"/>
                      <a:pt x="542217" y="402053"/>
                    </a:cubicBezTo>
                    <a:cubicBezTo>
                      <a:pt x="542217" y="389541"/>
                      <a:pt x="532079" y="379402"/>
                      <a:pt x="519566" y="379402"/>
                    </a:cubicBezTo>
                    <a:lnTo>
                      <a:pt x="487946" y="379402"/>
                    </a:lnTo>
                    <a:cubicBezTo>
                      <a:pt x="490093" y="386578"/>
                      <a:pt x="491253" y="394189"/>
                      <a:pt x="491253" y="402053"/>
                    </a:cubicBezTo>
                    <a:lnTo>
                      <a:pt x="491253" y="424704"/>
                    </a:lnTo>
                    <a:moveTo>
                      <a:pt x="202453" y="187051"/>
                    </a:moveTo>
                    <a:lnTo>
                      <a:pt x="106278" y="187051"/>
                    </a:lnTo>
                    <a:cubicBezTo>
                      <a:pt x="108407" y="124199"/>
                      <a:pt x="146823" y="69148"/>
                      <a:pt x="202453" y="43716"/>
                    </a:cubicBezTo>
                    <a:lnTo>
                      <a:pt x="202453" y="186716"/>
                    </a:lnTo>
                    <a:moveTo>
                      <a:pt x="434535" y="187051"/>
                    </a:moveTo>
                    <a:lnTo>
                      <a:pt x="338359" y="187051"/>
                    </a:lnTo>
                    <a:lnTo>
                      <a:pt x="338359" y="43698"/>
                    </a:lnTo>
                    <a:cubicBezTo>
                      <a:pt x="393971" y="69148"/>
                      <a:pt x="432405" y="124199"/>
                      <a:pt x="434535" y="187069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Rounded Rectangle 17">
                <a:extLst>
                  <a:ext uri="{FF2B5EF4-FFF2-40B4-BE49-F238E27FC236}">
                    <a16:creationId xmlns:a16="http://schemas.microsoft.com/office/drawing/2014/main" id="{A835404F-48AA-0249-98EA-5D87458DC1D0}"/>
                  </a:ext>
                </a:extLst>
              </p:cNvPr>
              <p:cNvSpPr/>
              <p:nvPr/>
            </p:nvSpPr>
            <p:spPr>
              <a:xfrm>
                <a:off x="5181310" y="2883112"/>
                <a:ext cx="520971" cy="543621"/>
              </a:xfrm>
              <a:custGeom>
                <a:avLst/>
                <a:gdLst/>
                <a:ahLst/>
                <a:cxnLst/>
                <a:rect l="0" t="0" r="0" b="0"/>
                <a:pathLst>
                  <a:path w="520971" h="543621">
                    <a:moveTo>
                      <a:pt x="11325" y="385065"/>
                    </a:moveTo>
                    <a:lnTo>
                      <a:pt x="56627" y="385065"/>
                    </a:lnTo>
                    <a:cubicBezTo>
                      <a:pt x="56627" y="385065"/>
                      <a:pt x="67952" y="385065"/>
                      <a:pt x="67952" y="396391"/>
                    </a:cubicBezTo>
                    <a:lnTo>
                      <a:pt x="67952" y="532296"/>
                    </a:lnTo>
                    <a:cubicBezTo>
                      <a:pt x="67952" y="532296"/>
                      <a:pt x="67952" y="543621"/>
                      <a:pt x="56627" y="543621"/>
                    </a:cubicBezTo>
                    <a:lnTo>
                      <a:pt x="11325" y="543621"/>
                    </a:lnTo>
                    <a:cubicBezTo>
                      <a:pt x="11325" y="543621"/>
                      <a:pt x="0" y="543621"/>
                      <a:pt x="0" y="532296"/>
                    </a:cubicBezTo>
                    <a:lnTo>
                      <a:pt x="0" y="396391"/>
                    </a:lnTo>
                    <a:cubicBezTo>
                      <a:pt x="0" y="396391"/>
                      <a:pt x="0" y="385065"/>
                      <a:pt x="11325" y="385065"/>
                    </a:cubicBezTo>
                    <a:moveTo>
                      <a:pt x="101929" y="271810"/>
                    </a:moveTo>
                    <a:lnTo>
                      <a:pt x="147230" y="271810"/>
                    </a:lnTo>
                    <a:cubicBezTo>
                      <a:pt x="147230" y="271810"/>
                      <a:pt x="158556" y="271810"/>
                      <a:pt x="158556" y="283136"/>
                    </a:cubicBezTo>
                    <a:lnTo>
                      <a:pt x="158556" y="532296"/>
                    </a:lnTo>
                    <a:cubicBezTo>
                      <a:pt x="158556" y="532296"/>
                      <a:pt x="158556" y="543621"/>
                      <a:pt x="147230" y="543621"/>
                    </a:cubicBezTo>
                    <a:lnTo>
                      <a:pt x="101929" y="543621"/>
                    </a:lnTo>
                    <a:cubicBezTo>
                      <a:pt x="101929" y="543621"/>
                      <a:pt x="90603" y="543621"/>
                      <a:pt x="90603" y="532296"/>
                    </a:cubicBezTo>
                    <a:lnTo>
                      <a:pt x="90603" y="283136"/>
                    </a:lnTo>
                    <a:cubicBezTo>
                      <a:pt x="90603" y="283136"/>
                      <a:pt x="90603" y="271810"/>
                      <a:pt x="101929" y="271810"/>
                    </a:cubicBezTo>
                    <a:moveTo>
                      <a:pt x="192532" y="339763"/>
                    </a:moveTo>
                    <a:lnTo>
                      <a:pt x="237834" y="339763"/>
                    </a:lnTo>
                    <a:cubicBezTo>
                      <a:pt x="237834" y="339763"/>
                      <a:pt x="249160" y="339763"/>
                      <a:pt x="249160" y="351089"/>
                    </a:cubicBezTo>
                    <a:lnTo>
                      <a:pt x="249160" y="532296"/>
                    </a:lnTo>
                    <a:cubicBezTo>
                      <a:pt x="249160" y="532296"/>
                      <a:pt x="249160" y="543621"/>
                      <a:pt x="237834" y="543621"/>
                    </a:cubicBezTo>
                    <a:lnTo>
                      <a:pt x="192532" y="543621"/>
                    </a:lnTo>
                    <a:cubicBezTo>
                      <a:pt x="192532" y="543621"/>
                      <a:pt x="181207" y="543621"/>
                      <a:pt x="181207" y="532296"/>
                    </a:cubicBezTo>
                    <a:lnTo>
                      <a:pt x="181207" y="351089"/>
                    </a:lnTo>
                    <a:cubicBezTo>
                      <a:pt x="181207" y="351089"/>
                      <a:pt x="181207" y="339763"/>
                      <a:pt x="192532" y="339763"/>
                    </a:cubicBezTo>
                    <a:moveTo>
                      <a:pt x="283136" y="181207"/>
                    </a:moveTo>
                    <a:lnTo>
                      <a:pt x="328438" y="181207"/>
                    </a:lnTo>
                    <a:cubicBezTo>
                      <a:pt x="328438" y="181207"/>
                      <a:pt x="339763" y="181207"/>
                      <a:pt x="339763" y="192532"/>
                    </a:cubicBezTo>
                    <a:lnTo>
                      <a:pt x="339763" y="532296"/>
                    </a:lnTo>
                    <a:cubicBezTo>
                      <a:pt x="339763" y="532296"/>
                      <a:pt x="339763" y="543621"/>
                      <a:pt x="328438" y="543621"/>
                    </a:cubicBezTo>
                    <a:lnTo>
                      <a:pt x="283136" y="543621"/>
                    </a:lnTo>
                    <a:cubicBezTo>
                      <a:pt x="283136" y="543621"/>
                      <a:pt x="271810" y="543621"/>
                      <a:pt x="271810" y="532296"/>
                    </a:cubicBezTo>
                    <a:lnTo>
                      <a:pt x="271810" y="192532"/>
                    </a:lnTo>
                    <a:cubicBezTo>
                      <a:pt x="271810" y="192532"/>
                      <a:pt x="271810" y="181207"/>
                      <a:pt x="283136" y="181207"/>
                    </a:cubicBezTo>
                    <a:moveTo>
                      <a:pt x="373740" y="271810"/>
                    </a:moveTo>
                    <a:lnTo>
                      <a:pt x="419041" y="271810"/>
                    </a:lnTo>
                    <a:cubicBezTo>
                      <a:pt x="419041" y="271810"/>
                      <a:pt x="430367" y="271810"/>
                      <a:pt x="430367" y="283136"/>
                    </a:cubicBezTo>
                    <a:lnTo>
                      <a:pt x="430367" y="532296"/>
                    </a:lnTo>
                    <a:cubicBezTo>
                      <a:pt x="430367" y="532296"/>
                      <a:pt x="430367" y="543621"/>
                      <a:pt x="419041" y="543621"/>
                    </a:cubicBezTo>
                    <a:lnTo>
                      <a:pt x="373740" y="543621"/>
                    </a:lnTo>
                    <a:cubicBezTo>
                      <a:pt x="373740" y="543621"/>
                      <a:pt x="362414" y="543621"/>
                      <a:pt x="362414" y="532296"/>
                    </a:cubicBezTo>
                    <a:lnTo>
                      <a:pt x="362414" y="283136"/>
                    </a:lnTo>
                    <a:cubicBezTo>
                      <a:pt x="362414" y="283136"/>
                      <a:pt x="362414" y="271810"/>
                      <a:pt x="373740" y="271810"/>
                    </a:cubicBezTo>
                    <a:moveTo>
                      <a:pt x="464343" y="90603"/>
                    </a:moveTo>
                    <a:lnTo>
                      <a:pt x="509645" y="90603"/>
                    </a:lnTo>
                    <a:cubicBezTo>
                      <a:pt x="509645" y="90603"/>
                      <a:pt x="520971" y="90603"/>
                      <a:pt x="520971" y="101929"/>
                    </a:cubicBezTo>
                    <a:lnTo>
                      <a:pt x="520971" y="532296"/>
                    </a:lnTo>
                    <a:cubicBezTo>
                      <a:pt x="520971" y="532296"/>
                      <a:pt x="520971" y="543621"/>
                      <a:pt x="509645" y="543621"/>
                    </a:cubicBezTo>
                    <a:lnTo>
                      <a:pt x="464343" y="543621"/>
                    </a:lnTo>
                    <a:cubicBezTo>
                      <a:pt x="464343" y="543621"/>
                      <a:pt x="453018" y="543621"/>
                      <a:pt x="453018" y="532296"/>
                    </a:cubicBezTo>
                    <a:lnTo>
                      <a:pt x="453018" y="101929"/>
                    </a:lnTo>
                    <a:cubicBezTo>
                      <a:pt x="453018" y="101929"/>
                      <a:pt x="453018" y="90603"/>
                      <a:pt x="464343" y="90603"/>
                    </a:cubicBezTo>
                    <a:moveTo>
                      <a:pt x="11325" y="0"/>
                    </a:moveTo>
                    <a:lnTo>
                      <a:pt x="509645" y="0"/>
                    </a:lnTo>
                    <a:cubicBezTo>
                      <a:pt x="509645" y="0"/>
                      <a:pt x="520971" y="0"/>
                      <a:pt x="520971" y="11325"/>
                    </a:cubicBezTo>
                    <a:lnTo>
                      <a:pt x="520971" y="56627"/>
                    </a:lnTo>
                    <a:cubicBezTo>
                      <a:pt x="520971" y="56627"/>
                      <a:pt x="520971" y="67952"/>
                      <a:pt x="509645" y="67952"/>
                    </a:cubicBezTo>
                    <a:lnTo>
                      <a:pt x="11325" y="67952"/>
                    </a:lnTo>
                    <a:cubicBezTo>
                      <a:pt x="11325" y="67952"/>
                      <a:pt x="0" y="67952"/>
                      <a:pt x="0" y="56627"/>
                    </a:cubicBezTo>
                    <a:lnTo>
                      <a:pt x="0" y="11325"/>
                    </a:lnTo>
                    <a:cubicBezTo>
                      <a:pt x="0" y="11325"/>
                      <a:pt x="0" y="0"/>
                      <a:pt x="11325" y="0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6E65C71A-862D-214D-6ACA-449A56E141AA}"/>
                  </a:ext>
                </a:extLst>
              </p:cNvPr>
              <p:cNvSpPr/>
              <p:nvPr/>
            </p:nvSpPr>
            <p:spPr>
              <a:xfrm>
                <a:off x="6947085" y="2885876"/>
                <a:ext cx="468602" cy="540188"/>
              </a:xfrm>
              <a:custGeom>
                <a:avLst/>
                <a:gdLst/>
                <a:ahLst/>
                <a:cxnLst/>
                <a:rect l="0" t="0" r="0" b="0"/>
                <a:pathLst>
                  <a:path w="468602" h="540188">
                    <a:moveTo>
                      <a:pt x="26275" y="41514"/>
                    </a:moveTo>
                    <a:cubicBezTo>
                      <a:pt x="60568" y="27815"/>
                      <a:pt x="132435" y="0"/>
                      <a:pt x="232054" y="0"/>
                    </a:cubicBezTo>
                    <a:cubicBezTo>
                      <a:pt x="331156" y="0"/>
                      <a:pt x="405451" y="25278"/>
                      <a:pt x="439110" y="42085"/>
                    </a:cubicBezTo>
                    <a:cubicBezTo>
                      <a:pt x="458028" y="51535"/>
                      <a:pt x="468602" y="68405"/>
                      <a:pt x="468602" y="88474"/>
                    </a:cubicBezTo>
                    <a:lnTo>
                      <a:pt x="468602" y="258700"/>
                    </a:lnTo>
                    <a:cubicBezTo>
                      <a:pt x="468602" y="375352"/>
                      <a:pt x="397088" y="480081"/>
                      <a:pt x="287576" y="522919"/>
                    </a:cubicBezTo>
                    <a:lnTo>
                      <a:pt x="265378" y="531780"/>
                    </a:lnTo>
                    <a:cubicBezTo>
                      <a:pt x="245517" y="540188"/>
                      <a:pt x="223084" y="540188"/>
                      <a:pt x="203224" y="531770"/>
                    </a:cubicBezTo>
                    <a:lnTo>
                      <a:pt x="181089" y="522937"/>
                    </a:lnTo>
                    <a:cubicBezTo>
                      <a:pt x="71966" y="480616"/>
                      <a:pt x="81" y="375679"/>
                      <a:pt x="0" y="258700"/>
                    </a:cubicBezTo>
                    <a:lnTo>
                      <a:pt x="0" y="88474"/>
                    </a:lnTo>
                    <a:cubicBezTo>
                      <a:pt x="0" y="69221"/>
                      <a:pt x="9649" y="53256"/>
                      <a:pt x="22424" y="43670"/>
                    </a:cubicBezTo>
                    <a:cubicBezTo>
                      <a:pt x="23611" y="42792"/>
                      <a:pt x="24906" y="42067"/>
                      <a:pt x="26275" y="41514"/>
                    </a:cubicBezTo>
                    <a:moveTo>
                      <a:pt x="234301" y="101494"/>
                    </a:moveTo>
                    <a:cubicBezTo>
                      <a:pt x="209702" y="101457"/>
                      <a:pt x="188663" y="119170"/>
                      <a:pt x="184505" y="143416"/>
                    </a:cubicBezTo>
                    <a:cubicBezTo>
                      <a:pt x="180346" y="167662"/>
                      <a:pt x="194281" y="191373"/>
                      <a:pt x="217494" y="199527"/>
                    </a:cubicBezTo>
                    <a:lnTo>
                      <a:pt x="217494" y="364951"/>
                    </a:lnTo>
                    <a:cubicBezTo>
                      <a:pt x="217494" y="374229"/>
                      <a:pt x="225023" y="381758"/>
                      <a:pt x="234301" y="381758"/>
                    </a:cubicBezTo>
                    <a:cubicBezTo>
                      <a:pt x="243578" y="381758"/>
                      <a:pt x="251108" y="374229"/>
                      <a:pt x="251108" y="364951"/>
                    </a:cubicBezTo>
                    <a:lnTo>
                      <a:pt x="251108" y="199509"/>
                    </a:lnTo>
                    <a:cubicBezTo>
                      <a:pt x="274221" y="191282"/>
                      <a:pt x="288074" y="167616"/>
                      <a:pt x="283924" y="143434"/>
                    </a:cubicBezTo>
                    <a:cubicBezTo>
                      <a:pt x="279775" y="119252"/>
                      <a:pt x="258836" y="101557"/>
                      <a:pt x="234301" y="101494"/>
                    </a:cubicBezTo>
                    <a:moveTo>
                      <a:pt x="133413" y="202408"/>
                    </a:moveTo>
                    <a:cubicBezTo>
                      <a:pt x="108833" y="202390"/>
                      <a:pt x="87822" y="220094"/>
                      <a:pt x="83663" y="244312"/>
                    </a:cubicBezTo>
                    <a:cubicBezTo>
                      <a:pt x="79495" y="268540"/>
                      <a:pt x="93403" y="292233"/>
                      <a:pt x="116579" y="300423"/>
                    </a:cubicBezTo>
                    <a:lnTo>
                      <a:pt x="116579" y="364951"/>
                    </a:lnTo>
                    <a:cubicBezTo>
                      <a:pt x="116588" y="374238"/>
                      <a:pt x="124117" y="381767"/>
                      <a:pt x="133404" y="381767"/>
                    </a:cubicBezTo>
                    <a:cubicBezTo>
                      <a:pt x="142691" y="381767"/>
                      <a:pt x="150220" y="374238"/>
                      <a:pt x="150220" y="364951"/>
                    </a:cubicBezTo>
                    <a:lnTo>
                      <a:pt x="150220" y="300423"/>
                    </a:lnTo>
                    <a:cubicBezTo>
                      <a:pt x="173333" y="292187"/>
                      <a:pt x="187187" y="268531"/>
                      <a:pt x="183037" y="244349"/>
                    </a:cubicBezTo>
                    <a:cubicBezTo>
                      <a:pt x="178887" y="220157"/>
                      <a:pt x="157949" y="202462"/>
                      <a:pt x="133413" y="202408"/>
                    </a:cubicBezTo>
                    <a:moveTo>
                      <a:pt x="284749" y="252856"/>
                    </a:moveTo>
                    <a:cubicBezTo>
                      <a:pt x="284749" y="274230"/>
                      <a:pt x="298221" y="293293"/>
                      <a:pt x="318381" y="300423"/>
                    </a:cubicBezTo>
                    <a:lnTo>
                      <a:pt x="318381" y="364951"/>
                    </a:lnTo>
                    <a:cubicBezTo>
                      <a:pt x="318381" y="374238"/>
                      <a:pt x="325910" y="381767"/>
                      <a:pt x="335197" y="381767"/>
                    </a:cubicBezTo>
                    <a:cubicBezTo>
                      <a:pt x="344484" y="381767"/>
                      <a:pt x="352022" y="374238"/>
                      <a:pt x="352022" y="364951"/>
                    </a:cubicBezTo>
                    <a:lnTo>
                      <a:pt x="352022" y="300423"/>
                    </a:lnTo>
                    <a:cubicBezTo>
                      <a:pt x="376195" y="291861"/>
                      <a:pt x="390103" y="266519"/>
                      <a:pt x="384340" y="241531"/>
                    </a:cubicBezTo>
                    <a:cubicBezTo>
                      <a:pt x="378578" y="216533"/>
                      <a:pt x="354976" y="199844"/>
                      <a:pt x="329489" y="202743"/>
                    </a:cubicBezTo>
                    <a:cubicBezTo>
                      <a:pt x="304002" y="205643"/>
                      <a:pt x="284749" y="227206"/>
                      <a:pt x="284749" y="252856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Rounded Rectangle 19">
                <a:extLst>
                  <a:ext uri="{FF2B5EF4-FFF2-40B4-BE49-F238E27FC236}">
                    <a16:creationId xmlns:a16="http://schemas.microsoft.com/office/drawing/2014/main" id="{E4A3707D-E66C-1FD8-C607-6A0C47ED24AD}"/>
                  </a:ext>
                </a:extLst>
              </p:cNvPr>
              <p:cNvSpPr/>
              <p:nvPr/>
            </p:nvSpPr>
            <p:spPr>
              <a:xfrm>
                <a:off x="2570520" y="3950115"/>
                <a:ext cx="524404" cy="513151"/>
              </a:xfrm>
              <a:custGeom>
                <a:avLst/>
                <a:gdLst/>
                <a:ahLst/>
                <a:cxnLst/>
                <a:rect l="0" t="0" r="0" b="0"/>
                <a:pathLst>
                  <a:path w="524404" h="513151">
                    <a:moveTo>
                      <a:pt x="519430" y="420482"/>
                    </a:moveTo>
                    <a:lnTo>
                      <a:pt x="465748" y="326707"/>
                    </a:lnTo>
                    <a:cubicBezTo>
                      <a:pt x="464724" y="324986"/>
                      <a:pt x="462875" y="323935"/>
                      <a:pt x="460882" y="323935"/>
                    </a:cubicBezTo>
                    <a:cubicBezTo>
                      <a:pt x="458880" y="323935"/>
                      <a:pt x="457032" y="324986"/>
                      <a:pt x="456008" y="326707"/>
                    </a:cubicBezTo>
                    <a:cubicBezTo>
                      <a:pt x="428482" y="368485"/>
                      <a:pt x="388200" y="400259"/>
                      <a:pt x="341168" y="417311"/>
                    </a:cubicBezTo>
                    <a:cubicBezTo>
                      <a:pt x="339591" y="417882"/>
                      <a:pt x="338341" y="419132"/>
                      <a:pt x="337770" y="420709"/>
                    </a:cubicBezTo>
                    <a:cubicBezTo>
                      <a:pt x="336964" y="422194"/>
                      <a:pt x="336964" y="423979"/>
                      <a:pt x="337770" y="425465"/>
                    </a:cubicBezTo>
                    <a:lnTo>
                      <a:pt x="383072" y="501346"/>
                    </a:lnTo>
                    <a:cubicBezTo>
                      <a:pt x="387548" y="508875"/>
                      <a:pt x="395956" y="513151"/>
                      <a:pt x="404681" y="512327"/>
                    </a:cubicBezTo>
                    <a:cubicBezTo>
                      <a:pt x="413397" y="511502"/>
                      <a:pt x="420863" y="505731"/>
                      <a:pt x="423843" y="497495"/>
                    </a:cubicBezTo>
                    <a:lnTo>
                      <a:pt x="442644" y="445625"/>
                    </a:lnTo>
                    <a:lnTo>
                      <a:pt x="496779" y="454685"/>
                    </a:lnTo>
                    <a:cubicBezTo>
                      <a:pt x="505495" y="456289"/>
                      <a:pt x="514347" y="452655"/>
                      <a:pt x="519430" y="445398"/>
                    </a:cubicBezTo>
                    <a:cubicBezTo>
                      <a:pt x="524404" y="437842"/>
                      <a:pt x="524404" y="428038"/>
                      <a:pt x="519430" y="420482"/>
                    </a:cubicBezTo>
                    <a:moveTo>
                      <a:pt x="68677" y="325801"/>
                    </a:moveTo>
                    <a:cubicBezTo>
                      <a:pt x="67490" y="324424"/>
                      <a:pt x="65732" y="323672"/>
                      <a:pt x="63920" y="323763"/>
                    </a:cubicBezTo>
                    <a:cubicBezTo>
                      <a:pt x="61963" y="323744"/>
                      <a:pt x="60142" y="324786"/>
                      <a:pt x="59164" y="326481"/>
                    </a:cubicBezTo>
                    <a:lnTo>
                      <a:pt x="4348" y="420482"/>
                    </a:lnTo>
                    <a:cubicBezTo>
                      <a:pt x="0" y="428102"/>
                      <a:pt x="443" y="437543"/>
                      <a:pt x="5481" y="444718"/>
                    </a:cubicBezTo>
                    <a:cubicBezTo>
                      <a:pt x="10564" y="451976"/>
                      <a:pt x="19416" y="455609"/>
                      <a:pt x="28132" y="454005"/>
                    </a:cubicBezTo>
                    <a:lnTo>
                      <a:pt x="82268" y="444945"/>
                    </a:lnTo>
                    <a:lnTo>
                      <a:pt x="101068" y="496816"/>
                    </a:lnTo>
                    <a:cubicBezTo>
                      <a:pt x="104049" y="505051"/>
                      <a:pt x="111514" y="510823"/>
                      <a:pt x="120231" y="511647"/>
                    </a:cubicBezTo>
                    <a:cubicBezTo>
                      <a:pt x="128956" y="512472"/>
                      <a:pt x="137364" y="508195"/>
                      <a:pt x="141840" y="500666"/>
                    </a:cubicBezTo>
                    <a:lnTo>
                      <a:pt x="187141" y="424559"/>
                    </a:lnTo>
                    <a:cubicBezTo>
                      <a:pt x="187948" y="423073"/>
                      <a:pt x="187948" y="421288"/>
                      <a:pt x="187141" y="419802"/>
                    </a:cubicBezTo>
                    <a:cubicBezTo>
                      <a:pt x="186498" y="418271"/>
                      <a:pt x="185275" y="417048"/>
                      <a:pt x="183744" y="416405"/>
                    </a:cubicBezTo>
                    <a:cubicBezTo>
                      <a:pt x="136657" y="399335"/>
                      <a:pt x="96311" y="367569"/>
                      <a:pt x="68677" y="325801"/>
                    </a:cubicBezTo>
                    <a:moveTo>
                      <a:pt x="460538" y="198277"/>
                    </a:moveTo>
                    <a:cubicBezTo>
                      <a:pt x="460538" y="88873"/>
                      <a:pt x="371891" y="163"/>
                      <a:pt x="262496" y="81"/>
                    </a:cubicBezTo>
                    <a:cubicBezTo>
                      <a:pt x="153093" y="0"/>
                      <a:pt x="64310" y="88574"/>
                      <a:pt x="64147" y="197978"/>
                    </a:cubicBezTo>
                    <a:cubicBezTo>
                      <a:pt x="63984" y="307372"/>
                      <a:pt x="152485" y="396218"/>
                      <a:pt x="261889" y="396472"/>
                    </a:cubicBezTo>
                    <a:cubicBezTo>
                      <a:pt x="371475" y="396599"/>
                      <a:pt x="460411" y="307862"/>
                      <a:pt x="460538" y="198277"/>
                    </a:cubicBezTo>
                    <a:moveTo>
                      <a:pt x="221118" y="266229"/>
                    </a:moveTo>
                    <a:lnTo>
                      <a:pt x="181932" y="228402"/>
                    </a:lnTo>
                    <a:cubicBezTo>
                      <a:pt x="175309" y="221770"/>
                      <a:pt x="175309" y="211024"/>
                      <a:pt x="181932" y="204392"/>
                    </a:cubicBezTo>
                    <a:cubicBezTo>
                      <a:pt x="185085" y="201158"/>
                      <a:pt x="189416" y="199328"/>
                      <a:pt x="193937" y="199328"/>
                    </a:cubicBezTo>
                    <a:cubicBezTo>
                      <a:pt x="198458" y="199328"/>
                      <a:pt x="202789" y="201158"/>
                      <a:pt x="205942" y="204392"/>
                    </a:cubicBezTo>
                    <a:lnTo>
                      <a:pt x="245128" y="243578"/>
                    </a:lnTo>
                    <a:lnTo>
                      <a:pt x="329842" y="133042"/>
                    </a:lnTo>
                    <a:cubicBezTo>
                      <a:pt x="333394" y="127868"/>
                      <a:pt x="339510" y="125078"/>
                      <a:pt x="345743" y="125785"/>
                    </a:cubicBezTo>
                    <a:cubicBezTo>
                      <a:pt x="351986" y="126482"/>
                      <a:pt x="357322" y="130568"/>
                      <a:pt x="359633" y="136403"/>
                    </a:cubicBezTo>
                    <a:cubicBezTo>
                      <a:pt x="361952" y="142238"/>
                      <a:pt x="360856" y="148870"/>
                      <a:pt x="356797" y="153654"/>
                    </a:cubicBezTo>
                    <a:lnTo>
                      <a:pt x="272309" y="263964"/>
                    </a:lnTo>
                    <a:cubicBezTo>
                      <a:pt x="266456" y="271937"/>
                      <a:pt x="257377" y="276921"/>
                      <a:pt x="247502" y="277582"/>
                    </a:cubicBezTo>
                    <a:cubicBezTo>
                      <a:pt x="237635" y="278234"/>
                      <a:pt x="227976" y="274492"/>
                      <a:pt x="221118" y="267362"/>
                    </a:cubicBezTo>
                    <a:lnTo>
                      <a:pt x="221118" y="266229"/>
                    </a:ln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88D2A491-7DE0-8A67-4C9C-BB768DCED9A2}"/>
                  </a:ext>
                </a:extLst>
              </p:cNvPr>
              <p:cNvSpPr/>
              <p:nvPr/>
            </p:nvSpPr>
            <p:spPr>
              <a:xfrm>
                <a:off x="4345491" y="3931397"/>
                <a:ext cx="453018" cy="549284"/>
              </a:xfrm>
              <a:custGeom>
                <a:avLst/>
                <a:gdLst/>
                <a:ahLst/>
                <a:cxnLst/>
                <a:rect l="0" t="0" r="0" b="0"/>
                <a:pathLst>
                  <a:path w="453018" h="549284">
                    <a:moveTo>
                      <a:pt x="453018" y="277473"/>
                    </a:moveTo>
                    <a:cubicBezTo>
                      <a:pt x="453018" y="246197"/>
                      <a:pt x="427667" y="220846"/>
                      <a:pt x="396391" y="220846"/>
                    </a:cubicBezTo>
                    <a:lnTo>
                      <a:pt x="390728" y="220846"/>
                    </a:lnTo>
                    <a:cubicBezTo>
                      <a:pt x="384476" y="220846"/>
                      <a:pt x="379402" y="215772"/>
                      <a:pt x="379402" y="209520"/>
                    </a:cubicBezTo>
                    <a:lnTo>
                      <a:pt x="379402" y="152893"/>
                    </a:lnTo>
                    <a:cubicBezTo>
                      <a:pt x="379402" y="68451"/>
                      <a:pt x="310951" y="0"/>
                      <a:pt x="226509" y="0"/>
                    </a:cubicBezTo>
                    <a:cubicBezTo>
                      <a:pt x="142066" y="0"/>
                      <a:pt x="73615" y="68451"/>
                      <a:pt x="73615" y="152893"/>
                    </a:cubicBezTo>
                    <a:lnTo>
                      <a:pt x="73615" y="209520"/>
                    </a:lnTo>
                    <a:cubicBezTo>
                      <a:pt x="73615" y="215772"/>
                      <a:pt x="68541" y="220846"/>
                      <a:pt x="62290" y="220846"/>
                    </a:cubicBezTo>
                    <a:lnTo>
                      <a:pt x="56627" y="220846"/>
                    </a:lnTo>
                    <a:cubicBezTo>
                      <a:pt x="25350" y="220846"/>
                      <a:pt x="0" y="246197"/>
                      <a:pt x="0" y="277473"/>
                    </a:cubicBezTo>
                    <a:lnTo>
                      <a:pt x="0" y="311450"/>
                    </a:lnTo>
                    <a:cubicBezTo>
                      <a:pt x="126" y="342672"/>
                      <a:pt x="25405" y="367950"/>
                      <a:pt x="56627" y="368077"/>
                    </a:cubicBezTo>
                    <a:lnTo>
                      <a:pt x="396391" y="368077"/>
                    </a:lnTo>
                    <a:cubicBezTo>
                      <a:pt x="427613" y="367950"/>
                      <a:pt x="452891" y="342672"/>
                      <a:pt x="453018" y="311450"/>
                    </a:cubicBezTo>
                    <a:lnTo>
                      <a:pt x="453018" y="277473"/>
                    </a:lnTo>
                    <a:moveTo>
                      <a:pt x="79278" y="311450"/>
                    </a:moveTo>
                    <a:cubicBezTo>
                      <a:pt x="66765" y="311450"/>
                      <a:pt x="56627" y="301311"/>
                      <a:pt x="56627" y="288799"/>
                    </a:cubicBezTo>
                    <a:cubicBezTo>
                      <a:pt x="56627" y="276286"/>
                      <a:pt x="66765" y="266148"/>
                      <a:pt x="79278" y="266148"/>
                    </a:cubicBezTo>
                    <a:cubicBezTo>
                      <a:pt x="91790" y="266148"/>
                      <a:pt x="101929" y="276286"/>
                      <a:pt x="101929" y="288799"/>
                    </a:cubicBezTo>
                    <a:cubicBezTo>
                      <a:pt x="101929" y="301311"/>
                      <a:pt x="91790" y="311450"/>
                      <a:pt x="79278" y="311450"/>
                    </a:cubicBezTo>
                    <a:moveTo>
                      <a:pt x="169881" y="311450"/>
                    </a:moveTo>
                    <a:cubicBezTo>
                      <a:pt x="157369" y="311450"/>
                      <a:pt x="147230" y="301311"/>
                      <a:pt x="147230" y="288799"/>
                    </a:cubicBezTo>
                    <a:cubicBezTo>
                      <a:pt x="147230" y="276286"/>
                      <a:pt x="157369" y="266148"/>
                      <a:pt x="169881" y="266148"/>
                    </a:cubicBezTo>
                    <a:cubicBezTo>
                      <a:pt x="182394" y="266148"/>
                      <a:pt x="192532" y="276286"/>
                      <a:pt x="192532" y="288799"/>
                    </a:cubicBezTo>
                    <a:cubicBezTo>
                      <a:pt x="192532" y="301311"/>
                      <a:pt x="182394" y="311450"/>
                      <a:pt x="169881" y="311450"/>
                    </a:cubicBezTo>
                    <a:moveTo>
                      <a:pt x="322775" y="209520"/>
                    </a:moveTo>
                    <a:cubicBezTo>
                      <a:pt x="322775" y="215772"/>
                      <a:pt x="317701" y="220846"/>
                      <a:pt x="311450" y="220846"/>
                    </a:cubicBezTo>
                    <a:lnTo>
                      <a:pt x="141568" y="220846"/>
                    </a:lnTo>
                    <a:cubicBezTo>
                      <a:pt x="135316" y="220846"/>
                      <a:pt x="130242" y="215772"/>
                      <a:pt x="130242" y="209520"/>
                    </a:cubicBezTo>
                    <a:lnTo>
                      <a:pt x="130242" y="152893"/>
                    </a:lnTo>
                    <a:cubicBezTo>
                      <a:pt x="130242" y="99727"/>
                      <a:pt x="173342" y="56627"/>
                      <a:pt x="226509" y="56627"/>
                    </a:cubicBezTo>
                    <a:cubicBezTo>
                      <a:pt x="279675" y="56627"/>
                      <a:pt x="322775" y="99727"/>
                      <a:pt x="322775" y="152893"/>
                    </a:cubicBezTo>
                    <a:lnTo>
                      <a:pt x="322775" y="209520"/>
                    </a:lnTo>
                    <a:moveTo>
                      <a:pt x="396391" y="402053"/>
                    </a:moveTo>
                    <a:lnTo>
                      <a:pt x="56627" y="402053"/>
                    </a:lnTo>
                    <a:cubicBezTo>
                      <a:pt x="25350" y="402053"/>
                      <a:pt x="0" y="427404"/>
                      <a:pt x="0" y="458681"/>
                    </a:cubicBezTo>
                    <a:lnTo>
                      <a:pt x="0" y="492657"/>
                    </a:lnTo>
                    <a:cubicBezTo>
                      <a:pt x="126" y="523879"/>
                      <a:pt x="25405" y="549157"/>
                      <a:pt x="56627" y="549284"/>
                    </a:cubicBezTo>
                    <a:lnTo>
                      <a:pt x="396391" y="549284"/>
                    </a:lnTo>
                    <a:cubicBezTo>
                      <a:pt x="427613" y="549157"/>
                      <a:pt x="452891" y="523879"/>
                      <a:pt x="453018" y="492657"/>
                    </a:cubicBezTo>
                    <a:lnTo>
                      <a:pt x="453018" y="458681"/>
                    </a:lnTo>
                    <a:cubicBezTo>
                      <a:pt x="453018" y="427404"/>
                      <a:pt x="427667" y="402053"/>
                      <a:pt x="396391" y="402053"/>
                    </a:cubicBezTo>
                    <a:moveTo>
                      <a:pt x="79278" y="492657"/>
                    </a:moveTo>
                    <a:cubicBezTo>
                      <a:pt x="66765" y="492657"/>
                      <a:pt x="56627" y="482518"/>
                      <a:pt x="56627" y="470006"/>
                    </a:cubicBezTo>
                    <a:cubicBezTo>
                      <a:pt x="56627" y="457494"/>
                      <a:pt x="66765" y="447355"/>
                      <a:pt x="79278" y="447355"/>
                    </a:cubicBezTo>
                    <a:cubicBezTo>
                      <a:pt x="91790" y="447355"/>
                      <a:pt x="101929" y="457494"/>
                      <a:pt x="101929" y="470006"/>
                    </a:cubicBezTo>
                    <a:cubicBezTo>
                      <a:pt x="101929" y="482518"/>
                      <a:pt x="91790" y="492657"/>
                      <a:pt x="79278" y="492657"/>
                    </a:cubicBezTo>
                    <a:moveTo>
                      <a:pt x="169881" y="492657"/>
                    </a:moveTo>
                    <a:cubicBezTo>
                      <a:pt x="157369" y="492657"/>
                      <a:pt x="147230" y="482518"/>
                      <a:pt x="147230" y="470006"/>
                    </a:cubicBezTo>
                    <a:cubicBezTo>
                      <a:pt x="147230" y="457494"/>
                      <a:pt x="157369" y="447355"/>
                      <a:pt x="169881" y="447355"/>
                    </a:cubicBezTo>
                    <a:cubicBezTo>
                      <a:pt x="182394" y="447355"/>
                      <a:pt x="192532" y="457494"/>
                      <a:pt x="192532" y="470006"/>
                    </a:cubicBezTo>
                    <a:cubicBezTo>
                      <a:pt x="192532" y="482518"/>
                      <a:pt x="182394" y="492657"/>
                      <a:pt x="169881" y="492657"/>
                    </a:cubicBez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Rounded Rectangle 21">
                <a:extLst>
                  <a:ext uri="{FF2B5EF4-FFF2-40B4-BE49-F238E27FC236}">
                    <a16:creationId xmlns:a16="http://schemas.microsoft.com/office/drawing/2014/main" id="{64991C0B-D160-D3C5-85A8-E77E7558BA46}"/>
                  </a:ext>
                </a:extLst>
              </p:cNvPr>
              <p:cNvSpPr/>
              <p:nvPr/>
            </p:nvSpPr>
            <p:spPr>
              <a:xfrm>
                <a:off x="6039780" y="3942151"/>
                <a:ext cx="543621" cy="524259"/>
              </a:xfrm>
              <a:custGeom>
                <a:avLst/>
                <a:gdLst/>
                <a:ahLst/>
                <a:cxnLst/>
                <a:rect l="0" t="0" r="0" b="0"/>
                <a:pathLst>
                  <a:path w="543621" h="524259">
                    <a:moveTo>
                      <a:pt x="543621" y="226626"/>
                    </a:moveTo>
                    <a:cubicBezTo>
                      <a:pt x="543621" y="223564"/>
                      <a:pt x="542924" y="220547"/>
                      <a:pt x="541583" y="217793"/>
                    </a:cubicBezTo>
                    <a:lnTo>
                      <a:pt x="471818" y="59916"/>
                    </a:lnTo>
                    <a:cubicBezTo>
                      <a:pt x="471247" y="58539"/>
                      <a:pt x="471247" y="56989"/>
                      <a:pt x="471818" y="55612"/>
                    </a:cubicBezTo>
                    <a:cubicBezTo>
                      <a:pt x="472624" y="54171"/>
                      <a:pt x="474038" y="53166"/>
                      <a:pt x="475669" y="52894"/>
                    </a:cubicBezTo>
                    <a:lnTo>
                      <a:pt x="490618" y="47005"/>
                    </a:lnTo>
                    <a:cubicBezTo>
                      <a:pt x="502252" y="42130"/>
                      <a:pt x="507724" y="28739"/>
                      <a:pt x="502850" y="17105"/>
                    </a:cubicBezTo>
                    <a:cubicBezTo>
                      <a:pt x="497975" y="5472"/>
                      <a:pt x="484584" y="0"/>
                      <a:pt x="472951" y="4874"/>
                    </a:cubicBezTo>
                    <a:lnTo>
                      <a:pt x="302163" y="72827"/>
                    </a:lnTo>
                    <a:cubicBezTo>
                      <a:pt x="300541" y="73715"/>
                      <a:pt x="298575" y="73715"/>
                      <a:pt x="296953" y="72827"/>
                    </a:cubicBezTo>
                    <a:cubicBezTo>
                      <a:pt x="294987" y="71567"/>
                      <a:pt x="293999" y="69230"/>
                      <a:pt x="294461" y="66937"/>
                    </a:cubicBezTo>
                    <a:lnTo>
                      <a:pt x="294461" y="37265"/>
                    </a:lnTo>
                    <a:cubicBezTo>
                      <a:pt x="294461" y="24752"/>
                      <a:pt x="284323" y="14614"/>
                      <a:pt x="271810" y="14614"/>
                    </a:cubicBezTo>
                    <a:cubicBezTo>
                      <a:pt x="259298" y="14614"/>
                      <a:pt x="249160" y="24752"/>
                      <a:pt x="249160" y="37265"/>
                    </a:cubicBezTo>
                    <a:lnTo>
                      <a:pt x="249160" y="89362"/>
                    </a:lnTo>
                    <a:cubicBezTo>
                      <a:pt x="249132" y="91672"/>
                      <a:pt x="247692" y="93738"/>
                      <a:pt x="245535" y="94572"/>
                    </a:cubicBezTo>
                    <a:lnTo>
                      <a:pt x="41677" y="174756"/>
                    </a:lnTo>
                    <a:cubicBezTo>
                      <a:pt x="31357" y="178797"/>
                      <a:pt x="25486" y="189715"/>
                      <a:pt x="27788" y="200551"/>
                    </a:cubicBezTo>
                    <a:cubicBezTo>
                      <a:pt x="30089" y="211387"/>
                      <a:pt x="39892" y="218970"/>
                      <a:pt x="50964" y="218472"/>
                    </a:cubicBezTo>
                    <a:cubicBezTo>
                      <a:pt x="52930" y="218454"/>
                      <a:pt x="54778" y="219378"/>
                      <a:pt x="55947" y="220964"/>
                    </a:cubicBezTo>
                    <a:cubicBezTo>
                      <a:pt x="56736" y="222694"/>
                      <a:pt x="56736" y="224669"/>
                      <a:pt x="55947" y="226400"/>
                    </a:cubicBezTo>
                    <a:lnTo>
                      <a:pt x="2038" y="350753"/>
                    </a:lnTo>
                    <a:cubicBezTo>
                      <a:pt x="715" y="353517"/>
                      <a:pt x="27" y="356525"/>
                      <a:pt x="0" y="359587"/>
                    </a:cubicBezTo>
                    <a:cubicBezTo>
                      <a:pt x="0" y="415879"/>
                      <a:pt x="45637" y="461516"/>
                      <a:pt x="101929" y="461516"/>
                    </a:cubicBezTo>
                    <a:cubicBezTo>
                      <a:pt x="158221" y="461516"/>
                      <a:pt x="203858" y="415879"/>
                      <a:pt x="203858" y="359587"/>
                    </a:cubicBezTo>
                    <a:cubicBezTo>
                      <a:pt x="203686" y="356380"/>
                      <a:pt x="202915" y="353227"/>
                      <a:pt x="201593" y="350300"/>
                    </a:cubicBezTo>
                    <a:lnTo>
                      <a:pt x="132281" y="194462"/>
                    </a:lnTo>
                    <a:cubicBezTo>
                      <a:pt x="131592" y="193031"/>
                      <a:pt x="131592" y="191363"/>
                      <a:pt x="132281" y="189932"/>
                    </a:cubicBezTo>
                    <a:cubicBezTo>
                      <a:pt x="133096" y="188491"/>
                      <a:pt x="134374" y="187377"/>
                      <a:pt x="135905" y="186761"/>
                    </a:cubicBezTo>
                    <a:lnTo>
                      <a:pt x="241911" y="145083"/>
                    </a:lnTo>
                    <a:cubicBezTo>
                      <a:pt x="243533" y="144195"/>
                      <a:pt x="245499" y="144195"/>
                      <a:pt x="247121" y="145083"/>
                    </a:cubicBezTo>
                    <a:cubicBezTo>
                      <a:pt x="248707" y="146415"/>
                      <a:pt x="249486" y="148472"/>
                      <a:pt x="249160" y="150519"/>
                    </a:cubicBezTo>
                    <a:lnTo>
                      <a:pt x="249160" y="473295"/>
                    </a:lnTo>
                    <a:cubicBezTo>
                      <a:pt x="249160" y="476421"/>
                      <a:pt x="246623" y="478958"/>
                      <a:pt x="243497" y="478958"/>
                    </a:cubicBezTo>
                    <a:lnTo>
                      <a:pt x="171693" y="478958"/>
                    </a:lnTo>
                    <a:cubicBezTo>
                      <a:pt x="159181" y="478958"/>
                      <a:pt x="149043" y="489096"/>
                      <a:pt x="149043" y="501609"/>
                    </a:cubicBezTo>
                    <a:cubicBezTo>
                      <a:pt x="149043" y="514121"/>
                      <a:pt x="159181" y="524259"/>
                      <a:pt x="171693" y="524259"/>
                    </a:cubicBezTo>
                    <a:lnTo>
                      <a:pt x="371248" y="524259"/>
                    </a:lnTo>
                    <a:cubicBezTo>
                      <a:pt x="383760" y="524259"/>
                      <a:pt x="393899" y="514121"/>
                      <a:pt x="393899" y="501609"/>
                    </a:cubicBezTo>
                    <a:cubicBezTo>
                      <a:pt x="393899" y="489096"/>
                      <a:pt x="383760" y="478958"/>
                      <a:pt x="371248" y="478958"/>
                    </a:cubicBezTo>
                    <a:lnTo>
                      <a:pt x="300124" y="478958"/>
                    </a:lnTo>
                    <a:cubicBezTo>
                      <a:pt x="296998" y="478958"/>
                      <a:pt x="294461" y="476421"/>
                      <a:pt x="294461" y="473295"/>
                    </a:cubicBezTo>
                    <a:lnTo>
                      <a:pt x="294461" y="127868"/>
                    </a:lnTo>
                    <a:cubicBezTo>
                      <a:pt x="294489" y="125558"/>
                      <a:pt x="295929" y="123492"/>
                      <a:pt x="298086" y="122659"/>
                    </a:cubicBezTo>
                    <a:lnTo>
                      <a:pt x="388689" y="86417"/>
                    </a:lnTo>
                    <a:cubicBezTo>
                      <a:pt x="390818" y="85711"/>
                      <a:pt x="393174" y="86236"/>
                      <a:pt x="394805" y="87776"/>
                    </a:cubicBezTo>
                    <a:cubicBezTo>
                      <a:pt x="396354" y="89507"/>
                      <a:pt x="396798" y="91962"/>
                      <a:pt x="395937" y="94119"/>
                    </a:cubicBezTo>
                    <a:lnTo>
                      <a:pt x="342028" y="218472"/>
                    </a:lnTo>
                    <a:cubicBezTo>
                      <a:pt x="340696" y="221317"/>
                      <a:pt x="339926" y="224398"/>
                      <a:pt x="339763" y="227532"/>
                    </a:cubicBezTo>
                    <a:cubicBezTo>
                      <a:pt x="339763" y="283825"/>
                      <a:pt x="385400" y="329462"/>
                      <a:pt x="441692" y="329462"/>
                    </a:cubicBezTo>
                    <a:cubicBezTo>
                      <a:pt x="497984" y="329462"/>
                      <a:pt x="543621" y="283825"/>
                      <a:pt x="543621" y="227532"/>
                    </a:cubicBezTo>
                    <a:lnTo>
                      <a:pt x="543621" y="226626"/>
                    </a:lnTo>
                    <a:moveTo>
                      <a:pt x="63649" y="343052"/>
                    </a:moveTo>
                    <a:cubicBezTo>
                      <a:pt x="61755" y="343034"/>
                      <a:pt x="59988" y="342110"/>
                      <a:pt x="58892" y="340561"/>
                    </a:cubicBezTo>
                    <a:cubicBezTo>
                      <a:pt x="58104" y="338830"/>
                      <a:pt x="58104" y="336855"/>
                      <a:pt x="58892" y="335124"/>
                    </a:cubicBezTo>
                    <a:lnTo>
                      <a:pt x="97172" y="249277"/>
                    </a:lnTo>
                    <a:cubicBezTo>
                      <a:pt x="98060" y="247193"/>
                      <a:pt x="100107" y="245834"/>
                      <a:pt x="102382" y="245834"/>
                    </a:cubicBezTo>
                    <a:cubicBezTo>
                      <a:pt x="104656" y="245834"/>
                      <a:pt x="106703" y="247193"/>
                      <a:pt x="107591" y="249277"/>
                    </a:cubicBezTo>
                    <a:lnTo>
                      <a:pt x="145645" y="335124"/>
                    </a:lnTo>
                    <a:cubicBezTo>
                      <a:pt x="146433" y="336855"/>
                      <a:pt x="146433" y="338830"/>
                      <a:pt x="145645" y="340561"/>
                    </a:cubicBezTo>
                    <a:cubicBezTo>
                      <a:pt x="144549" y="342110"/>
                      <a:pt x="142782" y="343034"/>
                      <a:pt x="140888" y="343052"/>
                    </a:cubicBezTo>
                    <a:lnTo>
                      <a:pt x="63649" y="343052"/>
                    </a:lnTo>
                    <a:moveTo>
                      <a:pt x="403412" y="209865"/>
                    </a:moveTo>
                    <a:cubicBezTo>
                      <a:pt x="401519" y="209847"/>
                      <a:pt x="399752" y="208922"/>
                      <a:pt x="398656" y="207373"/>
                    </a:cubicBezTo>
                    <a:cubicBezTo>
                      <a:pt x="397867" y="205643"/>
                      <a:pt x="397867" y="203667"/>
                      <a:pt x="398656" y="201937"/>
                    </a:cubicBezTo>
                    <a:lnTo>
                      <a:pt x="436709" y="116090"/>
                    </a:lnTo>
                    <a:cubicBezTo>
                      <a:pt x="437597" y="114006"/>
                      <a:pt x="439645" y="112647"/>
                      <a:pt x="441919" y="112647"/>
                    </a:cubicBezTo>
                    <a:cubicBezTo>
                      <a:pt x="444193" y="112647"/>
                      <a:pt x="446241" y="114006"/>
                      <a:pt x="447129" y="116090"/>
                    </a:cubicBezTo>
                    <a:lnTo>
                      <a:pt x="485409" y="201937"/>
                    </a:lnTo>
                    <a:cubicBezTo>
                      <a:pt x="486197" y="203667"/>
                      <a:pt x="486197" y="205643"/>
                      <a:pt x="485409" y="207373"/>
                    </a:cubicBezTo>
                    <a:cubicBezTo>
                      <a:pt x="484312" y="208922"/>
                      <a:pt x="482546" y="209847"/>
                      <a:pt x="480652" y="209865"/>
                    </a:cubicBezTo>
                    <a:lnTo>
                      <a:pt x="403412" y="209865"/>
                    </a:lnTo>
                  </a:path>
                </a:pathLst>
              </a:custGeom>
              <a:solidFill>
                <a:srgbClr val="37643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50236B51-3FAC-22CC-575B-943A18BD1ADC}"/>
                  </a:ext>
                </a:extLst>
              </p:cNvPr>
              <p:cNvSpPr txBox="1"/>
              <p:nvPr/>
            </p:nvSpPr>
            <p:spPr>
              <a:xfrm>
                <a:off x="3465549" y="1910663"/>
                <a:ext cx="473313" cy="217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>
                    <a:solidFill>
                      <a:srgbClr val="376435"/>
                    </a:solidFill>
                    <a:latin typeface="Arial"/>
                  </a:rPr>
                  <a:t>SSST</a:t>
                </a:r>
              </a:p>
            </p:txBody>
          </p:sp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600B924C-FAD9-CBB4-2177-65F3B94B9816}"/>
                  </a:ext>
                </a:extLst>
              </p:cNvPr>
              <p:cNvSpPr txBox="1"/>
              <p:nvPr/>
            </p:nvSpPr>
            <p:spPr>
              <a:xfrm>
                <a:off x="4847617" y="1856301"/>
                <a:ext cx="1188321" cy="652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 dirty="0" err="1">
                    <a:solidFill>
                      <a:srgbClr val="376435"/>
                    </a:solidFill>
                    <a:latin typeface="Arial"/>
                  </a:rPr>
                  <a:t>Gestión</a:t>
                </a:r>
                <a:r>
                  <a:rPr sz="1400" b="1" dirty="0">
                    <a:solidFill>
                      <a:srgbClr val="376435"/>
                    </a:solidFill>
                    <a:latin typeface="Arial"/>
                  </a:rPr>
                  <a:t> de la
</a:t>
                </a:r>
                <a:r>
                  <a:rPr sz="1400" b="1" dirty="0" err="1">
                    <a:solidFill>
                      <a:srgbClr val="376435"/>
                    </a:solidFill>
                    <a:latin typeface="Arial"/>
                  </a:rPr>
                  <a:t>Información</a:t>
                </a:r>
                <a:r>
                  <a:rPr sz="1400" b="1" dirty="0">
                    <a:solidFill>
                      <a:srgbClr val="376435"/>
                    </a:solidFill>
                    <a:latin typeface="Arial"/>
                  </a:rPr>
                  <a:t>
</a:t>
                </a:r>
                <a:r>
                  <a:rPr sz="1400" b="1" dirty="0" err="1">
                    <a:solidFill>
                      <a:srgbClr val="376435"/>
                    </a:solidFill>
                    <a:latin typeface="Arial"/>
                  </a:rPr>
                  <a:t>Estadística</a:t>
                </a:r>
                <a:endParaRPr sz="1400" b="1" dirty="0">
                  <a:solidFill>
                    <a:srgbClr val="376435"/>
                  </a:solidFill>
                  <a:latin typeface="Arial"/>
                </a:endParaRPr>
              </a:p>
            </p:txBody>
          </p:sp>
          <p:sp>
            <p:nvSpPr>
              <p:cNvPr id="26" name="TextBox 24">
                <a:extLst>
                  <a:ext uri="{FF2B5EF4-FFF2-40B4-BE49-F238E27FC236}">
                    <a16:creationId xmlns:a16="http://schemas.microsoft.com/office/drawing/2014/main" id="{DAD6B6D1-6FA0-F626-9F50-20AC7945F86A}"/>
                  </a:ext>
                </a:extLst>
              </p:cNvPr>
              <p:cNvSpPr txBox="1"/>
              <p:nvPr/>
            </p:nvSpPr>
            <p:spPr>
              <a:xfrm>
                <a:off x="6874239" y="1965025"/>
                <a:ext cx="614310" cy="217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>
                    <a:solidFill>
                      <a:srgbClr val="376435"/>
                    </a:solidFill>
                    <a:latin typeface="Arial"/>
                  </a:rPr>
                  <a:t>SIGRIP</a:t>
                </a:r>
              </a:p>
            </p:txBody>
          </p:sp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F45303AB-A502-1DC0-B9BE-488101D8E8EC}"/>
                  </a:ext>
                </a:extLst>
              </p:cNvPr>
              <p:cNvSpPr txBox="1"/>
              <p:nvPr/>
            </p:nvSpPr>
            <p:spPr>
              <a:xfrm>
                <a:off x="1329295" y="2292648"/>
                <a:ext cx="1266657" cy="489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 dirty="0">
                    <a:solidFill>
                      <a:srgbClr val="376435"/>
                    </a:solidFill>
                    <a:latin typeface="Arial"/>
                  </a:rPr>
                  <a:t>Modelo </a:t>
                </a:r>
                <a:r>
                  <a:rPr sz="1000" b="0" dirty="0" err="1">
                    <a:solidFill>
                      <a:srgbClr val="376435"/>
                    </a:solidFill>
                    <a:latin typeface="Arial"/>
                  </a:rPr>
                  <a:t>Integrado</a:t>
                </a:r>
                <a:r>
                  <a:rPr sz="1000" b="0" dirty="0">
                    <a:solidFill>
                      <a:srgbClr val="376435"/>
                    </a:solidFill>
                    <a:latin typeface="Arial"/>
                  </a:rPr>
                  <a:t> de
</a:t>
                </a:r>
                <a:r>
                  <a:rPr sz="1000" b="0" dirty="0" err="1">
                    <a:solidFill>
                      <a:srgbClr val="376435"/>
                    </a:solidFill>
                    <a:latin typeface="Arial"/>
                  </a:rPr>
                  <a:t>Planeación</a:t>
                </a:r>
                <a:r>
                  <a:rPr sz="1000" b="0" dirty="0">
                    <a:solidFill>
                      <a:srgbClr val="376435"/>
                    </a:solidFill>
                    <a:latin typeface="Arial"/>
                  </a:rPr>
                  <a:t> y
</a:t>
                </a:r>
                <a:r>
                  <a:rPr sz="1000" b="0" dirty="0" err="1">
                    <a:solidFill>
                      <a:srgbClr val="376435"/>
                    </a:solidFill>
                    <a:latin typeface="Arial"/>
                  </a:rPr>
                  <a:t>Gestión</a:t>
                </a:r>
                <a:r>
                  <a:rPr sz="1000" b="0" dirty="0">
                    <a:solidFill>
                      <a:srgbClr val="376435"/>
                    </a:solidFill>
                    <a:latin typeface="Arial"/>
                  </a:rPr>
                  <a:t>.</a:t>
                </a: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E8157019-248D-BD3A-76B8-91C44722B520}"/>
                  </a:ext>
                </a:extLst>
              </p:cNvPr>
              <p:cNvSpPr txBox="1"/>
              <p:nvPr/>
            </p:nvSpPr>
            <p:spPr>
              <a:xfrm>
                <a:off x="3127869" y="2455735"/>
                <a:ext cx="1148591" cy="326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>
                    <a:solidFill>
                      <a:srgbClr val="376435"/>
                    </a:solidFill>
                    <a:latin typeface="Arial"/>
                  </a:rPr>
                  <a:t>Seguridad y Salud
en el Trabajo.</a:t>
                </a: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CCBA72F8-2973-4F67-2428-AB6090634147}"/>
                  </a:ext>
                </a:extLst>
              </p:cNvPr>
              <p:cNvSpPr txBox="1"/>
              <p:nvPr/>
            </p:nvSpPr>
            <p:spPr>
              <a:xfrm>
                <a:off x="6569449" y="2292648"/>
                <a:ext cx="1223901" cy="489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>
                    <a:solidFill>
                      <a:srgbClr val="376435"/>
                    </a:solidFill>
                    <a:latin typeface="Arial"/>
                  </a:rPr>
                  <a:t>Sistema de Gestión
de Riesgos para la
Integridad Pública.</a:t>
                </a:r>
              </a:p>
            </p:txBody>
          </p:sp>
          <p:sp>
            <p:nvSpPr>
              <p:cNvPr id="30" name="TextBox 28">
                <a:extLst>
                  <a:ext uri="{FF2B5EF4-FFF2-40B4-BE49-F238E27FC236}">
                    <a16:creationId xmlns:a16="http://schemas.microsoft.com/office/drawing/2014/main" id="{45782358-059A-50A8-2245-E0364D052F41}"/>
                  </a:ext>
                </a:extLst>
              </p:cNvPr>
              <p:cNvSpPr txBox="1"/>
              <p:nvPr/>
            </p:nvSpPr>
            <p:spPr>
              <a:xfrm>
                <a:off x="4841184" y="2618821"/>
                <a:ext cx="1201159" cy="163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>
                    <a:solidFill>
                      <a:srgbClr val="376435"/>
                    </a:solidFill>
                    <a:latin typeface="Arial"/>
                  </a:rPr>
                  <a:t>Calidad Estadística.</a:t>
                </a:r>
              </a:p>
            </p:txBody>
          </p:sp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EE57190A-EBA2-5C8B-794E-0220BA133FFE}"/>
                  </a:ext>
                </a:extLst>
              </p:cNvPr>
              <p:cNvSpPr txBox="1"/>
              <p:nvPr/>
            </p:nvSpPr>
            <p:spPr>
              <a:xfrm>
                <a:off x="1731032" y="1965025"/>
                <a:ext cx="463120" cy="217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>
                    <a:solidFill>
                      <a:srgbClr val="376435"/>
                    </a:solidFill>
                    <a:latin typeface="Arial"/>
                  </a:rPr>
                  <a:t>MIPG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B8C64A-1988-8542-F808-795D041BA591}"/>
                  </a:ext>
                </a:extLst>
              </p:cNvPr>
              <p:cNvSpPr txBox="1"/>
              <p:nvPr/>
            </p:nvSpPr>
            <p:spPr>
              <a:xfrm>
                <a:off x="4069603" y="5355052"/>
                <a:ext cx="1004848" cy="489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>
                    <a:solidFill>
                      <a:srgbClr val="376435"/>
                    </a:solidFill>
                    <a:latin typeface="Arial"/>
                  </a:rPr>
                  <a:t>Seguridad y
Privacidad de la
Información.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0802EA-F217-BE23-9DE7-D7CEEDDC3518}"/>
                  </a:ext>
                </a:extLst>
              </p:cNvPr>
              <p:cNvSpPr txBox="1"/>
              <p:nvPr/>
            </p:nvSpPr>
            <p:spPr>
              <a:xfrm>
                <a:off x="2636072" y="4592532"/>
                <a:ext cx="392712" cy="217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>
                    <a:solidFill>
                      <a:srgbClr val="376435"/>
                    </a:solidFill>
                    <a:latin typeface="Arial"/>
                  </a:rPr>
                  <a:t>SGC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EBB63D-B5A2-74CF-4460-381D054B367A}"/>
                  </a:ext>
                </a:extLst>
              </p:cNvPr>
              <p:cNvSpPr txBox="1"/>
              <p:nvPr/>
            </p:nvSpPr>
            <p:spPr>
              <a:xfrm>
                <a:off x="6085081" y="4592532"/>
                <a:ext cx="453018" cy="217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>
                    <a:solidFill>
                      <a:srgbClr val="376435"/>
                    </a:solidFill>
                    <a:latin typeface="Arial"/>
                  </a:rPr>
                  <a:t>MECI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4038F8-6114-130E-9756-CE5FA720CE74}"/>
                  </a:ext>
                </a:extLst>
              </p:cNvPr>
              <p:cNvSpPr txBox="1"/>
              <p:nvPr/>
            </p:nvSpPr>
            <p:spPr>
              <a:xfrm>
                <a:off x="4365515" y="4809980"/>
                <a:ext cx="412998" cy="217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400" b="1">
                    <a:solidFill>
                      <a:srgbClr val="376435"/>
                    </a:solidFill>
                    <a:latin typeface="Arial"/>
                  </a:rPr>
                  <a:t>SSPI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1478F7-7201-FB2E-DFCB-CAC60722D8BD}"/>
                  </a:ext>
                </a:extLst>
              </p:cNvPr>
              <p:cNvSpPr txBox="1"/>
              <p:nvPr/>
            </p:nvSpPr>
            <p:spPr>
              <a:xfrm>
                <a:off x="2220473" y="4920154"/>
                <a:ext cx="1223901" cy="326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>
                    <a:solidFill>
                      <a:srgbClr val="376435"/>
                    </a:solidFill>
                    <a:latin typeface="Arial"/>
                  </a:rPr>
                  <a:t>Sistema de Gestión
de Calidad.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6E7706-B8D1-0D97-3E46-7887C420DD2D}"/>
                  </a:ext>
                </a:extLst>
              </p:cNvPr>
              <p:cNvSpPr txBox="1"/>
              <p:nvPr/>
            </p:nvSpPr>
            <p:spPr>
              <a:xfrm>
                <a:off x="5690321" y="4920154"/>
                <a:ext cx="1242493" cy="326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pPr algn="ctr"/>
                <a:r>
                  <a:rPr sz="1000" b="0">
                    <a:solidFill>
                      <a:srgbClr val="376435"/>
                    </a:solidFill>
                    <a:latin typeface="Arial"/>
                  </a:rPr>
                  <a:t>Modelo Estándar de
Control Interno.</a:t>
                </a:r>
              </a:p>
            </p:txBody>
          </p:sp>
        </p:grpSp>
        <p:sp>
          <p:nvSpPr>
            <p:cNvPr id="41" name="Google Shape;317;p26">
              <a:extLst>
                <a:ext uri="{FF2B5EF4-FFF2-40B4-BE49-F238E27FC236}">
                  <a16:creationId xmlns:a16="http://schemas.microsoft.com/office/drawing/2014/main" id="{97EB640E-6C04-B18E-4DA3-C0146983AE6E}"/>
                </a:ext>
              </a:extLst>
            </p:cNvPr>
            <p:cNvSpPr txBox="1"/>
            <p:nvPr/>
          </p:nvSpPr>
          <p:spPr>
            <a:xfrm>
              <a:off x="6737013" y="1460598"/>
              <a:ext cx="489898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>
                  <a:solidFill>
                    <a:srgbClr val="275316"/>
                  </a:solidFill>
                  <a:latin typeface="Verdana"/>
                  <a:ea typeface="Verdana"/>
                  <a:cs typeface="Verdana"/>
                  <a:sym typeface="Verdana"/>
                </a:rPr>
                <a:t>SUBSISTEMAS Y MODELOS QUE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>
                  <a:solidFill>
                    <a:srgbClr val="275316"/>
                  </a:solidFill>
                  <a:latin typeface="Verdana"/>
                  <a:ea typeface="Verdana"/>
                  <a:cs typeface="Verdana"/>
                  <a:sym typeface="Verdana"/>
                </a:rPr>
                <a:t>HACEN PARTE DEL SIG</a:t>
              </a:r>
              <a:endParaRPr sz="1400" b="1" i="0" u="none" strike="noStrike" cap="none" dirty="0">
                <a:solidFill>
                  <a:srgbClr val="275316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46D3AEC-BD08-0B37-2462-210589E32DCA}"/>
              </a:ext>
            </a:extLst>
          </p:cNvPr>
          <p:cNvSpPr txBox="1"/>
          <p:nvPr/>
        </p:nvSpPr>
        <p:spPr>
          <a:xfrm>
            <a:off x="566029" y="1937021"/>
            <a:ext cx="53853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None/>
              <a:defRPr sz="200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/>
              <a:t>El Sistema Integrado de Gestión (SIG) es el conjunto articulado de modelos, subsistemas, procesos, herramientas y metodologías que fortalecen la </a:t>
            </a:r>
            <a:r>
              <a:rPr lang="es-CO" b="1" dirty="0"/>
              <a:t>capacidad institucional para entender y atender las necesidades y expectativas de las partes interesadas </a:t>
            </a:r>
            <a:r>
              <a:rPr lang="es-CO" dirty="0"/>
              <a:t>y tomar de decisiones técnicas, transparentes y éticas, integrando la planeación, la operación, el seguimiento, la mejora y la evaluación institucional.</a:t>
            </a:r>
          </a:p>
        </p:txBody>
      </p:sp>
      <p:sp>
        <p:nvSpPr>
          <p:cNvPr id="46" name="Google Shape;317;p26">
            <a:extLst>
              <a:ext uri="{FF2B5EF4-FFF2-40B4-BE49-F238E27FC236}">
                <a16:creationId xmlns:a16="http://schemas.microsoft.com/office/drawing/2014/main" id="{37A5E9C9-385A-F09F-EF8C-7808AC4FE279}"/>
              </a:ext>
            </a:extLst>
          </p:cNvPr>
          <p:cNvSpPr txBox="1"/>
          <p:nvPr/>
        </p:nvSpPr>
        <p:spPr>
          <a:xfrm>
            <a:off x="7302875" y="5348891"/>
            <a:ext cx="38666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 dirty="0">
                <a:solidFill>
                  <a:srgbClr val="275316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s-CO" b="1" dirty="0">
                <a:solidFill>
                  <a:srgbClr val="275316"/>
                </a:solidFill>
                <a:latin typeface="Verdana"/>
                <a:ea typeface="Verdana"/>
                <a:cs typeface="Verdana"/>
                <a:sym typeface="Verdana"/>
              </a:rPr>
              <a:t>Ministerio está certificado bajo la norma </a:t>
            </a:r>
            <a:r>
              <a:rPr lang="es-CO" sz="1400" b="1" i="0" u="none" strike="noStrike" cap="none" dirty="0">
                <a:solidFill>
                  <a:srgbClr val="275316"/>
                </a:solidFill>
                <a:latin typeface="Verdana"/>
                <a:ea typeface="Verdana"/>
                <a:cs typeface="Verdana"/>
                <a:sym typeface="Verdana"/>
              </a:rPr>
              <a:t>ISO 9001:2015.</a:t>
            </a:r>
          </a:p>
        </p:txBody>
      </p:sp>
    </p:spTree>
    <p:extLst>
      <p:ext uri="{BB962C8B-B14F-4D97-AF65-F5344CB8AC3E}">
        <p14:creationId xmlns:p14="http://schemas.microsoft.com/office/powerpoint/2010/main" val="101560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1E0A1EF-6107-61B6-21D2-FB78D062B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5260" r="16152" b="18276"/>
          <a:stretch>
            <a:fillRect/>
          </a:stretch>
        </p:blipFill>
        <p:spPr bwMode="auto">
          <a:xfrm>
            <a:off x="153266" y="968280"/>
            <a:ext cx="4444277" cy="30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F61066-5CB8-7C94-8902-57B91EE25E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841" y="1064513"/>
            <a:ext cx="7191738" cy="3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8298918-6538-071F-8CC9-FAE2044B8CCA}"/>
              </a:ext>
            </a:extLst>
          </p:cNvPr>
          <p:cNvGrpSpPr/>
          <p:nvPr/>
        </p:nvGrpSpPr>
        <p:grpSpPr>
          <a:xfrm>
            <a:off x="7234705" y="-102156"/>
            <a:ext cx="5207352" cy="882377"/>
            <a:chOff x="6242041" y="-228805"/>
            <a:chExt cx="6648929" cy="88237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F56C69AF-8656-9977-9456-E17CB013FA05}"/>
                </a:ext>
              </a:extLst>
            </p:cNvPr>
            <p:cNvSpPr/>
            <p:nvPr/>
          </p:nvSpPr>
          <p:spPr>
            <a:xfrm>
              <a:off x="6242041" y="-228805"/>
              <a:ext cx="6648929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643AB7A-6763-A06F-AB33-B8D9CD45C758}"/>
                </a:ext>
              </a:extLst>
            </p:cNvPr>
            <p:cNvSpPr txBox="1"/>
            <p:nvPr/>
          </p:nvSpPr>
          <p:spPr>
            <a:xfrm>
              <a:off x="6349993" y="-38486"/>
              <a:ext cx="60895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PROCESOS Y PROCEDIMIENTOS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E746E36D-D0D4-3576-996A-57A22CBE0B8F}"/>
              </a:ext>
            </a:extLst>
          </p:cNvPr>
          <p:cNvSpPr txBox="1"/>
          <p:nvPr/>
        </p:nvSpPr>
        <p:spPr>
          <a:xfrm>
            <a:off x="277421" y="4371807"/>
            <a:ext cx="41591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es-CO" b="1" dirty="0">
                <a:solidFill>
                  <a:srgbClr val="2F64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GINA </a:t>
            </a:r>
            <a:r>
              <a:rPr lang="es-CO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(Gestión Integral Nuestra Aliada) es el sistema de información que soporta el SIG. Allí se administra la documentación, los planes, indicadores, riesgos, auditorías y acciones de mejora. Además, funciona como repositorio de memoria institucional y facilita la toma de decisiones basada en datos.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41A52B-24F3-6F58-7222-F4DA2936BF13}"/>
              </a:ext>
            </a:extLst>
          </p:cNvPr>
          <p:cNvSpPr txBox="1"/>
          <p:nvPr/>
        </p:nvSpPr>
        <p:spPr>
          <a:xfrm>
            <a:off x="4782016" y="5279748"/>
            <a:ext cx="7132563" cy="8925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es-CO" sz="1200" b="1" dirty="0">
                <a:solidFill>
                  <a:srgbClr val="2F64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IMPORTANTE:</a:t>
            </a:r>
          </a:p>
          <a:p>
            <a:pPr algn="just" rtl="0">
              <a:buNone/>
            </a:pPr>
            <a:endParaRPr lang="es-CO" sz="400" b="1" dirty="0">
              <a:solidFill>
                <a:srgbClr val="2F643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rtl="0">
              <a:buNone/>
            </a:pPr>
            <a:r>
              <a:rPr lang="es-CO" sz="1200" dirty="0">
                <a:solidFill>
                  <a:srgbClr val="2F64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los servidores y contratistas pueden consultar el </a:t>
            </a:r>
            <a:r>
              <a:rPr lang="es-CO" sz="1200" b="1" dirty="0">
                <a:solidFill>
                  <a:srgbClr val="2F64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GINA</a:t>
            </a:r>
            <a:r>
              <a:rPr lang="es-CO" sz="1200" dirty="0">
                <a:solidFill>
                  <a:srgbClr val="2F64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procesos y procedimientos de la entidad. Las credenciales son las mismas del correo electrónico.</a:t>
            </a:r>
          </a:p>
          <a:p>
            <a:pPr algn="just" rtl="0">
              <a:buNone/>
            </a:pPr>
            <a:r>
              <a:rPr lang="es-CO" sz="1200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 está disponible un </a:t>
            </a:r>
            <a:r>
              <a:rPr lang="es-CO" sz="1200" b="1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 a la ciudadanía </a:t>
            </a:r>
            <a:r>
              <a:rPr lang="es-CO" sz="1200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la página WEB</a:t>
            </a:r>
            <a:r>
              <a:rPr lang="es-CO" sz="1200" dirty="0">
                <a:solidFill>
                  <a:srgbClr val="2F64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73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447A-AD6D-5EFF-A63D-73049483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61B8619-298F-B690-631F-034FAE16D35B}"/>
              </a:ext>
            </a:extLst>
          </p:cNvPr>
          <p:cNvGrpSpPr/>
          <p:nvPr/>
        </p:nvGrpSpPr>
        <p:grpSpPr>
          <a:xfrm>
            <a:off x="461574" y="780221"/>
            <a:ext cx="11730426" cy="5718081"/>
            <a:chOff x="125809" y="707397"/>
            <a:chExt cx="11730426" cy="5718081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7707D8EF-8DB0-95AD-FBDA-0C87FD09A9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" t="18345" r="11538" b="-2032"/>
            <a:stretch/>
          </p:blipFill>
          <p:spPr bwMode="auto">
            <a:xfrm>
              <a:off x="5881007" y="707397"/>
              <a:ext cx="5803568" cy="415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E209352A-2308-384B-8451-C181707336AC}"/>
                </a:ext>
              </a:extLst>
            </p:cNvPr>
            <p:cNvGrpSpPr/>
            <p:nvPr/>
          </p:nvGrpSpPr>
          <p:grpSpPr>
            <a:xfrm>
              <a:off x="224108" y="903544"/>
              <a:ext cx="5277237" cy="1107194"/>
              <a:chOff x="6815210" y="1015016"/>
              <a:chExt cx="5009453" cy="1107194"/>
            </a:xfrm>
            <a:noFill/>
          </p:grpSpPr>
          <p:sp>
            <p:nvSpPr>
              <p:cNvPr id="54" name="Rectángulo redondeado 53">
                <a:extLst>
                  <a:ext uri="{FF2B5EF4-FFF2-40B4-BE49-F238E27FC236}">
                    <a16:creationId xmlns:a16="http://schemas.microsoft.com/office/drawing/2014/main" id="{1F7B2EA5-A1EB-018E-890C-B458429B7FB1}"/>
                  </a:ext>
                </a:extLst>
              </p:cNvPr>
              <p:cNvSpPr/>
              <p:nvPr/>
            </p:nvSpPr>
            <p:spPr>
              <a:xfrm>
                <a:off x="6815210" y="1018771"/>
                <a:ext cx="5009453" cy="1103439"/>
              </a:xfrm>
              <a:prstGeom prst="roundRect">
                <a:avLst/>
              </a:prstGeom>
              <a:grpFill/>
              <a:ln w="38100">
                <a:solidFill>
                  <a:srgbClr val="42BBC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B5BAABDC-50BA-E6F6-36EA-CD240131C557}"/>
                  </a:ext>
                </a:extLst>
              </p:cNvPr>
              <p:cNvGrpSpPr/>
              <p:nvPr/>
            </p:nvGrpSpPr>
            <p:grpSpPr>
              <a:xfrm>
                <a:off x="6921603" y="1015016"/>
                <a:ext cx="4088161" cy="1068791"/>
                <a:chOff x="6864866" y="1032173"/>
                <a:chExt cx="4088161" cy="1068791"/>
              </a:xfrm>
              <a:grpFill/>
            </p:grpSpPr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05349E1E-D15D-DC99-ECC0-CF3BD4298EFA}"/>
                    </a:ext>
                  </a:extLst>
                </p:cNvPr>
                <p:cNvSpPr txBox="1"/>
                <p:nvPr/>
              </p:nvSpPr>
              <p:spPr>
                <a:xfrm>
                  <a:off x="7627172" y="1032173"/>
                  <a:ext cx="2879338" cy="369332"/>
                </a:xfrm>
                <a:prstGeom prst="rect">
                  <a:avLst/>
                </a:prstGeom>
                <a:grp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419" b="1" dirty="0">
                      <a:solidFill>
                        <a:srgbClr val="147512"/>
                      </a:solidFill>
                    </a:rPr>
                    <a:t>DIRECCIONAMIENTO</a:t>
                  </a:r>
                  <a:endParaRPr b="1" dirty="0">
                    <a:solidFill>
                      <a:srgbClr val="147512"/>
                    </a:solidFill>
                  </a:endParaRPr>
                </a:p>
              </p:txBody>
            </p:sp>
            <p:grpSp>
              <p:nvGrpSpPr>
                <p:cNvPr id="57" name="Grupo 56">
                  <a:extLst>
                    <a:ext uri="{FF2B5EF4-FFF2-40B4-BE49-F238E27FC236}">
                      <a16:creationId xmlns:a16="http://schemas.microsoft.com/office/drawing/2014/main" id="{5C20C9EF-BC5C-71C8-260C-51A9643F5A5C}"/>
                    </a:ext>
                  </a:extLst>
                </p:cNvPr>
                <p:cNvGrpSpPr/>
                <p:nvPr/>
              </p:nvGrpSpPr>
              <p:grpSpPr>
                <a:xfrm>
                  <a:off x="6864866" y="1393668"/>
                  <a:ext cx="4088161" cy="707296"/>
                  <a:chOff x="6839377" y="974203"/>
                  <a:chExt cx="2991316" cy="707296"/>
                </a:xfrm>
                <a:grpFill/>
              </p:grpSpPr>
              <p:sp>
                <p:nvSpPr>
                  <p:cNvPr id="58" name="CuadroTexto 57">
                    <a:extLst>
                      <a:ext uri="{FF2B5EF4-FFF2-40B4-BE49-F238E27FC236}">
                        <a16:creationId xmlns:a16="http://schemas.microsoft.com/office/drawing/2014/main" id="{0CB808FF-2EFF-A8E9-850C-067BC6354F2A}"/>
                      </a:ext>
                    </a:extLst>
                  </p:cNvPr>
                  <p:cNvSpPr txBox="1"/>
                  <p:nvPr/>
                </p:nvSpPr>
                <p:spPr>
                  <a:xfrm>
                    <a:off x="6839377" y="1275652"/>
                    <a:ext cx="2991316" cy="253916"/>
                  </a:xfrm>
                  <a:prstGeom prst="rect">
                    <a:avLst/>
                  </a:prstGeom>
                  <a:grp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419" sz="1050" dirty="0"/>
                      <a:t>D103 Gestión de las Tecnologías y sistemas de información </a:t>
                    </a:r>
                    <a:endParaRPr sz="1050" dirty="0"/>
                  </a:p>
                </p:txBody>
              </p:sp>
              <p:grpSp>
                <p:nvGrpSpPr>
                  <p:cNvPr id="59" name="Grupo 58">
                    <a:extLst>
                      <a:ext uri="{FF2B5EF4-FFF2-40B4-BE49-F238E27FC236}">
                        <a16:creationId xmlns:a16="http://schemas.microsoft.com/office/drawing/2014/main" id="{5B58618B-A26F-C43B-4304-7C5CF4EF4083}"/>
                      </a:ext>
                    </a:extLst>
                  </p:cNvPr>
                  <p:cNvGrpSpPr/>
                  <p:nvPr/>
                </p:nvGrpSpPr>
                <p:grpSpPr>
                  <a:xfrm>
                    <a:off x="6839377" y="974203"/>
                    <a:ext cx="2196843" cy="707296"/>
                    <a:chOff x="6848021" y="967711"/>
                    <a:chExt cx="2196843" cy="707296"/>
                  </a:xfrm>
                  <a:grpFill/>
                </p:grpSpPr>
                <p:sp>
                  <p:nvSpPr>
                    <p:cNvPr id="60" name="CuadroTexto 59">
                      <a:extLst>
                        <a:ext uri="{FF2B5EF4-FFF2-40B4-BE49-F238E27FC236}">
                          <a16:creationId xmlns:a16="http://schemas.microsoft.com/office/drawing/2014/main" id="{3C8F8FD6-B19A-1DCC-26A7-352C8FB56E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8023" y="967711"/>
                      <a:ext cx="2193466" cy="253916"/>
                    </a:xfrm>
                    <a:prstGeom prst="rect">
                      <a:avLst/>
                    </a:prstGeom>
                    <a:grpFill/>
                    <a:ln w="3810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419" sz="1050" dirty="0"/>
                        <a:t>D101 Gestión de la Planeación Institucional</a:t>
                      </a:r>
                      <a:endParaRPr sz="1050" dirty="0"/>
                    </a:p>
                  </p:txBody>
                </p:sp>
                <p:sp>
                  <p:nvSpPr>
                    <p:cNvPr id="61" name="CuadroTexto 60">
                      <a:extLst>
                        <a:ext uri="{FF2B5EF4-FFF2-40B4-BE49-F238E27FC236}">
                          <a16:creationId xmlns:a16="http://schemas.microsoft.com/office/drawing/2014/main" id="{BA51012C-DB1E-BC0D-BE4E-6CC2559C4F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8021" y="1105426"/>
                      <a:ext cx="2196843" cy="253916"/>
                    </a:xfrm>
                    <a:prstGeom prst="rect">
                      <a:avLst/>
                    </a:prstGeom>
                    <a:grpFill/>
                    <a:ln w="3810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419" sz="1050" dirty="0"/>
                        <a:t>D102 Gestión de la innovación Institucional</a:t>
                      </a:r>
                      <a:endParaRPr sz="1050" dirty="0"/>
                    </a:p>
                  </p:txBody>
                </p:sp>
                <p:sp>
                  <p:nvSpPr>
                    <p:cNvPr id="62" name="CuadroTexto 61">
                      <a:extLst>
                        <a:ext uri="{FF2B5EF4-FFF2-40B4-BE49-F238E27FC236}">
                          <a16:creationId xmlns:a16="http://schemas.microsoft.com/office/drawing/2014/main" id="{25449D30-393A-3EFE-15FF-4F13873D7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8021" y="1421091"/>
                      <a:ext cx="2176587" cy="253916"/>
                    </a:xfrm>
                    <a:prstGeom prst="rect">
                      <a:avLst/>
                    </a:prstGeom>
                    <a:grpFill/>
                    <a:ln w="38100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419" sz="1050" dirty="0"/>
                        <a:t>D104 Gestión de Comunicación Estratégica</a:t>
                      </a:r>
                      <a:endParaRPr sz="1050" dirty="0"/>
                    </a:p>
                  </p:txBody>
                </p:sp>
              </p:grpSp>
            </p:grpSp>
          </p:grp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58908A25-DC27-E808-5656-7249E28ABBD1}"/>
                </a:ext>
              </a:extLst>
            </p:cNvPr>
            <p:cNvGrpSpPr/>
            <p:nvPr/>
          </p:nvGrpSpPr>
          <p:grpSpPr>
            <a:xfrm>
              <a:off x="5684049" y="4436870"/>
              <a:ext cx="3808416" cy="1919362"/>
              <a:chOff x="2780308" y="4436870"/>
              <a:chExt cx="3808416" cy="1919362"/>
            </a:xfrm>
          </p:grpSpPr>
          <p:sp>
            <p:nvSpPr>
              <p:cNvPr id="52" name="Rectángulo redondeado 51">
                <a:extLst>
                  <a:ext uri="{FF2B5EF4-FFF2-40B4-BE49-F238E27FC236}">
                    <a16:creationId xmlns:a16="http://schemas.microsoft.com/office/drawing/2014/main" id="{100F4A94-BA1D-5917-339F-128F9FB017F1}"/>
                  </a:ext>
                </a:extLst>
              </p:cNvPr>
              <p:cNvSpPr/>
              <p:nvPr/>
            </p:nvSpPr>
            <p:spPr>
              <a:xfrm>
                <a:off x="2780308" y="4436870"/>
                <a:ext cx="3640615" cy="1919362"/>
              </a:xfrm>
              <a:prstGeom prst="roundRect">
                <a:avLst/>
              </a:prstGeom>
              <a:solidFill>
                <a:srgbClr val="46375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0CA954B-9851-FACF-CA6E-78BC191142AB}"/>
                  </a:ext>
                </a:extLst>
              </p:cNvPr>
              <p:cNvSpPr txBox="1"/>
              <p:nvPr/>
            </p:nvSpPr>
            <p:spPr>
              <a:xfrm>
                <a:off x="2977266" y="4565554"/>
                <a:ext cx="3611458" cy="166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buNone/>
                </a:pPr>
                <a:r>
                  <a:rPr lang="es-CO" b="1" dirty="0">
                    <a:solidFill>
                      <a:schemeClr val="bg1"/>
                    </a:solidFill>
                  </a:rPr>
                  <a:t>APOYO </a:t>
                </a:r>
              </a:p>
              <a:p>
                <a:pPr rtl="0">
                  <a:buNone/>
                </a:pPr>
                <a:r>
                  <a:rPr lang="es-CO" sz="1050" dirty="0">
                    <a:solidFill>
                      <a:schemeClr val="bg1"/>
                    </a:solidFill>
                  </a:rPr>
                  <a:t>A201 Gestión de Talento Humano</a:t>
                </a:r>
                <a:br>
                  <a:rPr lang="es-CO" sz="1050" dirty="0">
                    <a:solidFill>
                      <a:schemeClr val="bg1"/>
                    </a:solidFill>
                  </a:rPr>
                </a:br>
                <a:r>
                  <a:rPr lang="es-CO" sz="1050" dirty="0">
                    <a:solidFill>
                      <a:schemeClr val="bg1"/>
                    </a:solidFill>
                  </a:rPr>
                  <a:t>A202 Gestión Financiera</a:t>
                </a:r>
              </a:p>
              <a:p>
                <a:pPr rtl="0">
                  <a:buNone/>
                </a:pPr>
                <a:r>
                  <a:rPr lang="es-CO" sz="1050" dirty="0">
                    <a:solidFill>
                      <a:schemeClr val="bg1"/>
                    </a:solidFill>
                  </a:rPr>
                  <a:t>A203 Gestión Administrativa</a:t>
                </a:r>
              </a:p>
              <a:p>
                <a:pPr rtl="0">
                  <a:buNone/>
                </a:pPr>
                <a:r>
                  <a:rPr lang="es-CO" sz="1050" dirty="0">
                    <a:solidFill>
                      <a:schemeClr val="bg1"/>
                    </a:solidFill>
                  </a:rPr>
                  <a:t>A204 Gestión Documental</a:t>
                </a:r>
              </a:p>
              <a:p>
                <a:r>
                  <a:rPr lang="es-CO" sz="1050" dirty="0">
                    <a:solidFill>
                      <a:schemeClr val="bg1"/>
                    </a:solidFill>
                  </a:rPr>
                  <a:t>A205 Gestión Jurídica</a:t>
                </a:r>
              </a:p>
              <a:p>
                <a:pPr rtl="0">
                  <a:buNone/>
                </a:pPr>
                <a:r>
                  <a:rPr lang="es-CO" sz="1050" dirty="0">
                    <a:solidFill>
                      <a:schemeClr val="bg1"/>
                    </a:solidFill>
                  </a:rPr>
                  <a:t>A206 Gestión Contractual</a:t>
                </a:r>
              </a:p>
              <a:p>
                <a:pPr rtl="0">
                  <a:buNone/>
                </a:pPr>
                <a:r>
                  <a:rPr lang="es-CO" sz="1050" dirty="0">
                    <a:solidFill>
                      <a:schemeClr val="bg1"/>
                    </a:solidFill>
                  </a:rPr>
                  <a:t>A207 Gestión del Direccionamiento y </a:t>
                </a:r>
              </a:p>
              <a:p>
                <a:pPr rtl="0">
                  <a:buNone/>
                </a:pPr>
                <a:r>
                  <a:rPr lang="es-CO" sz="1050" dirty="0">
                    <a:solidFill>
                      <a:schemeClr val="bg1"/>
                    </a:solidFill>
                  </a:rPr>
                  <a:t>control administrativo </a:t>
                </a: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1A2F847A-2F4E-0759-48B6-5DE028E13073}"/>
                </a:ext>
              </a:extLst>
            </p:cNvPr>
            <p:cNvGrpSpPr/>
            <p:nvPr/>
          </p:nvGrpSpPr>
          <p:grpSpPr>
            <a:xfrm>
              <a:off x="125809" y="2140616"/>
              <a:ext cx="5459761" cy="4284862"/>
              <a:chOff x="6426199" y="2445944"/>
              <a:chExt cx="5459761" cy="4284862"/>
            </a:xfrm>
          </p:grpSpPr>
          <p:sp>
            <p:nvSpPr>
              <p:cNvPr id="50" name="Rectángulo redondeado 49">
                <a:extLst>
                  <a:ext uri="{FF2B5EF4-FFF2-40B4-BE49-F238E27FC236}">
                    <a16:creationId xmlns:a16="http://schemas.microsoft.com/office/drawing/2014/main" id="{0DBE8356-9B0C-47B4-0DE4-AA9FD1B25B83}"/>
                  </a:ext>
                </a:extLst>
              </p:cNvPr>
              <p:cNvSpPr/>
              <p:nvPr/>
            </p:nvSpPr>
            <p:spPr>
              <a:xfrm>
                <a:off x="6426199" y="2445944"/>
                <a:ext cx="5366033" cy="4284862"/>
              </a:xfrm>
              <a:prstGeom prst="roundRect">
                <a:avLst/>
              </a:prstGeom>
              <a:noFill/>
              <a:ln w="38100">
                <a:solidFill>
                  <a:srgbClr val="1EA4E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D5B643F1-FF6F-59E1-2592-E785FC4A9F57}"/>
                  </a:ext>
                </a:extLst>
              </p:cNvPr>
              <p:cNvSpPr txBox="1"/>
              <p:nvPr/>
            </p:nvSpPr>
            <p:spPr>
              <a:xfrm>
                <a:off x="6581086" y="2445944"/>
                <a:ext cx="5304874" cy="4270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buNone/>
                </a:pPr>
                <a:r>
                  <a:rPr lang="es-CO" b="1" dirty="0">
                    <a:solidFill>
                      <a:srgbClr val="14751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MISIONALES (4)</a:t>
                </a:r>
              </a:p>
              <a:p>
                <a:pPr rtl="0">
                  <a:buNone/>
                </a:pPr>
                <a:endParaRPr lang="es-CO" sz="600" b="1" dirty="0">
                  <a:solidFill>
                    <a:srgbClr val="14751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rtl="0">
                  <a:buNone/>
                </a:pPr>
                <a:r>
                  <a:rPr lang="es-CO" sz="1200" b="1" i="0" u="sng" strike="noStrike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M500 Orientación del SNCTI</a:t>
                </a:r>
                <a:br>
                  <a:rPr lang="es-CO" sz="1200" b="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s-CO" sz="1100" dirty="0"/>
                  <a:t>M501 Diseño de Instrumentos y mecanismos de CTeI  </a:t>
                </a:r>
                <a:br>
                  <a:rPr lang="es-CO" sz="1100" dirty="0"/>
                </a:br>
                <a:r>
                  <a:rPr lang="es-CO" sz="1100" dirty="0"/>
                  <a:t>M502 Diseño, formulación, seguimiento y evaluación de Política de CTeI  </a:t>
                </a:r>
              </a:p>
              <a:p>
                <a:pPr rtl="0">
                  <a:buNone/>
                </a:pPr>
                <a:br>
                  <a:rPr lang="es-CO" sz="1200" b="0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s-CO" sz="1200" b="1" u="sng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M600 </a:t>
                </a:r>
                <a:r>
                  <a:rPr lang="es-CO" sz="1200" b="1" i="0" u="sng" strike="noStrike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Gestión del Conocimiento, la Innovación y  la Productividad</a:t>
                </a:r>
              </a:p>
              <a:p>
                <a:r>
                  <a:rPr lang="es-CO" sz="1050" i="0" u="none" strike="noStrike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s-CO" sz="1100" dirty="0"/>
                  <a:t>601 Gestión del Conocimiento para la CTeI</a:t>
                </a:r>
                <a:br>
                  <a:rPr lang="es-CO" sz="1100" dirty="0"/>
                </a:br>
                <a:r>
                  <a:rPr lang="es-CO" sz="1100" dirty="0"/>
                  <a:t>M602 Gestión para la Transferencia y Uso Conocimiento</a:t>
                </a:r>
                <a:br>
                  <a:rPr lang="es-CO" sz="1100" dirty="0"/>
                </a:br>
                <a:r>
                  <a:rPr lang="es-CO" sz="1100" dirty="0"/>
                  <a:t>M603 Gestión para el Desarrollo Tecnológico y la Innovación  </a:t>
                </a:r>
              </a:p>
              <a:p>
                <a:pPr rtl="0">
                  <a:buNone/>
                </a:pPr>
                <a:endParaRPr lang="es-CO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rtl="0">
                  <a:buNone/>
                </a:pPr>
                <a:r>
                  <a:rPr lang="es-CO" sz="1200" b="1" u="sng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M700 Gestión para la Construcción de Capacidades en CTeI y Apropiación Social del Conocimiento</a:t>
                </a:r>
              </a:p>
              <a:p>
                <a:r>
                  <a:rPr lang="es-CO" sz="1050" dirty="0"/>
                  <a:t>M701 Gestión de Redes e Internacionalización de la CTeI </a:t>
                </a:r>
              </a:p>
              <a:p>
                <a:r>
                  <a:rPr lang="es-CO" sz="1050" dirty="0"/>
                  <a:t>M702 Gestión de Capacidades Regionales en CTeI</a:t>
                </a:r>
              </a:p>
              <a:p>
                <a:r>
                  <a:rPr lang="es-CO" sz="1050" dirty="0"/>
                  <a:t>M703 Gestión de la Apropiación Social de la CTeI</a:t>
                </a:r>
              </a:p>
              <a:p>
                <a:r>
                  <a:rPr lang="es-CO" sz="1050" dirty="0"/>
                  <a:t>M704 Gestión de Vocaciones y Capital Humano para la CTeI</a:t>
                </a:r>
              </a:p>
              <a:p>
                <a:br>
                  <a:rPr lang="es-CO" sz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s-CO" sz="1200" b="1" u="sng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M800 Gestión de Política de CTeI</a:t>
                </a:r>
              </a:p>
              <a:p>
                <a:r>
                  <a:rPr lang="es-CO" sz="1050" dirty="0"/>
                  <a:t>M801 Gestión para la Ejecución de Política de CTeI</a:t>
                </a:r>
              </a:p>
              <a:p>
                <a:r>
                  <a:rPr lang="es-CO" sz="1050" dirty="0"/>
                  <a:t>M802 Gestión de Asignación para la CTeI del SGR</a:t>
                </a: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C5BB0E11-C04F-2A35-8740-F271D3B36B32}"/>
                </a:ext>
              </a:extLst>
            </p:cNvPr>
            <p:cNvGrpSpPr/>
            <p:nvPr/>
          </p:nvGrpSpPr>
          <p:grpSpPr>
            <a:xfrm>
              <a:off x="9502616" y="5378186"/>
              <a:ext cx="2353619" cy="924208"/>
              <a:chOff x="206185" y="5409409"/>
              <a:chExt cx="2353619" cy="924208"/>
            </a:xfrm>
          </p:grpSpPr>
          <p:sp>
            <p:nvSpPr>
              <p:cNvPr id="45" name="Rectángulo redondeado 44">
                <a:extLst>
                  <a:ext uri="{FF2B5EF4-FFF2-40B4-BE49-F238E27FC236}">
                    <a16:creationId xmlns:a16="http://schemas.microsoft.com/office/drawing/2014/main" id="{41DEB60C-EFB1-A4E7-8864-6FE921A3A611}"/>
                  </a:ext>
                </a:extLst>
              </p:cNvPr>
              <p:cNvSpPr/>
              <p:nvPr/>
            </p:nvSpPr>
            <p:spPr>
              <a:xfrm>
                <a:off x="206185" y="5409409"/>
                <a:ext cx="2353619" cy="924208"/>
              </a:xfrm>
              <a:prstGeom prst="roundRect">
                <a:avLst/>
              </a:prstGeom>
              <a:solidFill>
                <a:srgbClr val="E670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82F3D523-5735-3268-C637-18A585FAC097}"/>
                  </a:ext>
                </a:extLst>
              </p:cNvPr>
              <p:cNvGrpSpPr/>
              <p:nvPr/>
            </p:nvGrpSpPr>
            <p:grpSpPr>
              <a:xfrm>
                <a:off x="317812" y="5409409"/>
                <a:ext cx="1998729" cy="773728"/>
                <a:chOff x="6831968" y="5541703"/>
                <a:chExt cx="1998729" cy="773728"/>
              </a:xfrm>
            </p:grpSpPr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CA368728-E06A-6CF5-0FBD-1448E9D98777}"/>
                    </a:ext>
                  </a:extLst>
                </p:cNvPr>
                <p:cNvSpPr txBox="1"/>
                <p:nvPr/>
              </p:nvSpPr>
              <p:spPr>
                <a:xfrm>
                  <a:off x="6852270" y="5541703"/>
                  <a:ext cx="19784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419" b="1" dirty="0">
                      <a:solidFill>
                        <a:schemeClr val="bg1"/>
                      </a:solidFill>
                    </a:rPr>
                    <a:t>EVALUACIÓN</a:t>
                  </a:r>
                  <a:r>
                    <a:rPr lang="es-419" dirty="0"/>
                    <a:t> </a:t>
                  </a:r>
                </a:p>
              </p:txBody>
            </p:sp>
            <p:sp>
              <p:nvSpPr>
                <p:cNvPr id="48" name="CuadroTexto 47">
                  <a:extLst>
                    <a:ext uri="{FF2B5EF4-FFF2-40B4-BE49-F238E27FC236}">
                      <a16:creationId xmlns:a16="http://schemas.microsoft.com/office/drawing/2014/main" id="{39D9B1AF-AFA0-CF9A-A343-3EB7326FB38C}"/>
                    </a:ext>
                  </a:extLst>
                </p:cNvPr>
                <p:cNvSpPr txBox="1"/>
                <p:nvPr/>
              </p:nvSpPr>
              <p:spPr>
                <a:xfrm>
                  <a:off x="6831968" y="5898231"/>
                  <a:ext cx="1984839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419" sz="1050" dirty="0">
                      <a:solidFill>
                        <a:schemeClr val="bg1"/>
                      </a:solidFill>
                    </a:rPr>
                    <a:t>E201  Evaluación y control</a:t>
                  </a:r>
                </a:p>
              </p:txBody>
            </p:sp>
            <p:sp>
              <p:nvSpPr>
                <p:cNvPr id="49" name="CuadroTexto 48">
                  <a:extLst>
                    <a:ext uri="{FF2B5EF4-FFF2-40B4-BE49-F238E27FC236}">
                      <a16:creationId xmlns:a16="http://schemas.microsoft.com/office/drawing/2014/main" id="{1535B671-3BC4-6204-B541-C2E7225B81FF}"/>
                    </a:ext>
                  </a:extLst>
                </p:cNvPr>
                <p:cNvSpPr txBox="1"/>
                <p:nvPr/>
              </p:nvSpPr>
              <p:spPr>
                <a:xfrm>
                  <a:off x="6831968" y="6061515"/>
                  <a:ext cx="187743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419" sz="1050" dirty="0">
                      <a:solidFill>
                        <a:schemeClr val="bg1"/>
                      </a:solidFill>
                    </a:rPr>
                    <a:t>E202 Trámites y Servicio</a:t>
                  </a:r>
                </a:p>
              </p:txBody>
            </p:sp>
          </p:grpSp>
        </p:grp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3FC908C-CDBB-DF85-EF2D-B8DA37F24DFB}"/>
              </a:ext>
            </a:extLst>
          </p:cNvPr>
          <p:cNvGrpSpPr/>
          <p:nvPr/>
        </p:nvGrpSpPr>
        <p:grpSpPr>
          <a:xfrm>
            <a:off x="7234705" y="-102156"/>
            <a:ext cx="5207352" cy="882377"/>
            <a:chOff x="6242041" y="-228805"/>
            <a:chExt cx="6648929" cy="882377"/>
          </a:xfrm>
        </p:grpSpPr>
        <p:sp>
          <p:nvSpPr>
            <p:cNvPr id="64" name="Rectángulo redondeado 63">
              <a:extLst>
                <a:ext uri="{FF2B5EF4-FFF2-40B4-BE49-F238E27FC236}">
                  <a16:creationId xmlns:a16="http://schemas.microsoft.com/office/drawing/2014/main" id="{B318BDD8-C3AD-42E3-4C57-3BEF23515C5A}"/>
                </a:ext>
              </a:extLst>
            </p:cNvPr>
            <p:cNvSpPr/>
            <p:nvPr/>
          </p:nvSpPr>
          <p:spPr>
            <a:xfrm>
              <a:off x="6242041" y="-228805"/>
              <a:ext cx="6648929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BF56A9C1-A557-BB45-89E0-F9400E2FD413}"/>
                </a:ext>
              </a:extLst>
            </p:cNvPr>
            <p:cNvSpPr txBox="1"/>
            <p:nvPr/>
          </p:nvSpPr>
          <p:spPr>
            <a:xfrm>
              <a:off x="6482137" y="-110782"/>
              <a:ext cx="60895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PROCESOS Y PROCEDIMIENTOS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87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28D2-7D88-C2A0-F264-D4C2ED9D3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C2C271D9-23F5-15B9-D5BD-49DC6B194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14431" r="5790" b="6145"/>
          <a:stretch/>
        </p:blipFill>
        <p:spPr bwMode="auto">
          <a:xfrm>
            <a:off x="126755" y="1120764"/>
            <a:ext cx="6142759" cy="51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317;p26">
            <a:extLst>
              <a:ext uri="{FF2B5EF4-FFF2-40B4-BE49-F238E27FC236}">
                <a16:creationId xmlns:a16="http://schemas.microsoft.com/office/drawing/2014/main" id="{B32CAE50-6FB2-7475-7342-C0511FC4EEA3}"/>
              </a:ext>
            </a:extLst>
          </p:cNvPr>
          <p:cNvSpPr txBox="1"/>
          <p:nvPr/>
        </p:nvSpPr>
        <p:spPr>
          <a:xfrm>
            <a:off x="6634647" y="4142777"/>
            <a:ext cx="48989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 dirty="0">
                <a:solidFill>
                  <a:srgbClr val="275316"/>
                </a:solidFill>
                <a:latin typeface="Verdana"/>
                <a:ea typeface="Verdana"/>
                <a:cs typeface="Verdana"/>
                <a:sym typeface="Verdana"/>
              </a:rPr>
              <a:t>Procedimientos para la gestión por procesos</a:t>
            </a:r>
            <a:endParaRPr sz="1400" b="1" i="0" u="none" strike="noStrike" cap="none" dirty="0">
              <a:solidFill>
                <a:srgbClr val="27531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318;p26">
            <a:extLst>
              <a:ext uri="{FF2B5EF4-FFF2-40B4-BE49-F238E27FC236}">
                <a16:creationId xmlns:a16="http://schemas.microsoft.com/office/drawing/2014/main" id="{A05D3791-0DE2-E216-FFDB-0CADC34AFAD1}"/>
              </a:ext>
            </a:extLst>
          </p:cNvPr>
          <p:cNvSpPr txBox="1"/>
          <p:nvPr/>
        </p:nvSpPr>
        <p:spPr>
          <a:xfrm>
            <a:off x="6634647" y="4450513"/>
            <a:ext cx="531766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 de Documentos D102PR01</a:t>
            </a:r>
            <a:endParaRPr sz="1200" dirty="0"/>
          </a:p>
          <a:p>
            <a:pPr marL="342900" indent="-342900">
              <a:buSzPts val="1300"/>
              <a:buFont typeface="Arial"/>
              <a:buAutoNum type="arabicPeriod"/>
            </a:pPr>
            <a:r>
              <a:rPr lang="es-CO" dirty="0"/>
              <a:t>Mejora y la Innovación en los Procesos del Sistema Integrado de Gestión 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D102PR02</a:t>
            </a:r>
            <a:endParaRPr lang="es-CO" sz="1200" dirty="0"/>
          </a:p>
          <a:p>
            <a:pPr marL="342900" indent="-342900"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Administración de Riesgos D102PR03</a:t>
            </a:r>
            <a:endParaRPr sz="1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 de Salidas No Conformes D102PR04</a:t>
            </a:r>
            <a:endParaRPr sz="1200" dirty="0"/>
          </a:p>
          <a:p>
            <a:pPr marL="342900" indent="-342900"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Creación y/o modificación estructural de trámites y OPAS D102PR05</a:t>
            </a:r>
            <a:endParaRPr sz="1200" dirty="0"/>
          </a:p>
          <a:p>
            <a:pPr marL="342900" indent="-342900"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Gestión de Cambios del SGC D102PR06</a:t>
            </a:r>
            <a:endParaRPr sz="1200" dirty="0"/>
          </a:p>
          <a:p>
            <a:pPr marL="342900" indent="-342900"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s-CO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Auditorías Internas del Sistema de Gestión D102PR07</a:t>
            </a:r>
          </a:p>
          <a:p>
            <a:pPr marL="342900" indent="-342900">
              <a:buSzPts val="1300"/>
              <a:buFont typeface="Arial"/>
              <a:buAutoNum type="arabicPeriod"/>
            </a:pPr>
            <a:r>
              <a:rPr lang="es-CO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Revisión por la Dirección D102PR09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ADA035E-CF5F-4591-BCC2-9EFE6CCA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157" y="1611050"/>
            <a:ext cx="5218176" cy="2396888"/>
          </a:xfrm>
          <a:prstGeom prst="rect">
            <a:avLst/>
          </a:prstGeom>
        </p:spPr>
      </p:pic>
      <p:sp>
        <p:nvSpPr>
          <p:cNvPr id="3" name="Google Shape;317;p26">
            <a:extLst>
              <a:ext uri="{FF2B5EF4-FFF2-40B4-BE49-F238E27FC236}">
                <a16:creationId xmlns:a16="http://schemas.microsoft.com/office/drawing/2014/main" id="{76576F88-FFD5-932E-B780-4D2B6BFCBB18}"/>
              </a:ext>
            </a:extLst>
          </p:cNvPr>
          <p:cNvSpPr txBox="1"/>
          <p:nvPr/>
        </p:nvSpPr>
        <p:spPr>
          <a:xfrm>
            <a:off x="6916273" y="1251185"/>
            <a:ext cx="489898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 dirty="0">
                <a:solidFill>
                  <a:srgbClr val="275316"/>
                </a:solidFill>
                <a:latin typeface="Verdana"/>
                <a:ea typeface="Verdana"/>
                <a:cs typeface="Verdana"/>
                <a:sym typeface="Verdana"/>
              </a:rPr>
              <a:t>JERARQUÍA DOCUMENTAL</a:t>
            </a:r>
            <a:endParaRPr sz="1400" b="1" i="0" u="none" strike="noStrike" cap="none" dirty="0">
              <a:solidFill>
                <a:srgbClr val="27531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E64616A-4564-E293-83C3-906AC18F17E8}"/>
              </a:ext>
            </a:extLst>
          </p:cNvPr>
          <p:cNvGrpSpPr/>
          <p:nvPr/>
        </p:nvGrpSpPr>
        <p:grpSpPr>
          <a:xfrm>
            <a:off x="-291137" y="0"/>
            <a:ext cx="5728110" cy="988541"/>
            <a:chOff x="5988865" y="-228805"/>
            <a:chExt cx="6902105" cy="882377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B0127C18-CC66-8640-931E-15A311292497}"/>
                </a:ext>
              </a:extLst>
            </p:cNvPr>
            <p:cNvSpPr/>
            <p:nvPr/>
          </p:nvSpPr>
          <p:spPr>
            <a:xfrm>
              <a:off x="6242041" y="-228805"/>
              <a:ext cx="6648929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822E9BA-FB3A-B6F6-716B-37858D5238E7}"/>
                </a:ext>
              </a:extLst>
            </p:cNvPr>
            <p:cNvSpPr txBox="1"/>
            <p:nvPr/>
          </p:nvSpPr>
          <p:spPr>
            <a:xfrm>
              <a:off x="5988865" y="-110782"/>
              <a:ext cx="6582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CICLO DE VIDA DE LOS PROCESOS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23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35AB783-D605-1AAD-3E8F-5612E2710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8" b="19762"/>
          <a:stretch/>
        </p:blipFill>
        <p:spPr bwMode="auto">
          <a:xfrm>
            <a:off x="3066288" y="2663120"/>
            <a:ext cx="8839200" cy="18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40D0969-035A-0C98-2853-391BA2DFD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1" b="29426"/>
          <a:stretch/>
        </p:blipFill>
        <p:spPr bwMode="auto">
          <a:xfrm>
            <a:off x="3066288" y="937954"/>
            <a:ext cx="8692896" cy="17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8815320-7E1A-1448-F12E-8707F4796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2" b="19114"/>
          <a:stretch/>
        </p:blipFill>
        <p:spPr bwMode="auto">
          <a:xfrm>
            <a:off x="4234815" y="4479728"/>
            <a:ext cx="6502146" cy="17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E33CA7-E66D-55C2-ED40-0FDAA1E59288}"/>
              </a:ext>
            </a:extLst>
          </p:cNvPr>
          <p:cNvSpPr txBox="1"/>
          <p:nvPr/>
        </p:nvSpPr>
        <p:spPr>
          <a:xfrm>
            <a:off x="421510" y="1563085"/>
            <a:ext cx="2913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 LÍNEA DE DEFENSA</a:t>
            </a:r>
          </a:p>
          <a:p>
            <a:pPr algn="ctr"/>
            <a:r>
              <a:rPr lang="es-419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Líderes de procesos</a:t>
            </a:r>
          </a:p>
          <a:p>
            <a:pPr algn="ctr"/>
            <a:r>
              <a:rPr lang="es-419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Servidores y contratista de las diferentes dependencias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FD1D35-50EF-F131-9515-45B4F9BA7B9E}"/>
              </a:ext>
            </a:extLst>
          </p:cNvPr>
          <p:cNvSpPr txBox="1"/>
          <p:nvPr/>
        </p:nvSpPr>
        <p:spPr>
          <a:xfrm>
            <a:off x="286512" y="3456217"/>
            <a:ext cx="3183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419" dirty="0"/>
              <a:t>SEGUNDA LÍNEA DE DEFENSA</a:t>
            </a:r>
          </a:p>
          <a:p>
            <a:pPr algn="ctr"/>
            <a:r>
              <a:rPr lang="es-419" b="0" dirty="0">
                <a:solidFill>
                  <a:schemeClr val="tx1"/>
                </a:solidFill>
              </a:rPr>
              <a:t>Oficina Asesora de Planeación</a:t>
            </a:r>
          </a:p>
          <a:p>
            <a:pPr algn="ctr"/>
            <a:r>
              <a:rPr lang="es-419" b="0" dirty="0">
                <a:solidFill>
                  <a:schemeClr val="tx1"/>
                </a:solidFill>
              </a:rPr>
              <a:t> e Innovación Institucional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0CBC97-6FFE-6761-5E05-C4C5828859E9}"/>
              </a:ext>
            </a:extLst>
          </p:cNvPr>
          <p:cNvSpPr txBox="1"/>
          <p:nvPr/>
        </p:nvSpPr>
        <p:spPr>
          <a:xfrm>
            <a:off x="530786" y="5318153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419" dirty="0"/>
              <a:t>TERCERA LÍNEA DE DEFENSA</a:t>
            </a:r>
          </a:p>
          <a:p>
            <a:pPr algn="ctr"/>
            <a:r>
              <a:rPr lang="es-419" b="0" dirty="0">
                <a:solidFill>
                  <a:schemeClr val="tx1"/>
                </a:solidFill>
              </a:rPr>
              <a:t>Oficina de Control Interno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7359A1-11E1-3EF8-4CF1-ECE476AE1792}"/>
              </a:ext>
            </a:extLst>
          </p:cNvPr>
          <p:cNvGrpSpPr/>
          <p:nvPr/>
        </p:nvGrpSpPr>
        <p:grpSpPr>
          <a:xfrm>
            <a:off x="6190735" y="-102156"/>
            <a:ext cx="6251322" cy="882377"/>
            <a:chOff x="4909063" y="-228805"/>
            <a:chExt cx="7981907" cy="88237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C8FFA6C5-37BE-726D-C4EF-C9177AC26284}"/>
                </a:ext>
              </a:extLst>
            </p:cNvPr>
            <p:cNvSpPr/>
            <p:nvPr/>
          </p:nvSpPr>
          <p:spPr>
            <a:xfrm>
              <a:off x="4909063" y="-228805"/>
              <a:ext cx="7981907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EB433BA-F11C-097F-84FC-405E436DEFB5}"/>
                </a:ext>
              </a:extLst>
            </p:cNvPr>
            <p:cNvSpPr txBox="1"/>
            <p:nvPr/>
          </p:nvSpPr>
          <p:spPr>
            <a:xfrm>
              <a:off x="5248830" y="-38486"/>
              <a:ext cx="7190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RESPONSABILIDADES FRENTE AL SIG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8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0D59-CB26-D8A3-8579-C502AEB01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6A42B5FF-2327-ECA5-0686-1873C356A867}"/>
              </a:ext>
            </a:extLst>
          </p:cNvPr>
          <p:cNvSpPr/>
          <p:nvPr/>
        </p:nvSpPr>
        <p:spPr>
          <a:xfrm>
            <a:off x="-12822" y="4210888"/>
            <a:ext cx="12192000" cy="2368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CA796BF-D37B-1667-A0E9-83B94A4FFA3D}"/>
              </a:ext>
            </a:extLst>
          </p:cNvPr>
          <p:cNvGrpSpPr/>
          <p:nvPr/>
        </p:nvGrpSpPr>
        <p:grpSpPr>
          <a:xfrm>
            <a:off x="6203092" y="-89799"/>
            <a:ext cx="6251322" cy="882377"/>
            <a:chOff x="4909063" y="-228805"/>
            <a:chExt cx="7981907" cy="882377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521B0F45-BF37-4D44-AD5A-F11EB03295E5}"/>
                </a:ext>
              </a:extLst>
            </p:cNvPr>
            <p:cNvSpPr/>
            <p:nvPr/>
          </p:nvSpPr>
          <p:spPr>
            <a:xfrm>
              <a:off x="4909063" y="-228805"/>
              <a:ext cx="7981907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8E87799-9609-E29C-141D-CC5934F2D91A}"/>
                </a:ext>
              </a:extLst>
            </p:cNvPr>
            <p:cNvSpPr txBox="1"/>
            <p:nvPr/>
          </p:nvSpPr>
          <p:spPr>
            <a:xfrm>
              <a:off x="6557056" y="-126649"/>
              <a:ext cx="5819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GESTIÓN DEL CONOCIMIENTO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Fortalecimiento organizacional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20DF4D9C-8E56-89E4-903C-A859F2F34F84}"/>
              </a:ext>
            </a:extLst>
          </p:cNvPr>
          <p:cNvGrpSpPr/>
          <p:nvPr/>
        </p:nvGrpSpPr>
        <p:grpSpPr>
          <a:xfrm>
            <a:off x="86793" y="4413739"/>
            <a:ext cx="12018414" cy="1799483"/>
            <a:chOff x="537208" y="3004681"/>
            <a:chExt cx="7925401" cy="984814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87598F96-97CF-DD3C-FC7F-B7647510EC1B}"/>
                </a:ext>
              </a:extLst>
            </p:cNvPr>
            <p:cNvSpPr/>
            <p:nvPr/>
          </p:nvSpPr>
          <p:spPr>
            <a:xfrm>
              <a:off x="917072" y="3006258"/>
              <a:ext cx="289236" cy="312356"/>
            </a:xfrm>
            <a:custGeom>
              <a:avLst/>
              <a:gdLst/>
              <a:ahLst/>
              <a:cxnLst/>
              <a:rect l="0" t="0" r="0" b="0"/>
              <a:pathLst>
                <a:path w="289236" h="312356">
                  <a:moveTo>
                    <a:pt x="213645" y="88869"/>
                  </a:moveTo>
                  <a:lnTo>
                    <a:pt x="213645" y="9991"/>
                  </a:lnTo>
                  <a:cubicBezTo>
                    <a:pt x="213645" y="4522"/>
                    <a:pt x="209254" y="70"/>
                    <a:pt x="203785" y="0"/>
                  </a:cubicBezTo>
                  <a:lnTo>
                    <a:pt x="85468" y="0"/>
                  </a:lnTo>
                  <a:cubicBezTo>
                    <a:pt x="79999" y="70"/>
                    <a:pt x="75608" y="4522"/>
                    <a:pt x="75608" y="9991"/>
                  </a:cubicBezTo>
                  <a:lnTo>
                    <a:pt x="75608" y="88869"/>
                  </a:lnTo>
                  <a:cubicBezTo>
                    <a:pt x="75679" y="94259"/>
                    <a:pt x="80069" y="98597"/>
                    <a:pt x="85468" y="98597"/>
                  </a:cubicBezTo>
                  <a:lnTo>
                    <a:pt x="108474" y="98597"/>
                  </a:lnTo>
                  <a:lnTo>
                    <a:pt x="108474" y="121734"/>
                  </a:lnTo>
                  <a:cubicBezTo>
                    <a:pt x="108597" y="125661"/>
                    <a:pt x="111007" y="129149"/>
                    <a:pt x="114635" y="130648"/>
                  </a:cubicBezTo>
                  <a:cubicBezTo>
                    <a:pt x="118264" y="132155"/>
                    <a:pt x="122436" y="131393"/>
                    <a:pt x="125302" y="128702"/>
                  </a:cubicBezTo>
                  <a:lnTo>
                    <a:pt x="155275" y="98597"/>
                  </a:lnTo>
                  <a:lnTo>
                    <a:pt x="203785" y="98597"/>
                  </a:lnTo>
                  <a:cubicBezTo>
                    <a:pt x="209184" y="98597"/>
                    <a:pt x="213575" y="94259"/>
                    <a:pt x="213645" y="88869"/>
                  </a:cubicBezTo>
                  <a:moveTo>
                    <a:pt x="46029" y="167615"/>
                  </a:moveTo>
                  <a:cubicBezTo>
                    <a:pt x="65994" y="167615"/>
                    <a:pt x="82182" y="151428"/>
                    <a:pt x="82182" y="131463"/>
                  </a:cubicBezTo>
                  <a:cubicBezTo>
                    <a:pt x="82182" y="111498"/>
                    <a:pt x="65994" y="95310"/>
                    <a:pt x="46029" y="95310"/>
                  </a:cubicBezTo>
                  <a:cubicBezTo>
                    <a:pt x="26064" y="95310"/>
                    <a:pt x="9877" y="111498"/>
                    <a:pt x="9877" y="131463"/>
                  </a:cubicBezTo>
                  <a:cubicBezTo>
                    <a:pt x="9877" y="151428"/>
                    <a:pt x="26064" y="167615"/>
                    <a:pt x="46029" y="167615"/>
                  </a:cubicBezTo>
                  <a:cubicBezTo>
                    <a:pt x="20674" y="167755"/>
                    <a:pt x="157" y="188272"/>
                    <a:pt x="17" y="213627"/>
                  </a:cubicBezTo>
                  <a:lnTo>
                    <a:pt x="17" y="239920"/>
                  </a:lnTo>
                  <a:cubicBezTo>
                    <a:pt x="0" y="241664"/>
                    <a:pt x="709" y="243338"/>
                    <a:pt x="1989" y="244521"/>
                  </a:cubicBezTo>
                  <a:cubicBezTo>
                    <a:pt x="3207" y="245748"/>
                    <a:pt x="4864" y="246458"/>
                    <a:pt x="6590" y="246493"/>
                  </a:cubicBezTo>
                  <a:lnTo>
                    <a:pt x="17370" y="246493"/>
                  </a:lnTo>
                  <a:cubicBezTo>
                    <a:pt x="19062" y="246414"/>
                    <a:pt x="20517" y="247694"/>
                    <a:pt x="20657" y="249385"/>
                  </a:cubicBezTo>
                  <a:lnTo>
                    <a:pt x="26310" y="306309"/>
                  </a:lnTo>
                  <a:cubicBezTo>
                    <a:pt x="26643" y="309701"/>
                    <a:pt x="29474" y="312304"/>
                    <a:pt x="32883" y="312356"/>
                  </a:cubicBezTo>
                  <a:lnTo>
                    <a:pt x="59175" y="312356"/>
                  </a:lnTo>
                  <a:cubicBezTo>
                    <a:pt x="62585" y="312304"/>
                    <a:pt x="65416" y="309701"/>
                    <a:pt x="65749" y="306309"/>
                  </a:cubicBezTo>
                  <a:lnTo>
                    <a:pt x="71402" y="249517"/>
                  </a:lnTo>
                  <a:cubicBezTo>
                    <a:pt x="71542" y="247825"/>
                    <a:pt x="72997" y="246546"/>
                    <a:pt x="74688" y="246625"/>
                  </a:cubicBezTo>
                  <a:lnTo>
                    <a:pt x="85468" y="246625"/>
                  </a:lnTo>
                  <a:cubicBezTo>
                    <a:pt x="89097" y="246625"/>
                    <a:pt x="92041" y="243680"/>
                    <a:pt x="92041" y="240051"/>
                  </a:cubicBezTo>
                  <a:lnTo>
                    <a:pt x="92041" y="213759"/>
                  </a:lnTo>
                  <a:cubicBezTo>
                    <a:pt x="91971" y="188351"/>
                    <a:pt x="71428" y="167755"/>
                    <a:pt x="46029" y="167615"/>
                  </a:cubicBezTo>
                  <a:moveTo>
                    <a:pt x="243224" y="167615"/>
                  </a:moveTo>
                  <a:cubicBezTo>
                    <a:pt x="263189" y="167615"/>
                    <a:pt x="279376" y="151428"/>
                    <a:pt x="279376" y="131463"/>
                  </a:cubicBezTo>
                  <a:cubicBezTo>
                    <a:pt x="279376" y="111498"/>
                    <a:pt x="263189" y="95310"/>
                    <a:pt x="243224" y="95310"/>
                  </a:cubicBezTo>
                  <a:cubicBezTo>
                    <a:pt x="223259" y="95310"/>
                    <a:pt x="207072" y="111498"/>
                    <a:pt x="207072" y="131463"/>
                  </a:cubicBezTo>
                  <a:cubicBezTo>
                    <a:pt x="207072" y="151428"/>
                    <a:pt x="223259" y="167615"/>
                    <a:pt x="243224" y="167615"/>
                  </a:cubicBezTo>
                  <a:cubicBezTo>
                    <a:pt x="217869" y="167755"/>
                    <a:pt x="197352" y="188272"/>
                    <a:pt x="197212" y="213627"/>
                  </a:cubicBezTo>
                  <a:lnTo>
                    <a:pt x="197212" y="239920"/>
                  </a:lnTo>
                  <a:cubicBezTo>
                    <a:pt x="197194" y="241664"/>
                    <a:pt x="197904" y="243338"/>
                    <a:pt x="199184" y="244521"/>
                  </a:cubicBezTo>
                  <a:cubicBezTo>
                    <a:pt x="200402" y="245748"/>
                    <a:pt x="202059" y="246458"/>
                    <a:pt x="203785" y="246493"/>
                  </a:cubicBezTo>
                  <a:lnTo>
                    <a:pt x="214565" y="246493"/>
                  </a:lnTo>
                  <a:cubicBezTo>
                    <a:pt x="216257" y="246414"/>
                    <a:pt x="217711" y="247694"/>
                    <a:pt x="217852" y="249385"/>
                  </a:cubicBezTo>
                  <a:lnTo>
                    <a:pt x="223505" y="306309"/>
                  </a:lnTo>
                  <a:cubicBezTo>
                    <a:pt x="223838" y="309701"/>
                    <a:pt x="226668" y="312304"/>
                    <a:pt x="230078" y="312356"/>
                  </a:cubicBezTo>
                  <a:lnTo>
                    <a:pt x="256370" y="312356"/>
                  </a:lnTo>
                  <a:cubicBezTo>
                    <a:pt x="259780" y="312304"/>
                    <a:pt x="262611" y="309701"/>
                    <a:pt x="262944" y="306309"/>
                  </a:cubicBezTo>
                  <a:lnTo>
                    <a:pt x="268596" y="249517"/>
                  </a:lnTo>
                  <a:cubicBezTo>
                    <a:pt x="268737" y="247825"/>
                    <a:pt x="270192" y="246546"/>
                    <a:pt x="271883" y="246625"/>
                  </a:cubicBezTo>
                  <a:lnTo>
                    <a:pt x="282663" y="246625"/>
                  </a:lnTo>
                  <a:cubicBezTo>
                    <a:pt x="286291" y="246625"/>
                    <a:pt x="289236" y="243680"/>
                    <a:pt x="289236" y="240051"/>
                  </a:cubicBezTo>
                  <a:lnTo>
                    <a:pt x="289236" y="213759"/>
                  </a:lnTo>
                  <a:cubicBezTo>
                    <a:pt x="289166" y="188351"/>
                    <a:pt x="268623" y="167755"/>
                    <a:pt x="243224" y="16761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3200" dirty="0"/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1B053CCF-795E-EFA4-CD87-142684ABE460}"/>
                </a:ext>
              </a:extLst>
            </p:cNvPr>
            <p:cNvSpPr/>
            <p:nvPr/>
          </p:nvSpPr>
          <p:spPr>
            <a:xfrm>
              <a:off x="2270994" y="3004681"/>
              <a:ext cx="317247" cy="317404"/>
            </a:xfrm>
            <a:custGeom>
              <a:avLst/>
              <a:gdLst/>
              <a:ahLst/>
              <a:cxnLst/>
              <a:rect l="0" t="0" r="0" b="0"/>
              <a:pathLst>
                <a:path w="317247" h="317404">
                  <a:moveTo>
                    <a:pt x="305818" y="168272"/>
                  </a:moveTo>
                  <a:cubicBezTo>
                    <a:pt x="300376" y="168272"/>
                    <a:pt x="295958" y="172690"/>
                    <a:pt x="295958" y="178132"/>
                  </a:cubicBezTo>
                  <a:lnTo>
                    <a:pt x="295958" y="259245"/>
                  </a:lnTo>
                  <a:cubicBezTo>
                    <a:pt x="295888" y="261086"/>
                    <a:pt x="294381" y="262532"/>
                    <a:pt x="292540" y="262532"/>
                  </a:cubicBezTo>
                  <a:cubicBezTo>
                    <a:pt x="253040" y="262479"/>
                    <a:pt x="213899" y="270025"/>
                    <a:pt x="177247" y="284749"/>
                  </a:cubicBezTo>
                  <a:cubicBezTo>
                    <a:pt x="175249" y="285871"/>
                    <a:pt x="172804" y="285871"/>
                    <a:pt x="170805" y="284749"/>
                  </a:cubicBezTo>
                  <a:cubicBezTo>
                    <a:pt x="168956" y="283452"/>
                    <a:pt x="167834" y="281357"/>
                    <a:pt x="167782" y="279096"/>
                  </a:cubicBezTo>
                  <a:lnTo>
                    <a:pt x="167782" y="123181"/>
                  </a:lnTo>
                  <a:cubicBezTo>
                    <a:pt x="167782" y="87817"/>
                    <a:pt x="93111" y="69544"/>
                    <a:pt x="23172" y="67572"/>
                  </a:cubicBezTo>
                  <a:cubicBezTo>
                    <a:pt x="17011" y="67274"/>
                    <a:pt x="11007" y="69561"/>
                    <a:pt x="6608" y="73882"/>
                  </a:cubicBezTo>
                  <a:cubicBezTo>
                    <a:pt x="2322" y="78369"/>
                    <a:pt x="0" y="84373"/>
                    <a:pt x="166" y="90578"/>
                  </a:cubicBezTo>
                  <a:lnTo>
                    <a:pt x="166" y="259245"/>
                  </a:lnTo>
                  <a:cubicBezTo>
                    <a:pt x="166" y="271752"/>
                    <a:pt x="10148" y="281962"/>
                    <a:pt x="22646" y="282251"/>
                  </a:cubicBezTo>
                  <a:cubicBezTo>
                    <a:pt x="75232" y="283697"/>
                    <a:pt x="123741" y="295397"/>
                    <a:pt x="142278" y="309858"/>
                  </a:cubicBezTo>
                  <a:cubicBezTo>
                    <a:pt x="151340" y="317404"/>
                    <a:pt x="164504" y="317404"/>
                    <a:pt x="173566" y="309858"/>
                  </a:cubicBezTo>
                  <a:cubicBezTo>
                    <a:pt x="192102" y="294872"/>
                    <a:pt x="240086" y="283566"/>
                    <a:pt x="293198" y="282251"/>
                  </a:cubicBezTo>
                  <a:cubicBezTo>
                    <a:pt x="305695" y="281962"/>
                    <a:pt x="315678" y="271752"/>
                    <a:pt x="315678" y="259245"/>
                  </a:cubicBezTo>
                  <a:lnTo>
                    <a:pt x="315678" y="178132"/>
                  </a:lnTo>
                  <a:cubicBezTo>
                    <a:pt x="315678" y="172690"/>
                    <a:pt x="311261" y="168272"/>
                    <a:pt x="305818" y="168272"/>
                  </a:cubicBezTo>
                  <a:moveTo>
                    <a:pt x="148062" y="278833"/>
                  </a:moveTo>
                  <a:cubicBezTo>
                    <a:pt x="148010" y="281094"/>
                    <a:pt x="146888" y="283189"/>
                    <a:pt x="145039" y="284486"/>
                  </a:cubicBezTo>
                  <a:cubicBezTo>
                    <a:pt x="143040" y="285608"/>
                    <a:pt x="140595" y="285608"/>
                    <a:pt x="138597" y="284486"/>
                  </a:cubicBezTo>
                  <a:cubicBezTo>
                    <a:pt x="101901" y="269981"/>
                    <a:pt x="62760" y="262663"/>
                    <a:pt x="23304" y="262926"/>
                  </a:cubicBezTo>
                  <a:cubicBezTo>
                    <a:pt x="21463" y="262926"/>
                    <a:pt x="19956" y="261480"/>
                    <a:pt x="19886" y="259639"/>
                  </a:cubicBezTo>
                  <a:lnTo>
                    <a:pt x="19886" y="90578"/>
                  </a:lnTo>
                  <a:cubicBezTo>
                    <a:pt x="19877" y="89640"/>
                    <a:pt x="20254" y="88728"/>
                    <a:pt x="20937" y="88080"/>
                  </a:cubicBezTo>
                  <a:cubicBezTo>
                    <a:pt x="21463" y="87466"/>
                    <a:pt x="22234" y="87125"/>
                    <a:pt x="23041" y="87160"/>
                  </a:cubicBezTo>
                  <a:cubicBezTo>
                    <a:pt x="105205" y="89657"/>
                    <a:pt x="148062" y="111875"/>
                    <a:pt x="148062" y="123181"/>
                  </a:cubicBezTo>
                  <a:lnTo>
                    <a:pt x="148062" y="278833"/>
                  </a:lnTo>
                  <a:moveTo>
                    <a:pt x="121901" y="133435"/>
                  </a:moveTo>
                  <a:cubicBezTo>
                    <a:pt x="99771" y="126327"/>
                    <a:pt x="76862" y="121910"/>
                    <a:pt x="53672" y="120288"/>
                  </a:cubicBezTo>
                  <a:cubicBezTo>
                    <a:pt x="51069" y="119999"/>
                    <a:pt x="48457" y="120762"/>
                    <a:pt x="46424" y="122418"/>
                  </a:cubicBezTo>
                  <a:cubicBezTo>
                    <a:pt x="44399" y="124083"/>
                    <a:pt x="43119" y="126485"/>
                    <a:pt x="42892" y="129096"/>
                  </a:cubicBezTo>
                  <a:cubicBezTo>
                    <a:pt x="42637" y="131717"/>
                    <a:pt x="43435" y="134329"/>
                    <a:pt x="45118" y="136353"/>
                  </a:cubicBezTo>
                  <a:cubicBezTo>
                    <a:pt x="46792" y="138378"/>
                    <a:pt x="49211" y="139640"/>
                    <a:pt x="51831" y="139876"/>
                  </a:cubicBezTo>
                  <a:cubicBezTo>
                    <a:pt x="73540" y="141629"/>
                    <a:pt x="94960" y="146046"/>
                    <a:pt x="115591" y="153023"/>
                  </a:cubicBezTo>
                  <a:cubicBezTo>
                    <a:pt x="118965" y="154311"/>
                    <a:pt x="122777" y="153645"/>
                    <a:pt x="125512" y="151296"/>
                  </a:cubicBezTo>
                  <a:cubicBezTo>
                    <a:pt x="128255" y="148947"/>
                    <a:pt x="129491" y="145284"/>
                    <a:pt x="128737" y="141752"/>
                  </a:cubicBezTo>
                  <a:cubicBezTo>
                    <a:pt x="127983" y="138220"/>
                    <a:pt x="125363" y="135380"/>
                    <a:pt x="121901" y="134355"/>
                  </a:cubicBezTo>
                  <a:lnTo>
                    <a:pt x="121901" y="133435"/>
                  </a:lnTo>
                  <a:moveTo>
                    <a:pt x="121901" y="181682"/>
                  </a:moveTo>
                  <a:cubicBezTo>
                    <a:pt x="99771" y="174574"/>
                    <a:pt x="76862" y="170157"/>
                    <a:pt x="53672" y="168535"/>
                  </a:cubicBezTo>
                  <a:cubicBezTo>
                    <a:pt x="50034" y="167939"/>
                    <a:pt x="46380" y="169429"/>
                    <a:pt x="44180" y="172383"/>
                  </a:cubicBezTo>
                  <a:cubicBezTo>
                    <a:pt x="41980" y="175336"/>
                    <a:pt x="41612" y="179263"/>
                    <a:pt x="43216" y="182576"/>
                  </a:cubicBezTo>
                  <a:cubicBezTo>
                    <a:pt x="44828" y="185889"/>
                    <a:pt x="48150" y="188027"/>
                    <a:pt x="51831" y="188123"/>
                  </a:cubicBezTo>
                  <a:cubicBezTo>
                    <a:pt x="73540" y="189929"/>
                    <a:pt x="94942" y="194337"/>
                    <a:pt x="115591" y="201270"/>
                  </a:cubicBezTo>
                  <a:cubicBezTo>
                    <a:pt x="118150" y="202313"/>
                    <a:pt x="121025" y="202243"/>
                    <a:pt x="123522" y="201068"/>
                  </a:cubicBezTo>
                  <a:cubicBezTo>
                    <a:pt x="126020" y="199894"/>
                    <a:pt x="127913" y="197729"/>
                    <a:pt x="128737" y="195091"/>
                  </a:cubicBezTo>
                  <a:cubicBezTo>
                    <a:pt x="129859" y="192418"/>
                    <a:pt x="129745" y="189385"/>
                    <a:pt x="128430" y="186800"/>
                  </a:cubicBezTo>
                  <a:cubicBezTo>
                    <a:pt x="127107" y="184215"/>
                    <a:pt x="124723" y="182348"/>
                    <a:pt x="121901" y="181682"/>
                  </a:cubicBezTo>
                  <a:moveTo>
                    <a:pt x="121901" y="229929"/>
                  </a:moveTo>
                  <a:cubicBezTo>
                    <a:pt x="99754" y="222874"/>
                    <a:pt x="76853" y="218465"/>
                    <a:pt x="53672" y="216782"/>
                  </a:cubicBezTo>
                  <a:cubicBezTo>
                    <a:pt x="48194" y="216274"/>
                    <a:pt x="43339" y="220306"/>
                    <a:pt x="42830" y="225792"/>
                  </a:cubicBezTo>
                  <a:cubicBezTo>
                    <a:pt x="42322" y="231270"/>
                    <a:pt x="46353" y="236125"/>
                    <a:pt x="51831" y="236633"/>
                  </a:cubicBezTo>
                  <a:cubicBezTo>
                    <a:pt x="73549" y="238369"/>
                    <a:pt x="94960" y="242786"/>
                    <a:pt x="115591" y="249780"/>
                  </a:cubicBezTo>
                  <a:cubicBezTo>
                    <a:pt x="120779" y="251524"/>
                    <a:pt x="126406" y="248728"/>
                    <a:pt x="128150" y="243531"/>
                  </a:cubicBezTo>
                  <a:cubicBezTo>
                    <a:pt x="129885" y="238342"/>
                    <a:pt x="127089" y="232725"/>
                    <a:pt x="121901" y="230980"/>
                  </a:cubicBezTo>
                  <a:lnTo>
                    <a:pt x="121901" y="229929"/>
                  </a:lnTo>
                  <a:moveTo>
                    <a:pt x="243373" y="39438"/>
                  </a:moveTo>
                  <a:cubicBezTo>
                    <a:pt x="250630" y="39438"/>
                    <a:pt x="256519" y="33549"/>
                    <a:pt x="256519" y="26292"/>
                  </a:cubicBezTo>
                  <a:lnTo>
                    <a:pt x="256519" y="13146"/>
                  </a:lnTo>
                  <a:cubicBezTo>
                    <a:pt x="256519" y="5889"/>
                    <a:pt x="250630" y="0"/>
                    <a:pt x="243373" y="0"/>
                  </a:cubicBezTo>
                  <a:cubicBezTo>
                    <a:pt x="236116" y="0"/>
                    <a:pt x="230227" y="5889"/>
                    <a:pt x="230227" y="13146"/>
                  </a:cubicBezTo>
                  <a:lnTo>
                    <a:pt x="230227" y="26292"/>
                  </a:lnTo>
                  <a:cubicBezTo>
                    <a:pt x="230227" y="33549"/>
                    <a:pt x="236116" y="39438"/>
                    <a:pt x="243373" y="39438"/>
                  </a:cubicBezTo>
                  <a:moveTo>
                    <a:pt x="293986" y="54162"/>
                  </a:moveTo>
                  <a:cubicBezTo>
                    <a:pt x="297878" y="54197"/>
                    <a:pt x="301585" y="52515"/>
                    <a:pt x="304109" y="49561"/>
                  </a:cubicBezTo>
                  <a:lnTo>
                    <a:pt x="312523" y="39438"/>
                  </a:lnTo>
                  <a:cubicBezTo>
                    <a:pt x="316020" y="35933"/>
                    <a:pt x="317247" y="30762"/>
                    <a:pt x="315704" y="26064"/>
                  </a:cubicBezTo>
                  <a:cubicBezTo>
                    <a:pt x="314162" y="21358"/>
                    <a:pt x="310113" y="17922"/>
                    <a:pt x="305222" y="17169"/>
                  </a:cubicBezTo>
                  <a:cubicBezTo>
                    <a:pt x="300332" y="16415"/>
                    <a:pt x="295432" y="18466"/>
                    <a:pt x="292540" y="22480"/>
                  </a:cubicBezTo>
                  <a:lnTo>
                    <a:pt x="283995" y="32602"/>
                  </a:lnTo>
                  <a:cubicBezTo>
                    <a:pt x="281743" y="35267"/>
                    <a:pt x="280647" y="38720"/>
                    <a:pt x="280945" y="42199"/>
                  </a:cubicBezTo>
                  <a:cubicBezTo>
                    <a:pt x="281234" y="45679"/>
                    <a:pt x="282900" y="48895"/>
                    <a:pt x="285573" y="51139"/>
                  </a:cubicBezTo>
                  <a:cubicBezTo>
                    <a:pt x="287939" y="53102"/>
                    <a:pt x="290919" y="54171"/>
                    <a:pt x="293986" y="54162"/>
                  </a:cubicBezTo>
                  <a:moveTo>
                    <a:pt x="182637" y="49561"/>
                  </a:moveTo>
                  <a:cubicBezTo>
                    <a:pt x="187317" y="55118"/>
                    <a:pt x="195617" y="55819"/>
                    <a:pt x="201173" y="51139"/>
                  </a:cubicBezTo>
                  <a:cubicBezTo>
                    <a:pt x="206730" y="46459"/>
                    <a:pt x="207431" y="38159"/>
                    <a:pt x="202751" y="32602"/>
                  </a:cubicBezTo>
                  <a:lnTo>
                    <a:pt x="194206" y="22480"/>
                  </a:lnTo>
                  <a:cubicBezTo>
                    <a:pt x="191314" y="18466"/>
                    <a:pt x="186414" y="16415"/>
                    <a:pt x="181524" y="17169"/>
                  </a:cubicBezTo>
                  <a:cubicBezTo>
                    <a:pt x="176634" y="17922"/>
                    <a:pt x="172584" y="21358"/>
                    <a:pt x="171042" y="26064"/>
                  </a:cubicBezTo>
                  <a:cubicBezTo>
                    <a:pt x="169499" y="30762"/>
                    <a:pt x="170726" y="35933"/>
                    <a:pt x="174223" y="39438"/>
                  </a:cubicBezTo>
                  <a:lnTo>
                    <a:pt x="182637" y="49561"/>
                  </a:lnTo>
                  <a:moveTo>
                    <a:pt x="243373" y="220200"/>
                  </a:moveTo>
                  <a:cubicBezTo>
                    <a:pt x="248789" y="220130"/>
                    <a:pt x="253163" y="215757"/>
                    <a:pt x="253233" y="210341"/>
                  </a:cubicBezTo>
                  <a:lnTo>
                    <a:pt x="253233" y="207186"/>
                  </a:lnTo>
                  <a:cubicBezTo>
                    <a:pt x="253207" y="204942"/>
                    <a:pt x="254416" y="202865"/>
                    <a:pt x="256388" y="201796"/>
                  </a:cubicBezTo>
                  <a:cubicBezTo>
                    <a:pt x="264556" y="197080"/>
                    <a:pt x="269569" y="188351"/>
                    <a:pt x="269534" y="178921"/>
                  </a:cubicBezTo>
                  <a:lnTo>
                    <a:pt x="269534" y="168667"/>
                  </a:lnTo>
                  <a:cubicBezTo>
                    <a:pt x="269552" y="166336"/>
                    <a:pt x="270796" y="164180"/>
                    <a:pt x="272821" y="163014"/>
                  </a:cubicBezTo>
                  <a:cubicBezTo>
                    <a:pt x="296011" y="149622"/>
                    <a:pt x="307317" y="122330"/>
                    <a:pt x="300384" y="96467"/>
                  </a:cubicBezTo>
                  <a:cubicBezTo>
                    <a:pt x="293452" y="70604"/>
                    <a:pt x="270016" y="52620"/>
                    <a:pt x="243242" y="52620"/>
                  </a:cubicBezTo>
                  <a:cubicBezTo>
                    <a:pt x="216467" y="52620"/>
                    <a:pt x="193031" y="70604"/>
                    <a:pt x="186099" y="96467"/>
                  </a:cubicBezTo>
                  <a:cubicBezTo>
                    <a:pt x="179166" y="122330"/>
                    <a:pt x="190472" y="149622"/>
                    <a:pt x="213662" y="163014"/>
                  </a:cubicBezTo>
                  <a:cubicBezTo>
                    <a:pt x="215687" y="164180"/>
                    <a:pt x="216931" y="166336"/>
                    <a:pt x="216949" y="168667"/>
                  </a:cubicBezTo>
                  <a:lnTo>
                    <a:pt x="216949" y="178921"/>
                  </a:lnTo>
                  <a:cubicBezTo>
                    <a:pt x="216914" y="188351"/>
                    <a:pt x="221927" y="197080"/>
                    <a:pt x="230095" y="201796"/>
                  </a:cubicBezTo>
                  <a:cubicBezTo>
                    <a:pt x="232067" y="202865"/>
                    <a:pt x="233277" y="204942"/>
                    <a:pt x="233250" y="207186"/>
                  </a:cubicBezTo>
                  <a:lnTo>
                    <a:pt x="233250" y="210341"/>
                  </a:lnTo>
                  <a:cubicBezTo>
                    <a:pt x="233320" y="215862"/>
                    <a:pt x="237852" y="220271"/>
                    <a:pt x="243373" y="220200"/>
                  </a:cubicBezTo>
                  <a:moveTo>
                    <a:pt x="210507" y="111743"/>
                  </a:moveTo>
                  <a:cubicBezTo>
                    <a:pt x="210507" y="93593"/>
                    <a:pt x="225222" y="78877"/>
                    <a:pt x="243373" y="78877"/>
                  </a:cubicBezTo>
                  <a:cubicBezTo>
                    <a:pt x="261524" y="78877"/>
                    <a:pt x="276239" y="93593"/>
                    <a:pt x="276239" y="111743"/>
                  </a:cubicBezTo>
                  <a:cubicBezTo>
                    <a:pt x="276239" y="129894"/>
                    <a:pt x="261524" y="144609"/>
                    <a:pt x="243373" y="144609"/>
                  </a:cubicBezTo>
                  <a:cubicBezTo>
                    <a:pt x="225222" y="144609"/>
                    <a:pt x="210507" y="129894"/>
                    <a:pt x="210507" y="111743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3200" dirty="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71D92D30-4E06-595B-F0E9-3603C153F292}"/>
                </a:ext>
              </a:extLst>
            </p:cNvPr>
            <p:cNvSpPr/>
            <p:nvPr/>
          </p:nvSpPr>
          <p:spPr>
            <a:xfrm>
              <a:off x="3638379" y="3004681"/>
              <a:ext cx="315511" cy="317036"/>
            </a:xfrm>
            <a:custGeom>
              <a:avLst/>
              <a:gdLst/>
              <a:ahLst/>
              <a:cxnLst/>
              <a:rect l="0" t="0" r="0" b="0"/>
              <a:pathLst>
                <a:path w="315511" h="317036">
                  <a:moveTo>
                    <a:pt x="3286" y="69018"/>
                  </a:moveTo>
                  <a:cubicBezTo>
                    <a:pt x="1472" y="69018"/>
                    <a:pt x="0" y="70490"/>
                    <a:pt x="0" y="72304"/>
                  </a:cubicBezTo>
                  <a:lnTo>
                    <a:pt x="0" y="193908"/>
                  </a:lnTo>
                  <a:cubicBezTo>
                    <a:pt x="0" y="204802"/>
                    <a:pt x="8825" y="213627"/>
                    <a:pt x="19719" y="213627"/>
                  </a:cubicBezTo>
                  <a:lnTo>
                    <a:pt x="113452" y="213627"/>
                  </a:lnTo>
                  <a:cubicBezTo>
                    <a:pt x="114767" y="213619"/>
                    <a:pt x="115950" y="214399"/>
                    <a:pt x="116476" y="215599"/>
                  </a:cubicBezTo>
                  <a:cubicBezTo>
                    <a:pt x="117195" y="216721"/>
                    <a:pt x="117195" y="218158"/>
                    <a:pt x="116476" y="219280"/>
                  </a:cubicBezTo>
                  <a:lnTo>
                    <a:pt x="47589" y="287510"/>
                  </a:lnTo>
                  <a:cubicBezTo>
                    <a:pt x="41200" y="293899"/>
                    <a:pt x="41200" y="304258"/>
                    <a:pt x="47589" y="310647"/>
                  </a:cubicBezTo>
                  <a:cubicBezTo>
                    <a:pt x="53978" y="317036"/>
                    <a:pt x="64338" y="317036"/>
                    <a:pt x="70727" y="310647"/>
                  </a:cubicBezTo>
                  <a:lnTo>
                    <a:pt x="129096" y="252277"/>
                  </a:lnTo>
                  <a:cubicBezTo>
                    <a:pt x="130087" y="251348"/>
                    <a:pt x="131533" y="251086"/>
                    <a:pt x="132777" y="251620"/>
                  </a:cubicBezTo>
                  <a:cubicBezTo>
                    <a:pt x="133978" y="252146"/>
                    <a:pt x="134758" y="253329"/>
                    <a:pt x="134749" y="254644"/>
                  </a:cubicBezTo>
                  <a:lnTo>
                    <a:pt x="134749" y="299078"/>
                  </a:lnTo>
                  <a:cubicBezTo>
                    <a:pt x="134749" y="308158"/>
                    <a:pt x="142103" y="315511"/>
                    <a:pt x="151182" y="315511"/>
                  </a:cubicBezTo>
                  <a:cubicBezTo>
                    <a:pt x="160262" y="315511"/>
                    <a:pt x="167615" y="308158"/>
                    <a:pt x="167615" y="299078"/>
                  </a:cubicBezTo>
                  <a:lnTo>
                    <a:pt x="167615" y="254644"/>
                  </a:lnTo>
                  <a:cubicBezTo>
                    <a:pt x="167606" y="253329"/>
                    <a:pt x="168386" y="252146"/>
                    <a:pt x="169587" y="251620"/>
                  </a:cubicBezTo>
                  <a:cubicBezTo>
                    <a:pt x="170832" y="251086"/>
                    <a:pt x="172278" y="251348"/>
                    <a:pt x="173268" y="252277"/>
                  </a:cubicBezTo>
                  <a:lnTo>
                    <a:pt x="231638" y="310647"/>
                  </a:lnTo>
                  <a:cubicBezTo>
                    <a:pt x="234679" y="313767"/>
                    <a:pt x="238851" y="315520"/>
                    <a:pt x="243207" y="315520"/>
                  </a:cubicBezTo>
                  <a:cubicBezTo>
                    <a:pt x="247562" y="315520"/>
                    <a:pt x="251734" y="313767"/>
                    <a:pt x="254775" y="310647"/>
                  </a:cubicBezTo>
                  <a:cubicBezTo>
                    <a:pt x="257860" y="307588"/>
                    <a:pt x="259596" y="303425"/>
                    <a:pt x="259596" y="299078"/>
                  </a:cubicBezTo>
                  <a:cubicBezTo>
                    <a:pt x="259596" y="294731"/>
                    <a:pt x="257860" y="290568"/>
                    <a:pt x="254775" y="287510"/>
                  </a:cubicBezTo>
                  <a:lnTo>
                    <a:pt x="186546" y="219280"/>
                  </a:lnTo>
                  <a:cubicBezTo>
                    <a:pt x="185827" y="218158"/>
                    <a:pt x="185827" y="216721"/>
                    <a:pt x="186546" y="215599"/>
                  </a:cubicBezTo>
                  <a:cubicBezTo>
                    <a:pt x="187072" y="214399"/>
                    <a:pt x="188255" y="213619"/>
                    <a:pt x="189570" y="213627"/>
                  </a:cubicBezTo>
                  <a:lnTo>
                    <a:pt x="295792" y="213627"/>
                  </a:lnTo>
                  <a:cubicBezTo>
                    <a:pt x="306686" y="213627"/>
                    <a:pt x="315511" y="204802"/>
                    <a:pt x="315511" y="193908"/>
                  </a:cubicBezTo>
                  <a:lnTo>
                    <a:pt x="315511" y="72304"/>
                  </a:lnTo>
                  <a:cubicBezTo>
                    <a:pt x="315511" y="70490"/>
                    <a:pt x="314039" y="69018"/>
                    <a:pt x="312225" y="69018"/>
                  </a:cubicBezTo>
                  <a:lnTo>
                    <a:pt x="3286" y="69018"/>
                  </a:lnTo>
                  <a:moveTo>
                    <a:pt x="312225" y="49298"/>
                  </a:moveTo>
                  <a:cubicBezTo>
                    <a:pt x="314039" y="49298"/>
                    <a:pt x="315511" y="47826"/>
                    <a:pt x="315511" y="46012"/>
                  </a:cubicBezTo>
                  <a:lnTo>
                    <a:pt x="315511" y="19719"/>
                  </a:lnTo>
                  <a:cubicBezTo>
                    <a:pt x="315511" y="8825"/>
                    <a:pt x="306686" y="0"/>
                    <a:pt x="295792" y="0"/>
                  </a:cubicBezTo>
                  <a:lnTo>
                    <a:pt x="19719" y="0"/>
                  </a:lnTo>
                  <a:cubicBezTo>
                    <a:pt x="8825" y="0"/>
                    <a:pt x="0" y="8825"/>
                    <a:pt x="0" y="19719"/>
                  </a:cubicBezTo>
                  <a:lnTo>
                    <a:pt x="0" y="46012"/>
                  </a:lnTo>
                  <a:cubicBezTo>
                    <a:pt x="0" y="47826"/>
                    <a:pt x="1472" y="49298"/>
                    <a:pt x="3286" y="49298"/>
                  </a:cubicBezTo>
                  <a:lnTo>
                    <a:pt x="312225" y="49298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3200" dirty="0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E84BF98B-893E-8709-88E6-06CA76068701}"/>
                </a:ext>
              </a:extLst>
            </p:cNvPr>
            <p:cNvSpPr/>
            <p:nvPr/>
          </p:nvSpPr>
          <p:spPr>
            <a:xfrm>
              <a:off x="5005597" y="3004681"/>
              <a:ext cx="315511" cy="315511"/>
            </a:xfrm>
            <a:custGeom>
              <a:avLst/>
              <a:gdLst/>
              <a:ahLst/>
              <a:cxnLst/>
              <a:rect l="0" t="0" r="0" b="0"/>
              <a:pathLst>
                <a:path w="315511" h="315511">
                  <a:moveTo>
                    <a:pt x="85451" y="315511"/>
                  </a:moveTo>
                  <a:cubicBezTo>
                    <a:pt x="132646" y="315511"/>
                    <a:pt x="170902" y="277256"/>
                    <a:pt x="170902" y="230060"/>
                  </a:cubicBezTo>
                  <a:cubicBezTo>
                    <a:pt x="170902" y="182865"/>
                    <a:pt x="132646" y="144609"/>
                    <a:pt x="85451" y="144609"/>
                  </a:cubicBezTo>
                  <a:cubicBezTo>
                    <a:pt x="38255" y="144609"/>
                    <a:pt x="0" y="182865"/>
                    <a:pt x="0" y="230060"/>
                  </a:cubicBezTo>
                  <a:cubicBezTo>
                    <a:pt x="70" y="277220"/>
                    <a:pt x="38290" y="315441"/>
                    <a:pt x="85451" y="315511"/>
                  </a:cubicBezTo>
                  <a:moveTo>
                    <a:pt x="54031" y="219412"/>
                  </a:moveTo>
                  <a:lnTo>
                    <a:pt x="80324" y="186546"/>
                  </a:lnTo>
                  <a:cubicBezTo>
                    <a:pt x="81594" y="185038"/>
                    <a:pt x="83470" y="184162"/>
                    <a:pt x="85451" y="184162"/>
                  </a:cubicBezTo>
                  <a:cubicBezTo>
                    <a:pt x="87431" y="184162"/>
                    <a:pt x="89307" y="185038"/>
                    <a:pt x="90578" y="186546"/>
                  </a:cubicBezTo>
                  <a:lnTo>
                    <a:pt x="116870" y="219412"/>
                  </a:lnTo>
                  <a:cubicBezTo>
                    <a:pt x="118422" y="221401"/>
                    <a:pt x="118728" y="224092"/>
                    <a:pt x="117659" y="226379"/>
                  </a:cubicBezTo>
                  <a:cubicBezTo>
                    <a:pt x="116555" y="228640"/>
                    <a:pt x="114259" y="230069"/>
                    <a:pt x="111743" y="230060"/>
                  </a:cubicBezTo>
                  <a:lnTo>
                    <a:pt x="100175" y="230060"/>
                  </a:lnTo>
                  <a:cubicBezTo>
                    <a:pt x="99307" y="230060"/>
                    <a:pt x="98597" y="230770"/>
                    <a:pt x="98597" y="231638"/>
                  </a:cubicBezTo>
                  <a:lnTo>
                    <a:pt x="98597" y="269499"/>
                  </a:lnTo>
                  <a:cubicBezTo>
                    <a:pt x="98597" y="276756"/>
                    <a:pt x="92707" y="282646"/>
                    <a:pt x="85451" y="282646"/>
                  </a:cubicBezTo>
                  <a:cubicBezTo>
                    <a:pt x="78194" y="282646"/>
                    <a:pt x="72304" y="276756"/>
                    <a:pt x="72304" y="269499"/>
                  </a:cubicBezTo>
                  <a:lnTo>
                    <a:pt x="72304" y="231638"/>
                  </a:lnTo>
                  <a:cubicBezTo>
                    <a:pt x="72243" y="230796"/>
                    <a:pt x="71568" y="230122"/>
                    <a:pt x="70727" y="230060"/>
                  </a:cubicBezTo>
                  <a:lnTo>
                    <a:pt x="59158" y="230060"/>
                  </a:lnTo>
                  <a:cubicBezTo>
                    <a:pt x="56643" y="230069"/>
                    <a:pt x="54346" y="228640"/>
                    <a:pt x="53242" y="226379"/>
                  </a:cubicBezTo>
                  <a:cubicBezTo>
                    <a:pt x="52173" y="224092"/>
                    <a:pt x="52480" y="221401"/>
                    <a:pt x="54031" y="219412"/>
                  </a:cubicBezTo>
                  <a:moveTo>
                    <a:pt x="82033" y="125284"/>
                  </a:moveTo>
                  <a:cubicBezTo>
                    <a:pt x="86897" y="125284"/>
                    <a:pt x="95179" y="125284"/>
                    <a:pt x="101621" y="126336"/>
                  </a:cubicBezTo>
                  <a:cubicBezTo>
                    <a:pt x="102541" y="126406"/>
                    <a:pt x="103444" y="126099"/>
                    <a:pt x="104118" y="125468"/>
                  </a:cubicBezTo>
                  <a:cubicBezTo>
                    <a:pt x="104793" y="124846"/>
                    <a:pt x="105170" y="123969"/>
                    <a:pt x="105170" y="123049"/>
                  </a:cubicBezTo>
                  <a:lnTo>
                    <a:pt x="105170" y="32865"/>
                  </a:lnTo>
                  <a:cubicBezTo>
                    <a:pt x="105170" y="29237"/>
                    <a:pt x="108115" y="26292"/>
                    <a:pt x="111743" y="26292"/>
                  </a:cubicBezTo>
                  <a:lnTo>
                    <a:pt x="254775" y="26292"/>
                  </a:lnTo>
                  <a:cubicBezTo>
                    <a:pt x="256519" y="26275"/>
                    <a:pt x="258193" y="26985"/>
                    <a:pt x="259377" y="28264"/>
                  </a:cubicBezTo>
                  <a:lnTo>
                    <a:pt x="287247" y="56134"/>
                  </a:lnTo>
                  <a:cubicBezTo>
                    <a:pt x="288526" y="57317"/>
                    <a:pt x="289236" y="58991"/>
                    <a:pt x="289219" y="60736"/>
                  </a:cubicBezTo>
                  <a:lnTo>
                    <a:pt x="289219" y="236633"/>
                  </a:lnTo>
                  <a:cubicBezTo>
                    <a:pt x="289219" y="240262"/>
                    <a:pt x="286274" y="243207"/>
                    <a:pt x="282646" y="243207"/>
                  </a:cubicBezTo>
                  <a:lnTo>
                    <a:pt x="192462" y="243207"/>
                  </a:lnTo>
                  <a:cubicBezTo>
                    <a:pt x="190884" y="243250"/>
                    <a:pt x="189561" y="244407"/>
                    <a:pt x="189307" y="245967"/>
                  </a:cubicBezTo>
                  <a:cubicBezTo>
                    <a:pt x="188106" y="252505"/>
                    <a:pt x="186344" y="258921"/>
                    <a:pt x="184048" y="265161"/>
                  </a:cubicBezTo>
                  <a:cubicBezTo>
                    <a:pt x="183645" y="266151"/>
                    <a:pt x="183776" y="267273"/>
                    <a:pt x="184381" y="268149"/>
                  </a:cubicBezTo>
                  <a:cubicBezTo>
                    <a:pt x="184995" y="269026"/>
                    <a:pt x="186002" y="269534"/>
                    <a:pt x="187072" y="269499"/>
                  </a:cubicBezTo>
                  <a:lnTo>
                    <a:pt x="289219" y="269499"/>
                  </a:lnTo>
                  <a:cubicBezTo>
                    <a:pt x="303741" y="269499"/>
                    <a:pt x="315511" y="257729"/>
                    <a:pt x="315511" y="243207"/>
                  </a:cubicBezTo>
                  <a:lnTo>
                    <a:pt x="315511" y="57975"/>
                  </a:lnTo>
                  <a:cubicBezTo>
                    <a:pt x="315485" y="51016"/>
                    <a:pt x="312689" y="44346"/>
                    <a:pt x="307755" y="39438"/>
                  </a:cubicBezTo>
                  <a:lnTo>
                    <a:pt x="276072" y="7756"/>
                  </a:lnTo>
                  <a:cubicBezTo>
                    <a:pt x="271164" y="2822"/>
                    <a:pt x="264495" y="26"/>
                    <a:pt x="257536" y="0"/>
                  </a:cubicBezTo>
                  <a:lnTo>
                    <a:pt x="105170" y="0"/>
                  </a:lnTo>
                  <a:cubicBezTo>
                    <a:pt x="90648" y="0"/>
                    <a:pt x="78877" y="11770"/>
                    <a:pt x="78877" y="26292"/>
                  </a:cubicBezTo>
                  <a:lnTo>
                    <a:pt x="78877" y="121997"/>
                  </a:lnTo>
                  <a:cubicBezTo>
                    <a:pt x="78939" y="123733"/>
                    <a:pt x="80297" y="125153"/>
                    <a:pt x="82033" y="125284"/>
                  </a:cubicBezTo>
                  <a:moveTo>
                    <a:pt x="159333" y="155521"/>
                  </a:moveTo>
                  <a:cubicBezTo>
                    <a:pt x="155117" y="150989"/>
                    <a:pt x="150499" y="146853"/>
                    <a:pt x="145529" y="143163"/>
                  </a:cubicBezTo>
                  <a:cubicBezTo>
                    <a:pt x="144802" y="142707"/>
                    <a:pt x="144285" y="141971"/>
                    <a:pt x="144110" y="141121"/>
                  </a:cubicBezTo>
                  <a:cubicBezTo>
                    <a:pt x="143943" y="140280"/>
                    <a:pt x="144118" y="139403"/>
                    <a:pt x="144609" y="138693"/>
                  </a:cubicBezTo>
                  <a:lnTo>
                    <a:pt x="170902" y="100832"/>
                  </a:lnTo>
                  <a:cubicBezTo>
                    <a:pt x="174863" y="95302"/>
                    <a:pt x="182392" y="93707"/>
                    <a:pt x="188255" y="97151"/>
                  </a:cubicBezTo>
                  <a:lnTo>
                    <a:pt x="208237" y="108983"/>
                  </a:lnTo>
                  <a:cubicBezTo>
                    <a:pt x="209675" y="109876"/>
                    <a:pt x="211550" y="109535"/>
                    <a:pt x="212576" y="108194"/>
                  </a:cubicBezTo>
                  <a:lnTo>
                    <a:pt x="238868" y="71384"/>
                  </a:lnTo>
                  <a:cubicBezTo>
                    <a:pt x="241401" y="67107"/>
                    <a:pt x="246125" y="64627"/>
                    <a:pt x="251086" y="64969"/>
                  </a:cubicBezTo>
                  <a:cubicBezTo>
                    <a:pt x="256046" y="65310"/>
                    <a:pt x="260384" y="68422"/>
                    <a:pt x="262304" y="73005"/>
                  </a:cubicBezTo>
                  <a:cubicBezTo>
                    <a:pt x="264223" y="77580"/>
                    <a:pt x="263399" y="82856"/>
                    <a:pt x="260165" y="86634"/>
                  </a:cubicBezTo>
                  <a:lnTo>
                    <a:pt x="224802" y="135801"/>
                  </a:lnTo>
                  <a:lnTo>
                    <a:pt x="223487" y="137379"/>
                  </a:lnTo>
                  <a:cubicBezTo>
                    <a:pt x="219420" y="141892"/>
                    <a:pt x="212786" y="143040"/>
                    <a:pt x="207449" y="140139"/>
                  </a:cubicBezTo>
                  <a:lnTo>
                    <a:pt x="187598" y="128308"/>
                  </a:lnTo>
                  <a:cubicBezTo>
                    <a:pt x="186143" y="127379"/>
                    <a:pt x="184206" y="127782"/>
                    <a:pt x="183259" y="129228"/>
                  </a:cubicBezTo>
                  <a:lnTo>
                    <a:pt x="164329" y="155521"/>
                  </a:lnTo>
                  <a:cubicBezTo>
                    <a:pt x="163706" y="156248"/>
                    <a:pt x="162795" y="156669"/>
                    <a:pt x="161831" y="156669"/>
                  </a:cubicBezTo>
                  <a:cubicBezTo>
                    <a:pt x="160867" y="156669"/>
                    <a:pt x="159955" y="156248"/>
                    <a:pt x="159333" y="155521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3200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7B85CF55-CC69-E75E-24B5-8E4F16E65F2D}"/>
                </a:ext>
              </a:extLst>
            </p:cNvPr>
            <p:cNvSpPr/>
            <p:nvPr/>
          </p:nvSpPr>
          <p:spPr>
            <a:xfrm>
              <a:off x="6375707" y="3004681"/>
              <a:ext cx="309727" cy="314460"/>
            </a:xfrm>
            <a:custGeom>
              <a:avLst/>
              <a:gdLst/>
              <a:ahLst/>
              <a:cxnLst/>
              <a:rect l="0" t="0" r="0" b="0"/>
              <a:pathLst>
                <a:path w="309727" h="314460">
                  <a:moveTo>
                    <a:pt x="154863" y="54162"/>
                  </a:moveTo>
                  <a:cubicBezTo>
                    <a:pt x="103584" y="54802"/>
                    <a:pt x="62164" y="96222"/>
                    <a:pt x="61524" y="147501"/>
                  </a:cubicBezTo>
                  <a:cubicBezTo>
                    <a:pt x="61121" y="185433"/>
                    <a:pt x="84040" y="219727"/>
                    <a:pt x="119237" y="233873"/>
                  </a:cubicBezTo>
                  <a:cubicBezTo>
                    <a:pt x="120367" y="234074"/>
                    <a:pt x="121524" y="234074"/>
                    <a:pt x="122655" y="233873"/>
                  </a:cubicBezTo>
                  <a:lnTo>
                    <a:pt x="106748" y="155915"/>
                  </a:lnTo>
                  <a:cubicBezTo>
                    <a:pt x="106064" y="152418"/>
                    <a:pt x="107344" y="148833"/>
                    <a:pt x="110078" y="146555"/>
                  </a:cubicBezTo>
                  <a:cubicBezTo>
                    <a:pt x="112821" y="144285"/>
                    <a:pt x="116581" y="143689"/>
                    <a:pt x="119894" y="145003"/>
                  </a:cubicBezTo>
                  <a:lnTo>
                    <a:pt x="138825" y="152891"/>
                  </a:lnTo>
                  <a:cubicBezTo>
                    <a:pt x="149105" y="157098"/>
                    <a:pt x="160621" y="157098"/>
                    <a:pt x="170902" y="152891"/>
                  </a:cubicBezTo>
                  <a:lnTo>
                    <a:pt x="189832" y="145003"/>
                  </a:lnTo>
                  <a:cubicBezTo>
                    <a:pt x="193145" y="143689"/>
                    <a:pt x="196905" y="144285"/>
                    <a:pt x="199648" y="146555"/>
                  </a:cubicBezTo>
                  <a:cubicBezTo>
                    <a:pt x="202383" y="148833"/>
                    <a:pt x="203662" y="152418"/>
                    <a:pt x="202979" y="155915"/>
                  </a:cubicBezTo>
                  <a:lnTo>
                    <a:pt x="186546" y="233741"/>
                  </a:lnTo>
                  <a:cubicBezTo>
                    <a:pt x="187676" y="233943"/>
                    <a:pt x="188833" y="233943"/>
                    <a:pt x="189964" y="233741"/>
                  </a:cubicBezTo>
                  <a:cubicBezTo>
                    <a:pt x="225161" y="219596"/>
                    <a:pt x="248079" y="185301"/>
                    <a:pt x="247676" y="147370"/>
                  </a:cubicBezTo>
                  <a:cubicBezTo>
                    <a:pt x="246975" y="96336"/>
                    <a:pt x="205888" y="55083"/>
                    <a:pt x="154863" y="54162"/>
                  </a:cubicBezTo>
                  <a:moveTo>
                    <a:pt x="179841" y="171953"/>
                  </a:moveTo>
                  <a:cubicBezTo>
                    <a:pt x="179973" y="171612"/>
                    <a:pt x="179973" y="171244"/>
                    <a:pt x="179841" y="170902"/>
                  </a:cubicBezTo>
                  <a:cubicBezTo>
                    <a:pt x="179517" y="170718"/>
                    <a:pt x="179114" y="170718"/>
                    <a:pt x="178790" y="170902"/>
                  </a:cubicBezTo>
                  <a:cubicBezTo>
                    <a:pt x="163733" y="177212"/>
                    <a:pt x="146783" y="177212"/>
                    <a:pt x="131726" y="170902"/>
                  </a:cubicBezTo>
                  <a:cubicBezTo>
                    <a:pt x="131401" y="170718"/>
                    <a:pt x="130998" y="170718"/>
                    <a:pt x="130674" y="170902"/>
                  </a:cubicBezTo>
                  <a:cubicBezTo>
                    <a:pt x="130543" y="171244"/>
                    <a:pt x="130543" y="171612"/>
                    <a:pt x="130674" y="171953"/>
                  </a:cubicBezTo>
                  <a:lnTo>
                    <a:pt x="143820" y="231769"/>
                  </a:lnTo>
                  <a:cubicBezTo>
                    <a:pt x="144083" y="233303"/>
                    <a:pt x="145415" y="234416"/>
                    <a:pt x="146975" y="234398"/>
                  </a:cubicBezTo>
                  <a:lnTo>
                    <a:pt x="165117" y="234398"/>
                  </a:lnTo>
                  <a:cubicBezTo>
                    <a:pt x="166677" y="234416"/>
                    <a:pt x="168010" y="233303"/>
                    <a:pt x="168272" y="231769"/>
                  </a:cubicBezTo>
                  <a:lnTo>
                    <a:pt x="179841" y="171953"/>
                  </a:lnTo>
                  <a:moveTo>
                    <a:pt x="141717" y="13146"/>
                  </a:moveTo>
                  <a:lnTo>
                    <a:pt x="141717" y="37992"/>
                  </a:lnTo>
                  <a:cubicBezTo>
                    <a:pt x="141717" y="45249"/>
                    <a:pt x="147606" y="51139"/>
                    <a:pt x="154863" y="51139"/>
                  </a:cubicBezTo>
                  <a:cubicBezTo>
                    <a:pt x="162120" y="51139"/>
                    <a:pt x="168010" y="45249"/>
                    <a:pt x="168010" y="37992"/>
                  </a:cubicBezTo>
                  <a:lnTo>
                    <a:pt x="168010" y="13146"/>
                  </a:lnTo>
                  <a:cubicBezTo>
                    <a:pt x="168010" y="5889"/>
                    <a:pt x="162120" y="0"/>
                    <a:pt x="154863" y="0"/>
                  </a:cubicBezTo>
                  <a:cubicBezTo>
                    <a:pt x="147606" y="0"/>
                    <a:pt x="141717" y="5889"/>
                    <a:pt x="141717" y="13146"/>
                  </a:cubicBezTo>
                  <a:moveTo>
                    <a:pt x="42725" y="128176"/>
                  </a:moveTo>
                  <a:lnTo>
                    <a:pt x="13146" y="128176"/>
                  </a:lnTo>
                  <a:cubicBezTo>
                    <a:pt x="5889" y="128176"/>
                    <a:pt x="0" y="134066"/>
                    <a:pt x="0" y="141323"/>
                  </a:cubicBezTo>
                  <a:cubicBezTo>
                    <a:pt x="0" y="148579"/>
                    <a:pt x="5889" y="154469"/>
                    <a:pt x="13146" y="154469"/>
                  </a:cubicBezTo>
                  <a:lnTo>
                    <a:pt x="42725" y="154469"/>
                  </a:lnTo>
                  <a:cubicBezTo>
                    <a:pt x="49982" y="154469"/>
                    <a:pt x="55871" y="148579"/>
                    <a:pt x="55871" y="141323"/>
                  </a:cubicBezTo>
                  <a:cubicBezTo>
                    <a:pt x="55871" y="134066"/>
                    <a:pt x="49982" y="128176"/>
                    <a:pt x="42725" y="128176"/>
                  </a:cubicBezTo>
                  <a:moveTo>
                    <a:pt x="37467" y="36546"/>
                  </a:moveTo>
                  <a:cubicBezTo>
                    <a:pt x="32541" y="41638"/>
                    <a:pt x="32541" y="49728"/>
                    <a:pt x="37467" y="54820"/>
                  </a:cubicBezTo>
                  <a:lnTo>
                    <a:pt x="62050" y="78877"/>
                  </a:lnTo>
                  <a:cubicBezTo>
                    <a:pt x="64487" y="81226"/>
                    <a:pt x="67738" y="82541"/>
                    <a:pt x="71121" y="82558"/>
                  </a:cubicBezTo>
                  <a:cubicBezTo>
                    <a:pt x="74548" y="82576"/>
                    <a:pt x="77852" y="81261"/>
                    <a:pt x="80324" y="78877"/>
                  </a:cubicBezTo>
                  <a:cubicBezTo>
                    <a:pt x="85249" y="73785"/>
                    <a:pt x="85249" y="65696"/>
                    <a:pt x="80324" y="60604"/>
                  </a:cubicBezTo>
                  <a:lnTo>
                    <a:pt x="55740" y="36546"/>
                  </a:lnTo>
                  <a:cubicBezTo>
                    <a:pt x="50648" y="31621"/>
                    <a:pt x="42559" y="31621"/>
                    <a:pt x="37467" y="36546"/>
                  </a:cubicBezTo>
                  <a:moveTo>
                    <a:pt x="296581" y="128176"/>
                  </a:moveTo>
                  <a:lnTo>
                    <a:pt x="267001" y="128176"/>
                  </a:lnTo>
                  <a:cubicBezTo>
                    <a:pt x="259745" y="128176"/>
                    <a:pt x="253855" y="134066"/>
                    <a:pt x="253855" y="141323"/>
                  </a:cubicBezTo>
                  <a:cubicBezTo>
                    <a:pt x="253855" y="148579"/>
                    <a:pt x="259745" y="154469"/>
                    <a:pt x="267001" y="154469"/>
                  </a:cubicBezTo>
                  <a:lnTo>
                    <a:pt x="296581" y="154469"/>
                  </a:lnTo>
                  <a:cubicBezTo>
                    <a:pt x="303837" y="154469"/>
                    <a:pt x="309727" y="148579"/>
                    <a:pt x="309727" y="141323"/>
                  </a:cubicBezTo>
                  <a:cubicBezTo>
                    <a:pt x="309727" y="134066"/>
                    <a:pt x="303837" y="128176"/>
                    <a:pt x="296581" y="128176"/>
                  </a:cubicBezTo>
                  <a:moveTo>
                    <a:pt x="253987" y="36546"/>
                  </a:moveTo>
                  <a:lnTo>
                    <a:pt x="229403" y="61130"/>
                  </a:lnTo>
                  <a:cubicBezTo>
                    <a:pt x="224477" y="66222"/>
                    <a:pt x="224477" y="74311"/>
                    <a:pt x="229403" y="79403"/>
                  </a:cubicBezTo>
                  <a:cubicBezTo>
                    <a:pt x="231874" y="81787"/>
                    <a:pt x="235179" y="83102"/>
                    <a:pt x="238605" y="83084"/>
                  </a:cubicBezTo>
                  <a:cubicBezTo>
                    <a:pt x="242067" y="82935"/>
                    <a:pt x="245327" y="81419"/>
                    <a:pt x="247676" y="78877"/>
                  </a:cubicBezTo>
                  <a:lnTo>
                    <a:pt x="272260" y="54294"/>
                  </a:lnTo>
                  <a:cubicBezTo>
                    <a:pt x="276616" y="51314"/>
                    <a:pt x="278772" y="46012"/>
                    <a:pt x="277720" y="40832"/>
                  </a:cubicBezTo>
                  <a:cubicBezTo>
                    <a:pt x="276668" y="35652"/>
                    <a:pt x="272628" y="31612"/>
                    <a:pt x="267448" y="30560"/>
                  </a:cubicBezTo>
                  <a:cubicBezTo>
                    <a:pt x="262269" y="29509"/>
                    <a:pt x="256966" y="31665"/>
                    <a:pt x="253987" y="36020"/>
                  </a:cubicBezTo>
                  <a:lnTo>
                    <a:pt x="253987" y="36546"/>
                  </a:lnTo>
                  <a:moveTo>
                    <a:pt x="122655" y="244127"/>
                  </a:moveTo>
                  <a:cubicBezTo>
                    <a:pt x="115398" y="244127"/>
                    <a:pt x="109508" y="250016"/>
                    <a:pt x="109508" y="257273"/>
                  </a:cubicBezTo>
                  <a:cubicBezTo>
                    <a:pt x="109508" y="264530"/>
                    <a:pt x="115398" y="270419"/>
                    <a:pt x="122655" y="270419"/>
                  </a:cubicBezTo>
                  <a:lnTo>
                    <a:pt x="187072" y="270419"/>
                  </a:lnTo>
                  <a:cubicBezTo>
                    <a:pt x="194328" y="270419"/>
                    <a:pt x="200218" y="264530"/>
                    <a:pt x="200218" y="257273"/>
                  </a:cubicBezTo>
                  <a:cubicBezTo>
                    <a:pt x="200218" y="250016"/>
                    <a:pt x="194328" y="244127"/>
                    <a:pt x="187072" y="244127"/>
                  </a:cubicBezTo>
                  <a:lnTo>
                    <a:pt x="122655" y="244127"/>
                  </a:lnTo>
                  <a:moveTo>
                    <a:pt x="187072" y="276072"/>
                  </a:moveTo>
                  <a:lnTo>
                    <a:pt x="122655" y="276072"/>
                  </a:lnTo>
                  <a:cubicBezTo>
                    <a:pt x="115398" y="276072"/>
                    <a:pt x="109508" y="281962"/>
                    <a:pt x="109508" y="289219"/>
                  </a:cubicBezTo>
                  <a:cubicBezTo>
                    <a:pt x="109508" y="296475"/>
                    <a:pt x="115398" y="302365"/>
                    <a:pt x="122655" y="302365"/>
                  </a:cubicBezTo>
                  <a:lnTo>
                    <a:pt x="139088" y="302365"/>
                  </a:lnTo>
                  <a:cubicBezTo>
                    <a:pt x="140621" y="302391"/>
                    <a:pt x="141936" y="303487"/>
                    <a:pt x="142243" y="304994"/>
                  </a:cubicBezTo>
                  <a:cubicBezTo>
                    <a:pt x="143882" y="310603"/>
                    <a:pt x="149017" y="314460"/>
                    <a:pt x="154863" y="314460"/>
                  </a:cubicBezTo>
                  <a:cubicBezTo>
                    <a:pt x="160709" y="314460"/>
                    <a:pt x="165845" y="310603"/>
                    <a:pt x="167484" y="304994"/>
                  </a:cubicBezTo>
                  <a:cubicBezTo>
                    <a:pt x="167790" y="303487"/>
                    <a:pt x="169105" y="302391"/>
                    <a:pt x="170639" y="302365"/>
                  </a:cubicBezTo>
                  <a:lnTo>
                    <a:pt x="187072" y="302365"/>
                  </a:lnTo>
                  <a:cubicBezTo>
                    <a:pt x="194328" y="302365"/>
                    <a:pt x="200218" y="296475"/>
                    <a:pt x="200218" y="289219"/>
                  </a:cubicBezTo>
                  <a:cubicBezTo>
                    <a:pt x="200218" y="281962"/>
                    <a:pt x="194328" y="276072"/>
                    <a:pt x="187072" y="276072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3200"/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5E996840-4533-C351-D026-9176302DA19E}"/>
                </a:ext>
              </a:extLst>
            </p:cNvPr>
            <p:cNvSpPr/>
            <p:nvPr/>
          </p:nvSpPr>
          <p:spPr>
            <a:xfrm>
              <a:off x="7740033" y="3004681"/>
              <a:ext cx="315511" cy="315511"/>
            </a:xfrm>
            <a:custGeom>
              <a:avLst/>
              <a:gdLst/>
              <a:ahLst/>
              <a:cxnLst/>
              <a:rect l="0" t="0" r="0" b="0"/>
              <a:pathLst>
                <a:path w="315511" h="315511">
                  <a:moveTo>
                    <a:pt x="157755" y="0"/>
                  </a:moveTo>
                  <a:cubicBezTo>
                    <a:pt x="70630" y="0"/>
                    <a:pt x="0" y="70630"/>
                    <a:pt x="0" y="157755"/>
                  </a:cubicBezTo>
                  <a:cubicBezTo>
                    <a:pt x="0" y="244880"/>
                    <a:pt x="70630" y="315511"/>
                    <a:pt x="157755" y="315511"/>
                  </a:cubicBezTo>
                  <a:cubicBezTo>
                    <a:pt x="244880" y="315511"/>
                    <a:pt x="315511" y="244880"/>
                    <a:pt x="315511" y="157755"/>
                  </a:cubicBezTo>
                  <a:cubicBezTo>
                    <a:pt x="315511" y="70630"/>
                    <a:pt x="244880" y="0"/>
                    <a:pt x="157755" y="0"/>
                  </a:cubicBezTo>
                  <a:moveTo>
                    <a:pt x="248859" y="107799"/>
                  </a:moveTo>
                  <a:lnTo>
                    <a:pt x="158807" y="229929"/>
                  </a:lnTo>
                  <a:cubicBezTo>
                    <a:pt x="156686" y="232812"/>
                    <a:pt x="153487" y="234714"/>
                    <a:pt x="149938" y="235187"/>
                  </a:cubicBezTo>
                  <a:cubicBezTo>
                    <a:pt x="146388" y="235652"/>
                    <a:pt x="142804" y="234661"/>
                    <a:pt x="140008" y="232427"/>
                  </a:cubicBezTo>
                  <a:lnTo>
                    <a:pt x="75722" y="181024"/>
                  </a:lnTo>
                  <a:cubicBezTo>
                    <a:pt x="72997" y="178833"/>
                    <a:pt x="71253" y="175643"/>
                    <a:pt x="70884" y="172164"/>
                  </a:cubicBezTo>
                  <a:cubicBezTo>
                    <a:pt x="70516" y="168684"/>
                    <a:pt x="71542" y="165205"/>
                    <a:pt x="73750" y="162488"/>
                  </a:cubicBezTo>
                  <a:cubicBezTo>
                    <a:pt x="78290" y="156975"/>
                    <a:pt x="86406" y="156099"/>
                    <a:pt x="92024" y="160516"/>
                  </a:cubicBezTo>
                  <a:lnTo>
                    <a:pt x="145661" y="203373"/>
                  </a:lnTo>
                  <a:lnTo>
                    <a:pt x="227694" y="92024"/>
                  </a:lnTo>
                  <a:cubicBezTo>
                    <a:pt x="232006" y="86257"/>
                    <a:pt x="240148" y="85021"/>
                    <a:pt x="245967" y="89263"/>
                  </a:cubicBezTo>
                  <a:cubicBezTo>
                    <a:pt x="248833" y="91314"/>
                    <a:pt x="250761" y="94443"/>
                    <a:pt x="251305" y="97922"/>
                  </a:cubicBezTo>
                  <a:cubicBezTo>
                    <a:pt x="251848" y="101410"/>
                    <a:pt x="250963" y="104969"/>
                    <a:pt x="248859" y="107799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3200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4C6D0C10-79A5-853A-D1AA-2FE3F8B624A0}"/>
                </a:ext>
              </a:extLst>
            </p:cNvPr>
            <p:cNvSpPr txBox="1"/>
            <p:nvPr/>
          </p:nvSpPr>
          <p:spPr>
            <a:xfrm>
              <a:off x="537208" y="3365037"/>
              <a:ext cx="1048961" cy="442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Fichas de las 
entrevistas realizadas a los activos del Conocimiento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07111214-C3D9-4985-02C1-397225C597DF}"/>
                </a:ext>
              </a:extLst>
            </p:cNvPr>
            <p:cNvSpPr txBox="1"/>
            <p:nvPr/>
          </p:nvSpPr>
          <p:spPr>
            <a:xfrm>
              <a:off x="1836506" y="3365037"/>
              <a:ext cx="1186222" cy="4421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200">
                  <a:solidFill>
                    <a:srgbClr val="376435"/>
                  </a:solidFill>
                </a:defRPr>
              </a:lvl1pPr>
            </a:lstStyle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Memorias de los
encuentros de desarrollo de capacidades organizacionales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119189BC-3D41-964A-71F9-72AEDB184CFE}"/>
                </a:ext>
              </a:extLst>
            </p:cNvPr>
            <p:cNvSpPr txBox="1"/>
            <p:nvPr/>
          </p:nvSpPr>
          <p:spPr>
            <a:xfrm>
              <a:off x="3090052" y="3414698"/>
              <a:ext cx="1412246" cy="530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>
                  <a:solidFill>
                    <a:srgbClr val="376435"/>
                  </a:solidFill>
                </a:defRPr>
              </a:lvl1pPr>
            </a:lstStyle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Presentaciones de las socializaciones de procesos y </a:t>
              </a:r>
            </a:p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Procedimientos y las píldoras de innovación interna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F2A9863C-7899-2B8C-77BE-F25C66D468D3}"/>
                </a:ext>
              </a:extLst>
            </p:cNvPr>
            <p:cNvSpPr txBox="1"/>
            <p:nvPr/>
          </p:nvSpPr>
          <p:spPr>
            <a:xfrm>
              <a:off x="4612653" y="3368606"/>
              <a:ext cx="1194238" cy="530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>
                  <a:solidFill>
                    <a:srgbClr val="376435"/>
                  </a:solidFill>
                </a:defRPr>
              </a:lvl1pPr>
            </a:lstStyle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Informes
consolidados de segunda línea frente a indicadores, riesgos, salidas no conformes y planes de mejora</a:t>
              </a: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5F150F44-3D53-C23A-8C5F-1EBA7DF1159D}"/>
                </a:ext>
              </a:extLst>
            </p:cNvPr>
            <p:cNvSpPr txBox="1"/>
            <p:nvPr/>
          </p:nvSpPr>
          <p:spPr>
            <a:xfrm>
              <a:off x="6071360" y="3370483"/>
              <a:ext cx="1049473" cy="61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>
                  <a:solidFill>
                    <a:srgbClr val="376435"/>
                  </a:solidFill>
                </a:defRPr>
              </a:lvl1pPr>
            </a:lstStyle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Banco de ideas de proyectos de cada vigencia para postular propuestas en las convocatorias a mejores equipos de trabajo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F562D6B2-67F6-439F-C85C-A5BFC92252ED}"/>
                </a:ext>
              </a:extLst>
            </p:cNvPr>
            <p:cNvSpPr txBox="1"/>
            <p:nvPr/>
          </p:nvSpPr>
          <p:spPr>
            <a:xfrm>
              <a:off x="7413136" y="3365037"/>
              <a:ext cx="1049473" cy="61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1200">
                  <a:solidFill>
                    <a:srgbClr val="376435"/>
                  </a:solidFill>
                </a:defRPr>
              </a:lvl1pPr>
            </a:lstStyle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Repositorio de respuestas y evidencias del FURAG de cada vigencia</a:t>
              </a:r>
            </a:p>
            <a:p>
              <a:r>
                <a:rPr lang="es-ES_tradnl" sz="1050" b="1" noProof="0" dirty="0">
                  <a:solidFill>
                    <a:srgbClr val="2F64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 buenas prácticas documentadas</a:t>
              </a: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9836A255-7F48-EED7-0992-FF1FB93B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1" y="1276056"/>
            <a:ext cx="5418951" cy="236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793CA21-0976-CFD2-5423-E8E3D13385F0}"/>
              </a:ext>
            </a:extLst>
          </p:cNvPr>
          <p:cNvSpPr txBox="1"/>
          <p:nvPr/>
        </p:nvSpPr>
        <p:spPr>
          <a:xfrm>
            <a:off x="6318967" y="1554907"/>
            <a:ext cx="52431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intranet institucional es un habilitador clave de la política de </a:t>
            </a:r>
            <a:r>
              <a:rPr lang="es-CO" sz="1600" b="1" dirty="0">
                <a:solidFill>
                  <a:srgbClr val="2F6437"/>
                </a:solidFill>
              </a:rPr>
              <a:t>GESTIÓN DEL CONOCIMIENTO Y LA INNOVACIÓN</a:t>
            </a:r>
            <a:r>
              <a:rPr lang="es-CO" sz="1600" dirty="0"/>
              <a:t>, al centralizar y facilitar el acceso documentos clave para la gestión. Esto permite la </a:t>
            </a:r>
            <a:r>
              <a:rPr lang="es-CO" sz="1600" b="1" dirty="0"/>
              <a:t>apropiación y reutilización del conocimiento</a:t>
            </a:r>
            <a:r>
              <a:rPr lang="es-CO" sz="1600" dirty="0"/>
              <a:t>, promueve una </a:t>
            </a:r>
            <a:r>
              <a:rPr lang="es-CO" sz="1600" b="1" dirty="0"/>
              <a:t>cultura de compartir y colaborar</a:t>
            </a:r>
            <a:r>
              <a:rPr lang="es-CO" sz="1600" dirty="0"/>
              <a:t>, fortalece el aprendizaje organizacional y conserva la memoria institucional, en el marco de MIPG.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42809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ángulo 149">
            <a:extLst>
              <a:ext uri="{FF2B5EF4-FFF2-40B4-BE49-F238E27FC236}">
                <a16:creationId xmlns:a16="http://schemas.microsoft.com/office/drawing/2014/main" id="{4F937F49-E863-FB01-B2EA-A520D8482868}"/>
              </a:ext>
            </a:extLst>
          </p:cNvPr>
          <p:cNvSpPr/>
          <p:nvPr/>
        </p:nvSpPr>
        <p:spPr>
          <a:xfrm>
            <a:off x="0" y="2708476"/>
            <a:ext cx="12192000" cy="3877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E7A7CCB-BAA0-81CC-5AF3-83354132BFA0}"/>
              </a:ext>
            </a:extLst>
          </p:cNvPr>
          <p:cNvGrpSpPr/>
          <p:nvPr/>
        </p:nvGrpSpPr>
        <p:grpSpPr>
          <a:xfrm>
            <a:off x="581553" y="2914730"/>
            <a:ext cx="11399049" cy="3671266"/>
            <a:chOff x="662172" y="2600788"/>
            <a:chExt cx="7844603" cy="2029574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E7372062-E799-04B1-7A22-DA836B5484FE}"/>
                </a:ext>
              </a:extLst>
            </p:cNvPr>
            <p:cNvSpPr/>
            <p:nvPr/>
          </p:nvSpPr>
          <p:spPr>
            <a:xfrm>
              <a:off x="662172" y="3639692"/>
              <a:ext cx="7346760" cy="7676"/>
            </a:xfrm>
            <a:custGeom>
              <a:avLst/>
              <a:gdLst/>
              <a:ahLst/>
              <a:cxnLst/>
              <a:rect l="0" t="0" r="0" b="0"/>
              <a:pathLst>
                <a:path w="7346760" h="7676">
                  <a:moveTo>
                    <a:pt x="437581" y="0"/>
                  </a:moveTo>
                  <a:lnTo>
                    <a:pt x="0" y="0"/>
                  </a:lnTo>
                  <a:moveTo>
                    <a:pt x="906105" y="0"/>
                  </a:moveTo>
                  <a:lnTo>
                    <a:pt x="483416" y="0"/>
                  </a:lnTo>
                  <a:moveTo>
                    <a:pt x="1358805" y="0"/>
                  </a:moveTo>
                  <a:lnTo>
                    <a:pt x="951931" y="0"/>
                  </a:lnTo>
                  <a:moveTo>
                    <a:pt x="1819417" y="0"/>
                  </a:moveTo>
                  <a:lnTo>
                    <a:pt x="1404636" y="0"/>
                  </a:lnTo>
                  <a:moveTo>
                    <a:pt x="2280029" y="0"/>
                  </a:moveTo>
                  <a:lnTo>
                    <a:pt x="1865250" y="0"/>
                  </a:lnTo>
                  <a:moveTo>
                    <a:pt x="2740875" y="0"/>
                  </a:moveTo>
                  <a:lnTo>
                    <a:pt x="2325860" y="0"/>
                  </a:lnTo>
                  <a:moveTo>
                    <a:pt x="3201482" y="0"/>
                  </a:moveTo>
                  <a:lnTo>
                    <a:pt x="2786702" y="0"/>
                  </a:lnTo>
                  <a:moveTo>
                    <a:pt x="3661864" y="0"/>
                  </a:moveTo>
                  <a:lnTo>
                    <a:pt x="3247314" y="0"/>
                  </a:lnTo>
                  <a:moveTo>
                    <a:pt x="4122704" y="0"/>
                  </a:moveTo>
                  <a:lnTo>
                    <a:pt x="3707773" y="0"/>
                  </a:lnTo>
                  <a:moveTo>
                    <a:pt x="4583318" y="0"/>
                  </a:moveTo>
                  <a:lnTo>
                    <a:pt x="4168538" y="0"/>
                  </a:lnTo>
                  <a:moveTo>
                    <a:pt x="5043935" y="0"/>
                  </a:moveTo>
                  <a:lnTo>
                    <a:pt x="4629150" y="0"/>
                  </a:lnTo>
                  <a:moveTo>
                    <a:pt x="6886148" y="0"/>
                  </a:moveTo>
                  <a:lnTo>
                    <a:pt x="6471597" y="0"/>
                  </a:lnTo>
                  <a:moveTo>
                    <a:pt x="5089761" y="0"/>
                  </a:moveTo>
                  <a:lnTo>
                    <a:pt x="5504312" y="0"/>
                  </a:lnTo>
                  <a:moveTo>
                    <a:pt x="5550373" y="0"/>
                  </a:moveTo>
                  <a:lnTo>
                    <a:pt x="5964924" y="0"/>
                  </a:lnTo>
                  <a:moveTo>
                    <a:pt x="6010985" y="0"/>
                  </a:moveTo>
                  <a:lnTo>
                    <a:pt x="6425536" y="0"/>
                  </a:lnTo>
                  <a:moveTo>
                    <a:pt x="6932209" y="0"/>
                  </a:moveTo>
                  <a:lnTo>
                    <a:pt x="7346760" y="0"/>
                  </a:lnTo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3CEFEC6-0494-7D45-EE10-C71F2A0503ED}"/>
                </a:ext>
              </a:extLst>
            </p:cNvPr>
            <p:cNvGrpSpPr/>
            <p:nvPr/>
          </p:nvGrpSpPr>
          <p:grpSpPr>
            <a:xfrm>
              <a:off x="8054994" y="3618197"/>
              <a:ext cx="426834" cy="42990"/>
              <a:chOff x="7623127" y="2465809"/>
              <a:chExt cx="426834" cy="42990"/>
            </a:xfrm>
          </p:grpSpPr>
          <p:sp>
            <p:nvSpPr>
              <p:cNvPr id="89" name="Rounded Rectangle 2">
                <a:extLst>
                  <a:ext uri="{FF2B5EF4-FFF2-40B4-BE49-F238E27FC236}">
                    <a16:creationId xmlns:a16="http://schemas.microsoft.com/office/drawing/2014/main" id="{0CC699EA-30C8-897B-A9D6-3F157067A9CC}"/>
                  </a:ext>
                </a:extLst>
              </p:cNvPr>
              <p:cNvSpPr/>
              <p:nvPr/>
            </p:nvSpPr>
            <p:spPr>
              <a:xfrm>
                <a:off x="7623127" y="2487304"/>
                <a:ext cx="415855" cy="7676"/>
              </a:xfrm>
              <a:custGeom>
                <a:avLst/>
                <a:gdLst/>
                <a:ahLst/>
                <a:cxnLst/>
                <a:rect l="0" t="0" r="0" b="0"/>
                <a:pathLst>
                  <a:path w="415855" h="7676">
                    <a:moveTo>
                      <a:pt x="415855" y="0"/>
                    </a:moveTo>
                    <a:lnTo>
                      <a:pt x="0" y="0"/>
                    </a:lnTo>
                  </a:path>
                </a:pathLst>
              </a:custGeom>
              <a:noFill/>
              <a:ln w="5757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1"/>
              </a:p>
            </p:txBody>
          </p:sp>
          <p:sp>
            <p:nvSpPr>
              <p:cNvPr id="90" name="Rounded Rectangle 3">
                <a:extLst>
                  <a:ext uri="{FF2B5EF4-FFF2-40B4-BE49-F238E27FC236}">
                    <a16:creationId xmlns:a16="http://schemas.microsoft.com/office/drawing/2014/main" id="{F4B7FB06-78FD-B2A2-7560-2F6C8190CE4F}"/>
                  </a:ext>
                </a:extLst>
              </p:cNvPr>
              <p:cNvSpPr/>
              <p:nvPr/>
            </p:nvSpPr>
            <p:spPr>
              <a:xfrm>
                <a:off x="8011577" y="2465809"/>
                <a:ext cx="38384" cy="42990"/>
              </a:xfrm>
              <a:custGeom>
                <a:avLst/>
                <a:gdLst/>
                <a:ahLst/>
                <a:cxnLst/>
                <a:rect l="0" t="0" r="0" b="0"/>
                <a:pathLst>
                  <a:path w="38384" h="42990">
                    <a:moveTo>
                      <a:pt x="38384" y="21495"/>
                    </a:moveTo>
                    <a:lnTo>
                      <a:pt x="0" y="429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6435"/>
              </a:solidFill>
              <a:ln w="5757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1"/>
              </a:p>
            </p:txBody>
          </p:sp>
        </p:grp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DB7FD97-F0E0-96A6-DEAA-71C30982DF3A}"/>
                </a:ext>
              </a:extLst>
            </p:cNvPr>
            <p:cNvSpPr/>
            <p:nvPr/>
          </p:nvSpPr>
          <p:spPr>
            <a:xfrm>
              <a:off x="761972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1928786E-137B-CCDE-E3A4-6771DF6C24B2}"/>
                </a:ext>
              </a:extLst>
            </p:cNvPr>
            <p:cNvSpPr/>
            <p:nvPr/>
          </p:nvSpPr>
          <p:spPr>
            <a:xfrm>
              <a:off x="761972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FB01ED6B-3F21-4F95-3CED-48F04E385F80}"/>
                </a:ext>
              </a:extLst>
            </p:cNvPr>
            <p:cNvSpPr/>
            <p:nvPr/>
          </p:nvSpPr>
          <p:spPr>
            <a:xfrm>
              <a:off x="1099754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50" y="161214"/>
                    <a:pt x="23030" y="161214"/>
                  </a:cubicBezTo>
                  <a:cubicBezTo>
                    <a:pt x="10311" y="161214"/>
                    <a:pt x="0" y="150903"/>
                    <a:pt x="0" y="138183"/>
                  </a:cubicBezTo>
                  <a:cubicBezTo>
                    <a:pt x="0" y="125463"/>
                    <a:pt x="10311" y="115152"/>
                    <a:pt x="23030" y="115152"/>
                  </a:cubicBezTo>
                  <a:cubicBezTo>
                    <a:pt x="35750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60AAC086-4ED2-A1B9-0687-42D2C14E0A0F}"/>
                </a:ext>
              </a:extLst>
            </p:cNvPr>
            <p:cNvSpPr/>
            <p:nvPr/>
          </p:nvSpPr>
          <p:spPr>
            <a:xfrm>
              <a:off x="1222584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78032C81-B643-19C2-0733-44144356738D}"/>
                </a:ext>
              </a:extLst>
            </p:cNvPr>
            <p:cNvSpPr/>
            <p:nvPr/>
          </p:nvSpPr>
          <p:spPr>
            <a:xfrm>
              <a:off x="1222584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B0E79A6-CBCA-4B06-DE94-4B09ED22BF9F}"/>
                </a:ext>
              </a:extLst>
            </p:cNvPr>
            <p:cNvSpPr/>
            <p:nvPr/>
          </p:nvSpPr>
          <p:spPr>
            <a:xfrm>
              <a:off x="1568043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49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49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AF73F9C7-A6A0-4CCB-75FD-4A87B53D77AA}"/>
                </a:ext>
              </a:extLst>
            </p:cNvPr>
            <p:cNvSpPr/>
            <p:nvPr/>
          </p:nvSpPr>
          <p:spPr>
            <a:xfrm>
              <a:off x="1675519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7E3B4C22-B750-A12E-3F24-8067FE95771D}"/>
                </a:ext>
              </a:extLst>
            </p:cNvPr>
            <p:cNvSpPr/>
            <p:nvPr/>
          </p:nvSpPr>
          <p:spPr>
            <a:xfrm>
              <a:off x="1675519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45E6717C-C375-7FF4-29A8-0117139610C2}"/>
                </a:ext>
              </a:extLst>
            </p:cNvPr>
            <p:cNvSpPr/>
            <p:nvPr/>
          </p:nvSpPr>
          <p:spPr>
            <a:xfrm>
              <a:off x="2020978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49" y="161214"/>
                    <a:pt x="23030" y="161214"/>
                  </a:cubicBezTo>
                  <a:cubicBezTo>
                    <a:pt x="10310" y="161214"/>
                    <a:pt x="0" y="150903"/>
                    <a:pt x="0" y="138183"/>
                  </a:cubicBezTo>
                  <a:cubicBezTo>
                    <a:pt x="0" y="125463"/>
                    <a:pt x="10310" y="115152"/>
                    <a:pt x="23030" y="115152"/>
                  </a:cubicBezTo>
                  <a:cubicBezTo>
                    <a:pt x="35749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419A4152-47F6-0E71-DD64-6AE98C4586C4}"/>
                </a:ext>
              </a:extLst>
            </p:cNvPr>
            <p:cNvSpPr/>
            <p:nvPr/>
          </p:nvSpPr>
          <p:spPr>
            <a:xfrm>
              <a:off x="2136131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437FCAFC-7436-9720-6C20-190266CC9376}"/>
                </a:ext>
              </a:extLst>
            </p:cNvPr>
            <p:cNvSpPr/>
            <p:nvPr/>
          </p:nvSpPr>
          <p:spPr>
            <a:xfrm>
              <a:off x="2136131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35C142BB-3E85-9FE1-F05E-CEA9A6EFE2E5}"/>
                </a:ext>
              </a:extLst>
            </p:cNvPr>
            <p:cNvSpPr/>
            <p:nvPr/>
          </p:nvSpPr>
          <p:spPr>
            <a:xfrm>
              <a:off x="2481590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49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49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B7E097AD-42B9-B418-CB32-E2C4DF1AFF28}"/>
                </a:ext>
              </a:extLst>
            </p:cNvPr>
            <p:cNvSpPr/>
            <p:nvPr/>
          </p:nvSpPr>
          <p:spPr>
            <a:xfrm>
              <a:off x="2604419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B78EE2F8-7A8B-C31C-C480-4946F1D306F6}"/>
                </a:ext>
              </a:extLst>
            </p:cNvPr>
            <p:cNvSpPr/>
            <p:nvPr/>
          </p:nvSpPr>
          <p:spPr>
            <a:xfrm>
              <a:off x="2604419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id="{B014F738-64D0-3A53-3F63-EF464314299F}"/>
                </a:ext>
              </a:extLst>
            </p:cNvPr>
            <p:cNvSpPr/>
            <p:nvPr/>
          </p:nvSpPr>
          <p:spPr>
            <a:xfrm>
              <a:off x="2942202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49" y="161214"/>
                    <a:pt x="23030" y="161214"/>
                  </a:cubicBezTo>
                  <a:cubicBezTo>
                    <a:pt x="10310" y="161214"/>
                    <a:pt x="0" y="150903"/>
                    <a:pt x="0" y="138183"/>
                  </a:cubicBezTo>
                  <a:cubicBezTo>
                    <a:pt x="0" y="125463"/>
                    <a:pt x="10310" y="115152"/>
                    <a:pt x="23030" y="115152"/>
                  </a:cubicBezTo>
                  <a:cubicBezTo>
                    <a:pt x="35749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7E4E4915-B8A5-74A7-AAF0-A9203AC9AC8F}"/>
                </a:ext>
              </a:extLst>
            </p:cNvPr>
            <p:cNvSpPr/>
            <p:nvPr/>
          </p:nvSpPr>
          <p:spPr>
            <a:xfrm>
              <a:off x="3057355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F772C930-7688-27EE-70E8-822930CE1B72}"/>
                </a:ext>
              </a:extLst>
            </p:cNvPr>
            <p:cNvSpPr/>
            <p:nvPr/>
          </p:nvSpPr>
          <p:spPr>
            <a:xfrm>
              <a:off x="3057355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FA0A1852-17DF-F00E-57F0-471404839BD2}"/>
                </a:ext>
              </a:extLst>
            </p:cNvPr>
            <p:cNvSpPr/>
            <p:nvPr/>
          </p:nvSpPr>
          <p:spPr>
            <a:xfrm>
              <a:off x="3402814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50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50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3297A614-1EF6-112F-FE66-B9BFEC25B17C}"/>
                </a:ext>
              </a:extLst>
            </p:cNvPr>
            <p:cNvSpPr/>
            <p:nvPr/>
          </p:nvSpPr>
          <p:spPr>
            <a:xfrm>
              <a:off x="3517967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4" name="Rounded Rectangle 24">
              <a:extLst>
                <a:ext uri="{FF2B5EF4-FFF2-40B4-BE49-F238E27FC236}">
                  <a16:creationId xmlns:a16="http://schemas.microsoft.com/office/drawing/2014/main" id="{6EF7EF20-DDB2-4831-73E0-12F51D303B95}"/>
                </a:ext>
              </a:extLst>
            </p:cNvPr>
            <p:cNvSpPr/>
            <p:nvPr/>
          </p:nvSpPr>
          <p:spPr>
            <a:xfrm>
              <a:off x="3517967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5" name="Rounded Rectangle 25">
              <a:extLst>
                <a:ext uri="{FF2B5EF4-FFF2-40B4-BE49-F238E27FC236}">
                  <a16:creationId xmlns:a16="http://schemas.microsoft.com/office/drawing/2014/main" id="{8F838335-0C04-1A90-154E-0F9E6E2D5357}"/>
                </a:ext>
              </a:extLst>
            </p:cNvPr>
            <p:cNvSpPr/>
            <p:nvPr/>
          </p:nvSpPr>
          <p:spPr>
            <a:xfrm>
              <a:off x="3863425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50" y="161214"/>
                    <a:pt x="23030" y="161214"/>
                  </a:cubicBezTo>
                  <a:cubicBezTo>
                    <a:pt x="10311" y="161214"/>
                    <a:pt x="0" y="150903"/>
                    <a:pt x="0" y="138183"/>
                  </a:cubicBezTo>
                  <a:cubicBezTo>
                    <a:pt x="0" y="125463"/>
                    <a:pt x="10311" y="115152"/>
                    <a:pt x="23030" y="115152"/>
                  </a:cubicBezTo>
                  <a:cubicBezTo>
                    <a:pt x="35750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6" name="Rounded Rectangle 26">
              <a:extLst>
                <a:ext uri="{FF2B5EF4-FFF2-40B4-BE49-F238E27FC236}">
                  <a16:creationId xmlns:a16="http://schemas.microsoft.com/office/drawing/2014/main" id="{62C3D6E0-B977-AD7B-1FCE-97F6502CD5A4}"/>
                </a:ext>
              </a:extLst>
            </p:cNvPr>
            <p:cNvSpPr/>
            <p:nvPr/>
          </p:nvSpPr>
          <p:spPr>
            <a:xfrm>
              <a:off x="3978578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A9FDAF5B-1CE8-613F-9C86-DE709AEAFB50}"/>
                </a:ext>
              </a:extLst>
            </p:cNvPr>
            <p:cNvSpPr/>
            <p:nvPr/>
          </p:nvSpPr>
          <p:spPr>
            <a:xfrm>
              <a:off x="3978578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8" name="Rounded Rectangle 28">
              <a:extLst>
                <a:ext uri="{FF2B5EF4-FFF2-40B4-BE49-F238E27FC236}">
                  <a16:creationId xmlns:a16="http://schemas.microsoft.com/office/drawing/2014/main" id="{0E0BE284-869F-5335-6ECA-5AD92E407291}"/>
                </a:ext>
              </a:extLst>
            </p:cNvPr>
            <p:cNvSpPr/>
            <p:nvPr/>
          </p:nvSpPr>
          <p:spPr>
            <a:xfrm>
              <a:off x="4324037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50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50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51D58321-9FF1-6271-87FA-95FBBEB70460}"/>
                </a:ext>
              </a:extLst>
            </p:cNvPr>
            <p:cNvSpPr/>
            <p:nvPr/>
          </p:nvSpPr>
          <p:spPr>
            <a:xfrm>
              <a:off x="4439190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D7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B523A185-A78A-4A88-1B84-2E1526A4BCC5}"/>
                </a:ext>
              </a:extLst>
            </p:cNvPr>
            <p:cNvSpPr/>
            <p:nvPr/>
          </p:nvSpPr>
          <p:spPr>
            <a:xfrm>
              <a:off x="4439190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solidFill>
              <a:srgbClr val="FFC000"/>
            </a:solidFill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5527DC40-F1EF-6F41-C399-77557D04E3BB}"/>
                </a:ext>
              </a:extLst>
            </p:cNvPr>
            <p:cNvSpPr/>
            <p:nvPr/>
          </p:nvSpPr>
          <p:spPr>
            <a:xfrm>
              <a:off x="4784649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50" y="161214"/>
                    <a:pt x="23030" y="161214"/>
                  </a:cubicBezTo>
                  <a:cubicBezTo>
                    <a:pt x="10310" y="161214"/>
                    <a:pt x="0" y="150903"/>
                    <a:pt x="0" y="138183"/>
                  </a:cubicBezTo>
                  <a:cubicBezTo>
                    <a:pt x="0" y="125463"/>
                    <a:pt x="10310" y="115152"/>
                    <a:pt x="23030" y="115152"/>
                  </a:cubicBezTo>
                  <a:cubicBezTo>
                    <a:pt x="35750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84F09F10-9CB0-3755-EF3F-9B8A466EB7AC}"/>
                </a:ext>
              </a:extLst>
            </p:cNvPr>
            <p:cNvSpPr/>
            <p:nvPr/>
          </p:nvSpPr>
          <p:spPr>
            <a:xfrm>
              <a:off x="4907479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3" name="Rounded Rectangle 33">
              <a:extLst>
                <a:ext uri="{FF2B5EF4-FFF2-40B4-BE49-F238E27FC236}">
                  <a16:creationId xmlns:a16="http://schemas.microsoft.com/office/drawing/2014/main" id="{01F62F6E-8FD9-A0AA-95F5-189F764D34C0}"/>
                </a:ext>
              </a:extLst>
            </p:cNvPr>
            <p:cNvSpPr/>
            <p:nvPr/>
          </p:nvSpPr>
          <p:spPr>
            <a:xfrm>
              <a:off x="4907479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4" name="Rounded Rectangle 34">
              <a:extLst>
                <a:ext uri="{FF2B5EF4-FFF2-40B4-BE49-F238E27FC236}">
                  <a16:creationId xmlns:a16="http://schemas.microsoft.com/office/drawing/2014/main" id="{D63B0BF8-7B2C-7912-9EF2-414026ACC3A7}"/>
                </a:ext>
              </a:extLst>
            </p:cNvPr>
            <p:cNvSpPr/>
            <p:nvPr/>
          </p:nvSpPr>
          <p:spPr>
            <a:xfrm>
              <a:off x="5245261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50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50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5" name="Rounded Rectangle 35">
              <a:extLst>
                <a:ext uri="{FF2B5EF4-FFF2-40B4-BE49-F238E27FC236}">
                  <a16:creationId xmlns:a16="http://schemas.microsoft.com/office/drawing/2014/main" id="{5385B715-D4EE-1734-2466-243E21BBA3A1}"/>
                </a:ext>
              </a:extLst>
            </p:cNvPr>
            <p:cNvSpPr/>
            <p:nvPr/>
          </p:nvSpPr>
          <p:spPr>
            <a:xfrm>
              <a:off x="5360414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6" name="Rounded Rectangle 36">
              <a:extLst>
                <a:ext uri="{FF2B5EF4-FFF2-40B4-BE49-F238E27FC236}">
                  <a16:creationId xmlns:a16="http://schemas.microsoft.com/office/drawing/2014/main" id="{9D9909DB-F074-F2DF-3C82-4F45978F4F76}"/>
                </a:ext>
              </a:extLst>
            </p:cNvPr>
            <p:cNvSpPr/>
            <p:nvPr/>
          </p:nvSpPr>
          <p:spPr>
            <a:xfrm>
              <a:off x="5360414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7" name="Rounded Rectangle 37">
              <a:extLst>
                <a:ext uri="{FF2B5EF4-FFF2-40B4-BE49-F238E27FC236}">
                  <a16:creationId xmlns:a16="http://schemas.microsoft.com/office/drawing/2014/main" id="{436F245E-E331-0CA4-AD5E-380F2F5A0AF6}"/>
                </a:ext>
              </a:extLst>
            </p:cNvPr>
            <p:cNvSpPr/>
            <p:nvPr/>
          </p:nvSpPr>
          <p:spPr>
            <a:xfrm>
              <a:off x="5705873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50" y="161214"/>
                    <a:pt x="23030" y="161214"/>
                  </a:cubicBezTo>
                  <a:cubicBezTo>
                    <a:pt x="10310" y="161214"/>
                    <a:pt x="0" y="150903"/>
                    <a:pt x="0" y="138183"/>
                  </a:cubicBezTo>
                  <a:cubicBezTo>
                    <a:pt x="0" y="125463"/>
                    <a:pt x="10310" y="115152"/>
                    <a:pt x="23030" y="115152"/>
                  </a:cubicBezTo>
                  <a:cubicBezTo>
                    <a:pt x="35750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8" name="Rounded Rectangle 38">
              <a:extLst>
                <a:ext uri="{FF2B5EF4-FFF2-40B4-BE49-F238E27FC236}">
                  <a16:creationId xmlns:a16="http://schemas.microsoft.com/office/drawing/2014/main" id="{81F26AF0-5C72-2BF5-6A9F-4028E8014A55}"/>
                </a:ext>
              </a:extLst>
            </p:cNvPr>
            <p:cNvSpPr/>
            <p:nvPr/>
          </p:nvSpPr>
          <p:spPr>
            <a:xfrm>
              <a:off x="5813349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5B4587D7-9736-DD3A-E22C-9B754C8EFB14}"/>
                </a:ext>
              </a:extLst>
            </p:cNvPr>
            <p:cNvSpPr/>
            <p:nvPr/>
          </p:nvSpPr>
          <p:spPr>
            <a:xfrm>
              <a:off x="5813349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0" name="Rounded Rectangle 40">
              <a:extLst>
                <a:ext uri="{FF2B5EF4-FFF2-40B4-BE49-F238E27FC236}">
                  <a16:creationId xmlns:a16="http://schemas.microsoft.com/office/drawing/2014/main" id="{38285939-D7E5-0D25-D4D7-2B7FD7DF951A}"/>
                </a:ext>
              </a:extLst>
            </p:cNvPr>
            <p:cNvSpPr/>
            <p:nvPr/>
          </p:nvSpPr>
          <p:spPr>
            <a:xfrm>
              <a:off x="6166485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49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49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1" name="Rounded Rectangle 41">
              <a:extLst>
                <a:ext uri="{FF2B5EF4-FFF2-40B4-BE49-F238E27FC236}">
                  <a16:creationId xmlns:a16="http://schemas.microsoft.com/office/drawing/2014/main" id="{B3F17258-97D3-F7C9-9B9A-C41CDEBB0224}"/>
                </a:ext>
              </a:extLst>
            </p:cNvPr>
            <p:cNvSpPr/>
            <p:nvPr/>
          </p:nvSpPr>
          <p:spPr>
            <a:xfrm>
              <a:off x="6273961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2" name="Rounded Rectangle 42">
              <a:extLst>
                <a:ext uri="{FF2B5EF4-FFF2-40B4-BE49-F238E27FC236}">
                  <a16:creationId xmlns:a16="http://schemas.microsoft.com/office/drawing/2014/main" id="{25900FB8-265E-85EC-D9FB-3338F6BC1B76}"/>
                </a:ext>
              </a:extLst>
            </p:cNvPr>
            <p:cNvSpPr/>
            <p:nvPr/>
          </p:nvSpPr>
          <p:spPr>
            <a:xfrm>
              <a:off x="6273961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3" name="Rounded Rectangle 43">
              <a:extLst>
                <a:ext uri="{FF2B5EF4-FFF2-40B4-BE49-F238E27FC236}">
                  <a16:creationId xmlns:a16="http://schemas.microsoft.com/office/drawing/2014/main" id="{57757E04-2AB3-1191-69F0-5AAFA14BAC9D}"/>
                </a:ext>
              </a:extLst>
            </p:cNvPr>
            <p:cNvSpPr/>
            <p:nvPr/>
          </p:nvSpPr>
          <p:spPr>
            <a:xfrm>
              <a:off x="6627097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49" y="161214"/>
                    <a:pt x="23030" y="161214"/>
                  </a:cubicBezTo>
                  <a:cubicBezTo>
                    <a:pt x="10310" y="161214"/>
                    <a:pt x="0" y="150903"/>
                    <a:pt x="0" y="138183"/>
                  </a:cubicBezTo>
                  <a:cubicBezTo>
                    <a:pt x="0" y="125463"/>
                    <a:pt x="10310" y="115152"/>
                    <a:pt x="23030" y="115152"/>
                  </a:cubicBezTo>
                  <a:cubicBezTo>
                    <a:pt x="35749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4" name="Rounded Rectangle 44">
              <a:extLst>
                <a:ext uri="{FF2B5EF4-FFF2-40B4-BE49-F238E27FC236}">
                  <a16:creationId xmlns:a16="http://schemas.microsoft.com/office/drawing/2014/main" id="{FAAB3742-A971-EA50-BE93-5F072D4A59F6}"/>
                </a:ext>
              </a:extLst>
            </p:cNvPr>
            <p:cNvSpPr/>
            <p:nvPr/>
          </p:nvSpPr>
          <p:spPr>
            <a:xfrm>
              <a:off x="6749927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5" name="Rounded Rectangle 45">
              <a:extLst>
                <a:ext uri="{FF2B5EF4-FFF2-40B4-BE49-F238E27FC236}">
                  <a16:creationId xmlns:a16="http://schemas.microsoft.com/office/drawing/2014/main" id="{5DFFB042-FB9B-D17C-C080-E1E93E758CB7}"/>
                </a:ext>
              </a:extLst>
            </p:cNvPr>
            <p:cNvSpPr/>
            <p:nvPr/>
          </p:nvSpPr>
          <p:spPr>
            <a:xfrm>
              <a:off x="6749927" y="3777876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6" name="Rounded Rectangle 46">
              <a:extLst>
                <a:ext uri="{FF2B5EF4-FFF2-40B4-BE49-F238E27FC236}">
                  <a16:creationId xmlns:a16="http://schemas.microsoft.com/office/drawing/2014/main" id="{CD53F49B-88E5-EE39-1F5A-4A3B451FD984}"/>
                </a:ext>
              </a:extLst>
            </p:cNvPr>
            <p:cNvSpPr/>
            <p:nvPr/>
          </p:nvSpPr>
          <p:spPr>
            <a:xfrm>
              <a:off x="7087709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49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49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7" name="Rounded Rectangle 47">
              <a:extLst>
                <a:ext uri="{FF2B5EF4-FFF2-40B4-BE49-F238E27FC236}">
                  <a16:creationId xmlns:a16="http://schemas.microsoft.com/office/drawing/2014/main" id="{ECADA5E4-6176-1721-E252-8052DF9E65EE}"/>
                </a:ext>
              </a:extLst>
            </p:cNvPr>
            <p:cNvSpPr/>
            <p:nvPr/>
          </p:nvSpPr>
          <p:spPr>
            <a:xfrm>
              <a:off x="7202862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0"/>
                  </a:moveTo>
                  <a:cubicBezTo>
                    <a:pt x="0" y="23567"/>
                    <a:pt x="20620" y="0"/>
                    <a:pt x="46061" y="0"/>
                  </a:cubicBezTo>
                  <a:lnTo>
                    <a:pt x="690917" y="0"/>
                  </a:lnTo>
                  <a:cubicBezTo>
                    <a:pt x="716359" y="0"/>
                    <a:pt x="736979" y="23567"/>
                    <a:pt x="736979" y="52640"/>
                  </a:cubicBezTo>
                  <a:lnTo>
                    <a:pt x="736979" y="315849"/>
                  </a:lnTo>
                  <a:cubicBezTo>
                    <a:pt x="736979" y="344921"/>
                    <a:pt x="716359" y="368489"/>
                    <a:pt x="690917" y="368489"/>
                  </a:cubicBezTo>
                  <a:lnTo>
                    <a:pt x="46061" y="368489"/>
                  </a:lnTo>
                  <a:cubicBezTo>
                    <a:pt x="20620" y="368489"/>
                    <a:pt x="0" y="344921"/>
                    <a:pt x="0" y="315849"/>
                  </a:cubicBezTo>
                  <a:lnTo>
                    <a:pt x="0" y="5264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8" name="Rounded Rectangle 48">
              <a:extLst>
                <a:ext uri="{FF2B5EF4-FFF2-40B4-BE49-F238E27FC236}">
                  <a16:creationId xmlns:a16="http://schemas.microsoft.com/office/drawing/2014/main" id="{4FE90F35-88B4-AB2A-1D0F-DE4F2138ABEF}"/>
                </a:ext>
              </a:extLst>
            </p:cNvPr>
            <p:cNvSpPr/>
            <p:nvPr/>
          </p:nvSpPr>
          <p:spPr>
            <a:xfrm>
              <a:off x="7202862" y="3133019"/>
              <a:ext cx="736979" cy="368489"/>
            </a:xfrm>
            <a:custGeom>
              <a:avLst/>
              <a:gdLst/>
              <a:ahLst/>
              <a:cxnLst/>
              <a:rect l="0" t="0" r="0" b="0"/>
              <a:pathLst>
                <a:path w="736979" h="368489">
                  <a:moveTo>
                    <a:pt x="0" y="52641"/>
                  </a:moveTo>
                  <a:cubicBezTo>
                    <a:pt x="0" y="23567"/>
                    <a:pt x="20622" y="0"/>
                    <a:pt x="46061" y="0"/>
                  </a:cubicBezTo>
                  <a:lnTo>
                    <a:pt x="690917" y="0"/>
                  </a:lnTo>
                  <a:cubicBezTo>
                    <a:pt x="716356" y="0"/>
                    <a:pt x="736979" y="23567"/>
                    <a:pt x="736979" y="52641"/>
                  </a:cubicBezTo>
                  <a:lnTo>
                    <a:pt x="736979" y="315848"/>
                  </a:lnTo>
                  <a:cubicBezTo>
                    <a:pt x="736979" y="344921"/>
                    <a:pt x="716356" y="368489"/>
                    <a:pt x="690917" y="368489"/>
                  </a:cubicBezTo>
                  <a:lnTo>
                    <a:pt x="46061" y="368489"/>
                  </a:lnTo>
                  <a:cubicBezTo>
                    <a:pt x="20622" y="368489"/>
                    <a:pt x="0" y="344921"/>
                    <a:pt x="0" y="315848"/>
                  </a:cubicBezTo>
                  <a:lnTo>
                    <a:pt x="0" y="52641"/>
                  </a:ln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49" name="Rounded Rectangle 49">
              <a:extLst>
                <a:ext uri="{FF2B5EF4-FFF2-40B4-BE49-F238E27FC236}">
                  <a16:creationId xmlns:a16="http://schemas.microsoft.com/office/drawing/2014/main" id="{22CEB29B-D4E1-7DC0-01B4-7D73627A277D}"/>
                </a:ext>
              </a:extLst>
            </p:cNvPr>
            <p:cNvSpPr/>
            <p:nvPr/>
          </p:nvSpPr>
          <p:spPr>
            <a:xfrm>
              <a:off x="7548321" y="3501508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0"/>
                  </a:moveTo>
                  <a:lnTo>
                    <a:pt x="23030" y="115152"/>
                  </a:lnTo>
                  <a:moveTo>
                    <a:pt x="46061" y="138183"/>
                  </a:moveTo>
                  <a:cubicBezTo>
                    <a:pt x="46061" y="150903"/>
                    <a:pt x="35749" y="161214"/>
                    <a:pt x="23030" y="161214"/>
                  </a:cubicBezTo>
                  <a:cubicBezTo>
                    <a:pt x="10310" y="161214"/>
                    <a:pt x="0" y="150903"/>
                    <a:pt x="0" y="138183"/>
                  </a:cubicBezTo>
                  <a:cubicBezTo>
                    <a:pt x="0" y="125463"/>
                    <a:pt x="10310" y="115152"/>
                    <a:pt x="23030" y="115152"/>
                  </a:cubicBezTo>
                  <a:cubicBezTo>
                    <a:pt x="35749" y="115152"/>
                    <a:pt x="46061" y="125463"/>
                    <a:pt x="46061" y="138183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grpSp>
          <p:nvGrpSpPr>
            <p:cNvPr id="50" name="Group 52">
              <a:extLst>
                <a:ext uri="{FF2B5EF4-FFF2-40B4-BE49-F238E27FC236}">
                  <a16:creationId xmlns:a16="http://schemas.microsoft.com/office/drawing/2014/main" id="{3709477B-C99B-EF6D-0DA4-F6DD15147A89}"/>
                </a:ext>
              </a:extLst>
            </p:cNvPr>
            <p:cNvGrpSpPr/>
            <p:nvPr/>
          </p:nvGrpSpPr>
          <p:grpSpPr>
            <a:xfrm>
              <a:off x="7655797" y="3777876"/>
              <a:ext cx="736979" cy="368489"/>
              <a:chOff x="7223930" y="2625488"/>
              <a:chExt cx="736979" cy="368489"/>
            </a:xfrm>
          </p:grpSpPr>
          <p:sp>
            <p:nvSpPr>
              <p:cNvPr id="87" name="Rounded Rectangle 50">
                <a:extLst>
                  <a:ext uri="{FF2B5EF4-FFF2-40B4-BE49-F238E27FC236}">
                    <a16:creationId xmlns:a16="http://schemas.microsoft.com/office/drawing/2014/main" id="{FAD88E55-F9EE-43F2-4106-E5021710C689}"/>
                  </a:ext>
                </a:extLst>
              </p:cNvPr>
              <p:cNvSpPr/>
              <p:nvPr/>
            </p:nvSpPr>
            <p:spPr>
              <a:xfrm>
                <a:off x="7223930" y="2625488"/>
                <a:ext cx="736979" cy="368489"/>
              </a:xfrm>
              <a:custGeom>
                <a:avLst/>
                <a:gdLst/>
                <a:ahLst/>
                <a:cxnLst/>
                <a:rect l="0" t="0" r="0" b="0"/>
                <a:pathLst>
                  <a:path w="736979" h="368489">
                    <a:moveTo>
                      <a:pt x="0" y="52640"/>
                    </a:moveTo>
                    <a:cubicBezTo>
                      <a:pt x="0" y="23567"/>
                      <a:pt x="20620" y="0"/>
                      <a:pt x="46061" y="0"/>
                    </a:cubicBezTo>
                    <a:lnTo>
                      <a:pt x="690917" y="0"/>
                    </a:lnTo>
                    <a:cubicBezTo>
                      <a:pt x="716359" y="0"/>
                      <a:pt x="736979" y="23567"/>
                      <a:pt x="736979" y="52640"/>
                    </a:cubicBezTo>
                    <a:lnTo>
                      <a:pt x="736979" y="315849"/>
                    </a:lnTo>
                    <a:cubicBezTo>
                      <a:pt x="736979" y="344921"/>
                      <a:pt x="716359" y="368489"/>
                      <a:pt x="690917" y="368489"/>
                    </a:cubicBezTo>
                    <a:lnTo>
                      <a:pt x="46061" y="368489"/>
                    </a:lnTo>
                    <a:cubicBezTo>
                      <a:pt x="20620" y="368489"/>
                      <a:pt x="0" y="344921"/>
                      <a:pt x="0" y="315849"/>
                    </a:cubicBezTo>
                    <a:lnTo>
                      <a:pt x="0" y="52640"/>
                    </a:lnTo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1"/>
              </a:p>
            </p:txBody>
          </p:sp>
          <p:sp>
            <p:nvSpPr>
              <p:cNvPr id="88" name="Rounded Rectangle 51">
                <a:extLst>
                  <a:ext uri="{FF2B5EF4-FFF2-40B4-BE49-F238E27FC236}">
                    <a16:creationId xmlns:a16="http://schemas.microsoft.com/office/drawing/2014/main" id="{108E045C-8DD7-3D70-3AC1-F4C1517D10F6}"/>
                  </a:ext>
                </a:extLst>
              </p:cNvPr>
              <p:cNvSpPr/>
              <p:nvPr/>
            </p:nvSpPr>
            <p:spPr>
              <a:xfrm>
                <a:off x="7223930" y="2625488"/>
                <a:ext cx="736979" cy="368489"/>
              </a:xfrm>
              <a:custGeom>
                <a:avLst/>
                <a:gdLst/>
                <a:ahLst/>
                <a:cxnLst/>
                <a:rect l="0" t="0" r="0" b="0"/>
                <a:pathLst>
                  <a:path w="736979" h="368489">
                    <a:moveTo>
                      <a:pt x="0" y="52640"/>
                    </a:moveTo>
                    <a:cubicBezTo>
                      <a:pt x="0" y="23567"/>
                      <a:pt x="20620" y="0"/>
                      <a:pt x="46061" y="0"/>
                    </a:cubicBezTo>
                    <a:lnTo>
                      <a:pt x="690917" y="0"/>
                    </a:lnTo>
                    <a:cubicBezTo>
                      <a:pt x="716359" y="0"/>
                      <a:pt x="736979" y="23567"/>
                      <a:pt x="736979" y="52640"/>
                    </a:cubicBezTo>
                    <a:lnTo>
                      <a:pt x="736979" y="315849"/>
                    </a:lnTo>
                    <a:cubicBezTo>
                      <a:pt x="736979" y="344921"/>
                      <a:pt x="716359" y="368489"/>
                      <a:pt x="690917" y="368489"/>
                    </a:cubicBezTo>
                    <a:lnTo>
                      <a:pt x="46061" y="368489"/>
                    </a:lnTo>
                    <a:cubicBezTo>
                      <a:pt x="20620" y="368489"/>
                      <a:pt x="0" y="344921"/>
                      <a:pt x="0" y="315849"/>
                    </a:cubicBezTo>
                    <a:lnTo>
                      <a:pt x="0" y="5264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s-ES_tradnl" sz="2000" noProof="1"/>
              </a:p>
            </p:txBody>
          </p:sp>
        </p:grpSp>
        <p:grpSp>
          <p:nvGrpSpPr>
            <p:cNvPr id="51" name="Group 55">
              <a:extLst>
                <a:ext uri="{FF2B5EF4-FFF2-40B4-BE49-F238E27FC236}">
                  <a16:creationId xmlns:a16="http://schemas.microsoft.com/office/drawing/2014/main" id="{258EF1C2-0B82-7AA3-316F-9BBF9B360929}"/>
                </a:ext>
              </a:extLst>
            </p:cNvPr>
            <p:cNvGrpSpPr/>
            <p:nvPr/>
          </p:nvGrpSpPr>
          <p:grpSpPr>
            <a:xfrm>
              <a:off x="7655797" y="3777876"/>
              <a:ext cx="736979" cy="368489"/>
              <a:chOff x="7223930" y="2625488"/>
              <a:chExt cx="736979" cy="368489"/>
            </a:xfrm>
          </p:grpSpPr>
          <p:sp>
            <p:nvSpPr>
              <p:cNvPr id="85" name="Rounded Rectangle 53">
                <a:extLst>
                  <a:ext uri="{FF2B5EF4-FFF2-40B4-BE49-F238E27FC236}">
                    <a16:creationId xmlns:a16="http://schemas.microsoft.com/office/drawing/2014/main" id="{13F8A5B3-441C-6323-1381-E0BAA9ECFF90}"/>
                  </a:ext>
                </a:extLst>
              </p:cNvPr>
              <p:cNvSpPr/>
              <p:nvPr/>
            </p:nvSpPr>
            <p:spPr>
              <a:xfrm>
                <a:off x="7223930" y="2625488"/>
                <a:ext cx="736979" cy="368489"/>
              </a:xfrm>
              <a:custGeom>
                <a:avLst/>
                <a:gdLst/>
                <a:ahLst/>
                <a:cxnLst/>
                <a:rect l="0" t="0" r="0" b="0"/>
                <a:pathLst>
                  <a:path w="736979" h="368489">
                    <a:moveTo>
                      <a:pt x="0" y="52641"/>
                    </a:moveTo>
                    <a:cubicBezTo>
                      <a:pt x="0" y="23567"/>
                      <a:pt x="20622" y="0"/>
                      <a:pt x="46061" y="0"/>
                    </a:cubicBezTo>
                    <a:lnTo>
                      <a:pt x="690917" y="0"/>
                    </a:lnTo>
                    <a:cubicBezTo>
                      <a:pt x="716356" y="0"/>
                      <a:pt x="736979" y="23567"/>
                      <a:pt x="736979" y="52641"/>
                    </a:cubicBezTo>
                    <a:lnTo>
                      <a:pt x="736979" y="315848"/>
                    </a:lnTo>
                    <a:cubicBezTo>
                      <a:pt x="736979" y="344921"/>
                      <a:pt x="716356" y="368489"/>
                      <a:pt x="690917" y="368489"/>
                    </a:cubicBezTo>
                    <a:lnTo>
                      <a:pt x="46061" y="368489"/>
                    </a:lnTo>
                    <a:cubicBezTo>
                      <a:pt x="20622" y="368489"/>
                      <a:pt x="0" y="344921"/>
                      <a:pt x="0" y="315848"/>
                    </a:cubicBezTo>
                    <a:lnTo>
                      <a:pt x="0" y="52641"/>
                    </a:lnTo>
                    <a:close/>
                  </a:path>
                </a:pathLst>
              </a:custGeom>
              <a:noFill/>
              <a:ln w="5757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1"/>
              </a:p>
            </p:txBody>
          </p:sp>
          <p:sp>
            <p:nvSpPr>
              <p:cNvPr id="86" name="Rounded Rectangle 54">
                <a:extLst>
                  <a:ext uri="{FF2B5EF4-FFF2-40B4-BE49-F238E27FC236}">
                    <a16:creationId xmlns:a16="http://schemas.microsoft.com/office/drawing/2014/main" id="{E39BE730-968B-2D34-DF5C-104BF33BBCEF}"/>
                  </a:ext>
                </a:extLst>
              </p:cNvPr>
              <p:cNvSpPr/>
              <p:nvPr/>
            </p:nvSpPr>
            <p:spPr>
              <a:xfrm>
                <a:off x="7223930" y="2625488"/>
                <a:ext cx="736979" cy="368489"/>
              </a:xfrm>
              <a:custGeom>
                <a:avLst/>
                <a:gdLst/>
                <a:ahLst/>
                <a:cxnLst/>
                <a:rect l="0" t="0" r="0" b="0"/>
                <a:pathLst>
                  <a:path w="736979" h="368489">
                    <a:moveTo>
                      <a:pt x="0" y="52641"/>
                    </a:moveTo>
                    <a:cubicBezTo>
                      <a:pt x="0" y="23567"/>
                      <a:pt x="20622" y="0"/>
                      <a:pt x="46061" y="0"/>
                    </a:cubicBezTo>
                    <a:lnTo>
                      <a:pt x="690917" y="0"/>
                    </a:lnTo>
                    <a:cubicBezTo>
                      <a:pt x="716356" y="0"/>
                      <a:pt x="736979" y="23567"/>
                      <a:pt x="736979" y="52641"/>
                    </a:cubicBezTo>
                    <a:lnTo>
                      <a:pt x="736979" y="315848"/>
                    </a:lnTo>
                    <a:cubicBezTo>
                      <a:pt x="736979" y="344921"/>
                      <a:pt x="716356" y="368489"/>
                      <a:pt x="690917" y="368489"/>
                    </a:cubicBezTo>
                    <a:lnTo>
                      <a:pt x="46061" y="368489"/>
                    </a:lnTo>
                    <a:cubicBezTo>
                      <a:pt x="20622" y="368489"/>
                      <a:pt x="0" y="344921"/>
                      <a:pt x="0" y="315848"/>
                    </a:cubicBezTo>
                    <a:lnTo>
                      <a:pt x="0" y="52641"/>
                    </a:lnTo>
                    <a:close/>
                  </a:path>
                </a:pathLst>
              </a:custGeom>
              <a:noFill/>
              <a:ln w="5757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lang="es-ES_tradnl" sz="2000" noProof="1"/>
              </a:p>
            </p:txBody>
          </p:sp>
        </p:grpSp>
        <p:sp>
          <p:nvSpPr>
            <p:cNvPr id="52" name="Rounded Rectangle 56">
              <a:extLst>
                <a:ext uri="{FF2B5EF4-FFF2-40B4-BE49-F238E27FC236}">
                  <a16:creationId xmlns:a16="http://schemas.microsoft.com/office/drawing/2014/main" id="{4ECF8124-63B3-1379-E145-446FEA2C5BFC}"/>
                </a:ext>
              </a:extLst>
            </p:cNvPr>
            <p:cNvSpPr/>
            <p:nvPr/>
          </p:nvSpPr>
          <p:spPr>
            <a:xfrm>
              <a:off x="8008933" y="3616661"/>
              <a:ext cx="46061" cy="161214"/>
            </a:xfrm>
            <a:custGeom>
              <a:avLst/>
              <a:gdLst/>
              <a:ahLst/>
              <a:cxnLst/>
              <a:rect l="0" t="0" r="0" b="0"/>
              <a:pathLst>
                <a:path w="46061" h="161214">
                  <a:moveTo>
                    <a:pt x="23030" y="161214"/>
                  </a:moveTo>
                  <a:lnTo>
                    <a:pt x="23030" y="46061"/>
                  </a:lnTo>
                  <a:moveTo>
                    <a:pt x="46061" y="23030"/>
                  </a:moveTo>
                  <a:cubicBezTo>
                    <a:pt x="46061" y="35750"/>
                    <a:pt x="35749" y="46061"/>
                    <a:pt x="23030" y="46061"/>
                  </a:cubicBezTo>
                  <a:cubicBezTo>
                    <a:pt x="10310" y="46061"/>
                    <a:pt x="0" y="35750"/>
                    <a:pt x="0" y="23030"/>
                  </a:cubicBezTo>
                  <a:cubicBezTo>
                    <a:pt x="0" y="10310"/>
                    <a:pt x="10310" y="0"/>
                    <a:pt x="23030" y="0"/>
                  </a:cubicBezTo>
                  <a:cubicBezTo>
                    <a:pt x="35749" y="0"/>
                    <a:pt x="46061" y="10310"/>
                    <a:pt x="46061" y="23030"/>
                  </a:cubicBezTo>
                  <a:close/>
                </a:path>
              </a:pathLst>
            </a:custGeom>
            <a:noFill/>
            <a:ln w="5757">
              <a:solidFill>
                <a:srgbClr val="376435"/>
              </a:solidFill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3" name="Rounded Rectangle 57">
              <a:extLst>
                <a:ext uri="{FF2B5EF4-FFF2-40B4-BE49-F238E27FC236}">
                  <a16:creationId xmlns:a16="http://schemas.microsoft.com/office/drawing/2014/main" id="{2E91CB10-9D43-482D-9506-2AB3070D9E27}"/>
                </a:ext>
              </a:extLst>
            </p:cNvPr>
            <p:cNvSpPr/>
            <p:nvPr/>
          </p:nvSpPr>
          <p:spPr>
            <a:xfrm>
              <a:off x="1452951" y="3829694"/>
              <a:ext cx="261451" cy="264851"/>
            </a:xfrm>
            <a:custGeom>
              <a:avLst/>
              <a:gdLst/>
              <a:ahLst/>
              <a:cxnLst/>
              <a:rect l="0" t="0" r="0" b="0"/>
              <a:pathLst>
                <a:path w="261451" h="264851">
                  <a:moveTo>
                    <a:pt x="260568" y="97880"/>
                  </a:moveTo>
                  <a:cubicBezTo>
                    <a:pt x="260138" y="96383"/>
                    <a:pt x="259147" y="95101"/>
                    <a:pt x="257804" y="94310"/>
                  </a:cubicBezTo>
                  <a:lnTo>
                    <a:pt x="245598" y="87401"/>
                  </a:lnTo>
                  <a:cubicBezTo>
                    <a:pt x="247425" y="79171"/>
                    <a:pt x="247425" y="70642"/>
                    <a:pt x="245598" y="62412"/>
                  </a:cubicBezTo>
                  <a:lnTo>
                    <a:pt x="257804" y="55273"/>
                  </a:lnTo>
                  <a:cubicBezTo>
                    <a:pt x="260522" y="53668"/>
                    <a:pt x="261451" y="50183"/>
                    <a:pt x="259877" y="47443"/>
                  </a:cubicBezTo>
                  <a:lnTo>
                    <a:pt x="248361" y="27406"/>
                  </a:lnTo>
                  <a:cubicBezTo>
                    <a:pt x="247617" y="26078"/>
                    <a:pt x="246358" y="25103"/>
                    <a:pt x="244884" y="24711"/>
                  </a:cubicBezTo>
                  <a:cubicBezTo>
                    <a:pt x="243410" y="24320"/>
                    <a:pt x="241836" y="24542"/>
                    <a:pt x="240531" y="25333"/>
                  </a:cubicBezTo>
                  <a:lnTo>
                    <a:pt x="227864" y="32473"/>
                  </a:lnTo>
                  <a:cubicBezTo>
                    <a:pt x="221853" y="26016"/>
                    <a:pt x="213954" y="21625"/>
                    <a:pt x="205294" y="19921"/>
                  </a:cubicBezTo>
                  <a:lnTo>
                    <a:pt x="205294" y="5757"/>
                  </a:lnTo>
                  <a:cubicBezTo>
                    <a:pt x="205294" y="2579"/>
                    <a:pt x="202715" y="0"/>
                    <a:pt x="199537" y="0"/>
                  </a:cubicBezTo>
                  <a:lnTo>
                    <a:pt x="176506" y="0"/>
                  </a:lnTo>
                  <a:cubicBezTo>
                    <a:pt x="173328" y="0"/>
                    <a:pt x="170748" y="2579"/>
                    <a:pt x="170748" y="5757"/>
                  </a:cubicBezTo>
                  <a:lnTo>
                    <a:pt x="170748" y="19921"/>
                  </a:lnTo>
                  <a:cubicBezTo>
                    <a:pt x="162173" y="21671"/>
                    <a:pt x="154366" y="26062"/>
                    <a:pt x="148409" y="32473"/>
                  </a:cubicBezTo>
                  <a:lnTo>
                    <a:pt x="135742" y="25333"/>
                  </a:lnTo>
                  <a:cubicBezTo>
                    <a:pt x="134437" y="24542"/>
                    <a:pt x="132863" y="24320"/>
                    <a:pt x="131389" y="24711"/>
                  </a:cubicBezTo>
                  <a:cubicBezTo>
                    <a:pt x="129915" y="25103"/>
                    <a:pt x="128656" y="26078"/>
                    <a:pt x="127911" y="27406"/>
                  </a:cubicBezTo>
                  <a:lnTo>
                    <a:pt x="116396" y="47443"/>
                  </a:lnTo>
                  <a:cubicBezTo>
                    <a:pt x="115675" y="48817"/>
                    <a:pt x="115536" y="50413"/>
                    <a:pt x="116020" y="51887"/>
                  </a:cubicBezTo>
                  <a:cubicBezTo>
                    <a:pt x="116496" y="53361"/>
                    <a:pt x="117540" y="54582"/>
                    <a:pt x="118930" y="55273"/>
                  </a:cubicBezTo>
                  <a:lnTo>
                    <a:pt x="130445" y="62412"/>
                  </a:lnTo>
                  <a:cubicBezTo>
                    <a:pt x="128618" y="70642"/>
                    <a:pt x="128618" y="79171"/>
                    <a:pt x="130445" y="87401"/>
                  </a:cubicBezTo>
                  <a:lnTo>
                    <a:pt x="118239" y="94425"/>
                  </a:lnTo>
                  <a:cubicBezTo>
                    <a:pt x="116918" y="95193"/>
                    <a:pt x="115928" y="96421"/>
                    <a:pt x="115475" y="97880"/>
                  </a:cubicBezTo>
                  <a:cubicBezTo>
                    <a:pt x="115152" y="99361"/>
                    <a:pt x="115360" y="100904"/>
                    <a:pt x="116051" y="102255"/>
                  </a:cubicBezTo>
                  <a:lnTo>
                    <a:pt x="127566" y="122177"/>
                  </a:lnTo>
                  <a:cubicBezTo>
                    <a:pt x="128295" y="123497"/>
                    <a:pt x="129516" y="124472"/>
                    <a:pt x="130967" y="124879"/>
                  </a:cubicBezTo>
                  <a:cubicBezTo>
                    <a:pt x="132418" y="125294"/>
                    <a:pt x="133968" y="125102"/>
                    <a:pt x="135281" y="124365"/>
                  </a:cubicBezTo>
                  <a:lnTo>
                    <a:pt x="148294" y="117110"/>
                  </a:lnTo>
                  <a:cubicBezTo>
                    <a:pt x="154251" y="123520"/>
                    <a:pt x="162058" y="127911"/>
                    <a:pt x="170633" y="129662"/>
                  </a:cubicBezTo>
                  <a:lnTo>
                    <a:pt x="170633" y="143941"/>
                  </a:lnTo>
                  <a:cubicBezTo>
                    <a:pt x="170633" y="147119"/>
                    <a:pt x="173213" y="149698"/>
                    <a:pt x="176391" y="149698"/>
                  </a:cubicBezTo>
                  <a:lnTo>
                    <a:pt x="199421" y="149698"/>
                  </a:lnTo>
                  <a:cubicBezTo>
                    <a:pt x="202600" y="149698"/>
                    <a:pt x="205179" y="147119"/>
                    <a:pt x="205179" y="143941"/>
                  </a:cubicBezTo>
                  <a:lnTo>
                    <a:pt x="205179" y="129777"/>
                  </a:lnTo>
                  <a:cubicBezTo>
                    <a:pt x="213754" y="128027"/>
                    <a:pt x="221562" y="123635"/>
                    <a:pt x="227519" y="117225"/>
                  </a:cubicBezTo>
                  <a:lnTo>
                    <a:pt x="240531" y="124480"/>
                  </a:lnTo>
                  <a:cubicBezTo>
                    <a:pt x="241844" y="125217"/>
                    <a:pt x="243395" y="125409"/>
                    <a:pt x="244845" y="124994"/>
                  </a:cubicBezTo>
                  <a:cubicBezTo>
                    <a:pt x="246296" y="124587"/>
                    <a:pt x="247517" y="123612"/>
                    <a:pt x="248246" y="122292"/>
                  </a:cubicBezTo>
                  <a:lnTo>
                    <a:pt x="259762" y="102371"/>
                  </a:lnTo>
                  <a:cubicBezTo>
                    <a:pt x="260560" y="101019"/>
                    <a:pt x="260844" y="99423"/>
                    <a:pt x="260568" y="97880"/>
                  </a:cubicBezTo>
                  <a:moveTo>
                    <a:pt x="188021" y="103637"/>
                  </a:moveTo>
                  <a:cubicBezTo>
                    <a:pt x="172123" y="103637"/>
                    <a:pt x="159233" y="90748"/>
                    <a:pt x="159233" y="74849"/>
                  </a:cubicBezTo>
                  <a:cubicBezTo>
                    <a:pt x="159233" y="58950"/>
                    <a:pt x="172123" y="46061"/>
                    <a:pt x="188021" y="46061"/>
                  </a:cubicBezTo>
                  <a:cubicBezTo>
                    <a:pt x="203920" y="46061"/>
                    <a:pt x="216810" y="58950"/>
                    <a:pt x="216810" y="74849"/>
                  </a:cubicBezTo>
                  <a:cubicBezTo>
                    <a:pt x="216810" y="90748"/>
                    <a:pt x="203920" y="103637"/>
                    <a:pt x="188021" y="103637"/>
                  </a:cubicBezTo>
                  <a:moveTo>
                    <a:pt x="142651" y="209578"/>
                  </a:moveTo>
                  <a:lnTo>
                    <a:pt x="130445" y="202554"/>
                  </a:lnTo>
                  <a:cubicBezTo>
                    <a:pt x="132272" y="194324"/>
                    <a:pt x="132272" y="185795"/>
                    <a:pt x="130445" y="177565"/>
                  </a:cubicBezTo>
                  <a:lnTo>
                    <a:pt x="142651" y="170426"/>
                  </a:lnTo>
                  <a:cubicBezTo>
                    <a:pt x="145369" y="168821"/>
                    <a:pt x="146298" y="165336"/>
                    <a:pt x="144724" y="162596"/>
                  </a:cubicBezTo>
                  <a:lnTo>
                    <a:pt x="133208" y="142559"/>
                  </a:lnTo>
                  <a:cubicBezTo>
                    <a:pt x="132464" y="141231"/>
                    <a:pt x="131205" y="140256"/>
                    <a:pt x="129731" y="139864"/>
                  </a:cubicBezTo>
                  <a:cubicBezTo>
                    <a:pt x="128257" y="139473"/>
                    <a:pt x="126683" y="139695"/>
                    <a:pt x="125378" y="140486"/>
                  </a:cubicBezTo>
                  <a:lnTo>
                    <a:pt x="112711" y="147626"/>
                  </a:lnTo>
                  <a:cubicBezTo>
                    <a:pt x="106700" y="141169"/>
                    <a:pt x="98801" y="136778"/>
                    <a:pt x="90141" y="135074"/>
                  </a:cubicBezTo>
                  <a:lnTo>
                    <a:pt x="90141" y="120910"/>
                  </a:lnTo>
                  <a:cubicBezTo>
                    <a:pt x="90141" y="117732"/>
                    <a:pt x="87562" y="115152"/>
                    <a:pt x="84384" y="115152"/>
                  </a:cubicBezTo>
                  <a:lnTo>
                    <a:pt x="61353" y="115152"/>
                  </a:lnTo>
                  <a:cubicBezTo>
                    <a:pt x="58175" y="115152"/>
                    <a:pt x="55595" y="117732"/>
                    <a:pt x="55595" y="120910"/>
                  </a:cubicBezTo>
                  <a:lnTo>
                    <a:pt x="55595" y="135074"/>
                  </a:lnTo>
                  <a:cubicBezTo>
                    <a:pt x="47020" y="136824"/>
                    <a:pt x="39213" y="141215"/>
                    <a:pt x="33256" y="147626"/>
                  </a:cubicBezTo>
                  <a:lnTo>
                    <a:pt x="20589" y="140486"/>
                  </a:lnTo>
                  <a:cubicBezTo>
                    <a:pt x="19284" y="139695"/>
                    <a:pt x="17710" y="139473"/>
                    <a:pt x="16236" y="139864"/>
                  </a:cubicBezTo>
                  <a:cubicBezTo>
                    <a:pt x="14762" y="140256"/>
                    <a:pt x="13503" y="141231"/>
                    <a:pt x="12758" y="142559"/>
                  </a:cubicBezTo>
                  <a:lnTo>
                    <a:pt x="1243" y="162596"/>
                  </a:lnTo>
                  <a:cubicBezTo>
                    <a:pt x="522" y="163970"/>
                    <a:pt x="383" y="165566"/>
                    <a:pt x="867" y="167040"/>
                  </a:cubicBezTo>
                  <a:cubicBezTo>
                    <a:pt x="1343" y="168514"/>
                    <a:pt x="2387" y="169735"/>
                    <a:pt x="3777" y="170426"/>
                  </a:cubicBezTo>
                  <a:lnTo>
                    <a:pt x="15292" y="177565"/>
                  </a:lnTo>
                  <a:cubicBezTo>
                    <a:pt x="13465" y="185795"/>
                    <a:pt x="13465" y="194324"/>
                    <a:pt x="15292" y="202554"/>
                  </a:cubicBezTo>
                  <a:lnTo>
                    <a:pt x="3086" y="209578"/>
                  </a:lnTo>
                  <a:cubicBezTo>
                    <a:pt x="1765" y="210346"/>
                    <a:pt x="775" y="211574"/>
                    <a:pt x="322" y="213033"/>
                  </a:cubicBezTo>
                  <a:cubicBezTo>
                    <a:pt x="0" y="214514"/>
                    <a:pt x="207" y="216057"/>
                    <a:pt x="898" y="217408"/>
                  </a:cubicBezTo>
                  <a:lnTo>
                    <a:pt x="12413" y="237330"/>
                  </a:lnTo>
                  <a:cubicBezTo>
                    <a:pt x="13142" y="238650"/>
                    <a:pt x="14363" y="239625"/>
                    <a:pt x="15814" y="240032"/>
                  </a:cubicBezTo>
                  <a:cubicBezTo>
                    <a:pt x="17265" y="240447"/>
                    <a:pt x="18815" y="240255"/>
                    <a:pt x="20128" y="239518"/>
                  </a:cubicBezTo>
                  <a:lnTo>
                    <a:pt x="33141" y="232263"/>
                  </a:lnTo>
                  <a:cubicBezTo>
                    <a:pt x="39105" y="238742"/>
                    <a:pt x="46967" y="243172"/>
                    <a:pt x="55595" y="244930"/>
                  </a:cubicBezTo>
                  <a:lnTo>
                    <a:pt x="55595" y="259094"/>
                  </a:lnTo>
                  <a:cubicBezTo>
                    <a:pt x="55595" y="262272"/>
                    <a:pt x="58175" y="264851"/>
                    <a:pt x="61353" y="264851"/>
                  </a:cubicBezTo>
                  <a:lnTo>
                    <a:pt x="84384" y="264851"/>
                  </a:lnTo>
                  <a:cubicBezTo>
                    <a:pt x="87562" y="264851"/>
                    <a:pt x="90141" y="262272"/>
                    <a:pt x="90141" y="259094"/>
                  </a:cubicBezTo>
                  <a:lnTo>
                    <a:pt x="90141" y="244930"/>
                  </a:lnTo>
                  <a:cubicBezTo>
                    <a:pt x="98716" y="243180"/>
                    <a:pt x="106524" y="238788"/>
                    <a:pt x="112481" y="232378"/>
                  </a:cubicBezTo>
                  <a:lnTo>
                    <a:pt x="125493" y="239633"/>
                  </a:lnTo>
                  <a:cubicBezTo>
                    <a:pt x="126806" y="240370"/>
                    <a:pt x="128357" y="240562"/>
                    <a:pt x="129808" y="240147"/>
                  </a:cubicBezTo>
                  <a:cubicBezTo>
                    <a:pt x="131259" y="239740"/>
                    <a:pt x="132479" y="238765"/>
                    <a:pt x="133208" y="237445"/>
                  </a:cubicBezTo>
                  <a:lnTo>
                    <a:pt x="144724" y="217523"/>
                  </a:lnTo>
                  <a:cubicBezTo>
                    <a:pt x="145484" y="216157"/>
                    <a:pt x="145729" y="214560"/>
                    <a:pt x="145415" y="213033"/>
                  </a:cubicBezTo>
                  <a:cubicBezTo>
                    <a:pt x="144962" y="211574"/>
                    <a:pt x="143971" y="210346"/>
                    <a:pt x="142651" y="209578"/>
                  </a:cubicBezTo>
                  <a:moveTo>
                    <a:pt x="72868" y="218790"/>
                  </a:moveTo>
                  <a:cubicBezTo>
                    <a:pt x="56970" y="218790"/>
                    <a:pt x="44080" y="205901"/>
                    <a:pt x="44080" y="190002"/>
                  </a:cubicBezTo>
                  <a:cubicBezTo>
                    <a:pt x="44080" y="174103"/>
                    <a:pt x="56970" y="161214"/>
                    <a:pt x="72868" y="161214"/>
                  </a:cubicBezTo>
                  <a:cubicBezTo>
                    <a:pt x="88767" y="161214"/>
                    <a:pt x="101657" y="174103"/>
                    <a:pt x="101657" y="190002"/>
                  </a:cubicBezTo>
                  <a:cubicBezTo>
                    <a:pt x="101657" y="205901"/>
                    <a:pt x="88767" y="218790"/>
                    <a:pt x="72868" y="218790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4" name="Rounded Rectangle 58">
              <a:extLst>
                <a:ext uri="{FF2B5EF4-FFF2-40B4-BE49-F238E27FC236}">
                  <a16:creationId xmlns:a16="http://schemas.microsoft.com/office/drawing/2014/main" id="{EA0FC658-802D-6B7B-03D3-2395A5D7F8E7}"/>
                </a:ext>
              </a:extLst>
            </p:cNvPr>
            <p:cNvSpPr/>
            <p:nvPr/>
          </p:nvSpPr>
          <p:spPr>
            <a:xfrm>
              <a:off x="6514823" y="3179886"/>
              <a:ext cx="270609" cy="275561"/>
            </a:xfrm>
            <a:custGeom>
              <a:avLst/>
              <a:gdLst/>
              <a:ahLst/>
              <a:cxnLst/>
              <a:rect l="0" t="0" r="0" b="0"/>
              <a:pathLst>
                <a:path w="270609" h="275561">
                  <a:moveTo>
                    <a:pt x="261973" y="127704"/>
                  </a:moveTo>
                  <a:lnTo>
                    <a:pt x="238251" y="127704"/>
                  </a:lnTo>
                  <a:cubicBezTo>
                    <a:pt x="234643" y="127696"/>
                    <a:pt x="231089" y="128564"/>
                    <a:pt x="227887" y="130238"/>
                  </a:cubicBezTo>
                  <a:cubicBezTo>
                    <a:pt x="227143" y="130522"/>
                    <a:pt x="226329" y="130522"/>
                    <a:pt x="225584" y="130238"/>
                  </a:cubicBezTo>
                  <a:lnTo>
                    <a:pt x="176068" y="111352"/>
                  </a:lnTo>
                  <a:cubicBezTo>
                    <a:pt x="166495" y="107959"/>
                    <a:pt x="155963" y="108543"/>
                    <a:pt x="146820" y="112965"/>
                  </a:cubicBezTo>
                  <a:lnTo>
                    <a:pt x="122407" y="124480"/>
                  </a:lnTo>
                  <a:cubicBezTo>
                    <a:pt x="121547" y="124948"/>
                    <a:pt x="120503" y="124948"/>
                    <a:pt x="119643" y="124480"/>
                  </a:cubicBezTo>
                  <a:cubicBezTo>
                    <a:pt x="110377" y="119114"/>
                    <a:pt x="99154" y="118354"/>
                    <a:pt x="89243" y="122407"/>
                  </a:cubicBezTo>
                  <a:lnTo>
                    <a:pt x="54697" y="137377"/>
                  </a:lnTo>
                  <a:cubicBezTo>
                    <a:pt x="53523" y="137838"/>
                    <a:pt x="52195" y="137515"/>
                    <a:pt x="51358" y="136571"/>
                  </a:cubicBezTo>
                  <a:cubicBezTo>
                    <a:pt x="46683" y="131128"/>
                    <a:pt x="39881" y="127973"/>
                    <a:pt x="32703" y="127934"/>
                  </a:cubicBezTo>
                  <a:lnTo>
                    <a:pt x="8636" y="127934"/>
                  </a:lnTo>
                  <a:cubicBezTo>
                    <a:pt x="3892" y="127996"/>
                    <a:pt x="61" y="131827"/>
                    <a:pt x="0" y="136571"/>
                  </a:cubicBezTo>
                  <a:lnTo>
                    <a:pt x="0" y="245966"/>
                  </a:lnTo>
                  <a:cubicBezTo>
                    <a:pt x="0" y="250734"/>
                    <a:pt x="3869" y="254603"/>
                    <a:pt x="8636" y="254603"/>
                  </a:cubicBezTo>
                  <a:lnTo>
                    <a:pt x="32357" y="254603"/>
                  </a:lnTo>
                  <a:cubicBezTo>
                    <a:pt x="40272" y="254656"/>
                    <a:pt x="47719" y="250826"/>
                    <a:pt x="52279" y="244354"/>
                  </a:cubicBezTo>
                  <a:cubicBezTo>
                    <a:pt x="52778" y="243479"/>
                    <a:pt x="53691" y="242919"/>
                    <a:pt x="54697" y="242857"/>
                  </a:cubicBezTo>
                  <a:lnTo>
                    <a:pt x="65406" y="242857"/>
                  </a:lnTo>
                  <a:cubicBezTo>
                    <a:pt x="66051" y="242857"/>
                    <a:pt x="66665" y="243110"/>
                    <a:pt x="67134" y="243548"/>
                  </a:cubicBezTo>
                  <a:lnTo>
                    <a:pt x="99377" y="268882"/>
                  </a:lnTo>
                  <a:cubicBezTo>
                    <a:pt x="103560" y="273158"/>
                    <a:pt x="109287" y="275561"/>
                    <a:pt x="115268" y="275561"/>
                  </a:cubicBezTo>
                  <a:cubicBezTo>
                    <a:pt x="120465" y="275530"/>
                    <a:pt x="125493" y="273741"/>
                    <a:pt x="129547" y="270494"/>
                  </a:cubicBezTo>
                  <a:lnTo>
                    <a:pt x="164668" y="241590"/>
                  </a:lnTo>
                  <a:cubicBezTo>
                    <a:pt x="165029" y="241283"/>
                    <a:pt x="165467" y="241084"/>
                    <a:pt x="165935" y="241015"/>
                  </a:cubicBezTo>
                  <a:lnTo>
                    <a:pt x="210845" y="232033"/>
                  </a:lnTo>
                  <a:cubicBezTo>
                    <a:pt x="211551" y="231764"/>
                    <a:pt x="212326" y="231764"/>
                    <a:pt x="213033" y="232033"/>
                  </a:cubicBezTo>
                  <a:cubicBezTo>
                    <a:pt x="213624" y="232486"/>
                    <a:pt x="214031" y="233146"/>
                    <a:pt x="214184" y="233875"/>
                  </a:cubicBezTo>
                  <a:cubicBezTo>
                    <a:pt x="216303" y="245498"/>
                    <a:pt x="226436" y="253935"/>
                    <a:pt x="238251" y="253912"/>
                  </a:cubicBezTo>
                  <a:lnTo>
                    <a:pt x="261973" y="253912"/>
                  </a:lnTo>
                  <a:cubicBezTo>
                    <a:pt x="266740" y="253912"/>
                    <a:pt x="270609" y="250043"/>
                    <a:pt x="270609" y="245275"/>
                  </a:cubicBezTo>
                  <a:lnTo>
                    <a:pt x="270609" y="135880"/>
                  </a:lnTo>
                  <a:cubicBezTo>
                    <a:pt x="270310" y="131320"/>
                    <a:pt x="266548" y="127758"/>
                    <a:pt x="261973" y="127704"/>
                  </a:cubicBezTo>
                  <a:moveTo>
                    <a:pt x="167317" y="209693"/>
                  </a:moveTo>
                  <a:lnTo>
                    <a:pt x="117571" y="251263"/>
                  </a:lnTo>
                  <a:cubicBezTo>
                    <a:pt x="116619" y="251993"/>
                    <a:pt x="115298" y="251993"/>
                    <a:pt x="114346" y="251263"/>
                  </a:cubicBezTo>
                  <a:lnTo>
                    <a:pt x="77728" y="222360"/>
                  </a:lnTo>
                  <a:cubicBezTo>
                    <a:pt x="75701" y="220732"/>
                    <a:pt x="73183" y="219842"/>
                    <a:pt x="70588" y="219827"/>
                  </a:cubicBezTo>
                  <a:lnTo>
                    <a:pt x="59764" y="219827"/>
                  </a:lnTo>
                  <a:cubicBezTo>
                    <a:pt x="58175" y="219827"/>
                    <a:pt x="56885" y="218537"/>
                    <a:pt x="56885" y="216948"/>
                  </a:cubicBezTo>
                  <a:lnTo>
                    <a:pt x="56885" y="162941"/>
                  </a:lnTo>
                  <a:cubicBezTo>
                    <a:pt x="56923" y="161836"/>
                    <a:pt x="57599" y="160853"/>
                    <a:pt x="58612" y="160408"/>
                  </a:cubicBezTo>
                  <a:lnTo>
                    <a:pt x="97534" y="143826"/>
                  </a:lnTo>
                  <a:cubicBezTo>
                    <a:pt x="98455" y="143403"/>
                    <a:pt x="99530" y="143572"/>
                    <a:pt x="100282" y="144248"/>
                  </a:cubicBezTo>
                  <a:cubicBezTo>
                    <a:pt x="101035" y="144923"/>
                    <a:pt x="101311" y="145975"/>
                    <a:pt x="100989" y="146935"/>
                  </a:cubicBezTo>
                  <a:cubicBezTo>
                    <a:pt x="99415" y="153199"/>
                    <a:pt x="99822" y="159793"/>
                    <a:pt x="102140" y="165820"/>
                  </a:cubicBezTo>
                  <a:cubicBezTo>
                    <a:pt x="108305" y="181665"/>
                    <a:pt x="126115" y="189541"/>
                    <a:pt x="141983" y="183438"/>
                  </a:cubicBezTo>
                  <a:lnTo>
                    <a:pt x="143826" y="182632"/>
                  </a:lnTo>
                  <a:cubicBezTo>
                    <a:pt x="144893" y="182294"/>
                    <a:pt x="146067" y="182609"/>
                    <a:pt x="146820" y="183438"/>
                  </a:cubicBezTo>
                  <a:lnTo>
                    <a:pt x="167432" y="206469"/>
                  </a:lnTo>
                  <a:cubicBezTo>
                    <a:pt x="167923" y="207045"/>
                    <a:pt x="168177" y="207789"/>
                    <a:pt x="168123" y="208542"/>
                  </a:cubicBezTo>
                  <a:cubicBezTo>
                    <a:pt x="167962" y="208994"/>
                    <a:pt x="167685" y="209386"/>
                    <a:pt x="167317" y="209693"/>
                  </a:cubicBezTo>
                  <a:moveTo>
                    <a:pt x="213378" y="205548"/>
                  </a:moveTo>
                  <a:cubicBezTo>
                    <a:pt x="213409" y="206937"/>
                    <a:pt x="212434" y="208150"/>
                    <a:pt x="211075" y="208426"/>
                  </a:cubicBezTo>
                  <a:lnTo>
                    <a:pt x="195990" y="211420"/>
                  </a:lnTo>
                  <a:cubicBezTo>
                    <a:pt x="195130" y="211597"/>
                    <a:pt x="194240" y="211374"/>
                    <a:pt x="193572" y="210814"/>
                  </a:cubicBezTo>
                  <a:cubicBezTo>
                    <a:pt x="192896" y="210253"/>
                    <a:pt x="192520" y="209417"/>
                    <a:pt x="192535" y="208542"/>
                  </a:cubicBezTo>
                  <a:cubicBezTo>
                    <a:pt x="192535" y="197026"/>
                    <a:pt x="188505" y="194608"/>
                    <a:pt x="156953" y="159832"/>
                  </a:cubicBezTo>
                  <a:cubicBezTo>
                    <a:pt x="153591" y="156423"/>
                    <a:pt x="148547" y="155302"/>
                    <a:pt x="144056" y="156953"/>
                  </a:cubicBezTo>
                  <a:lnTo>
                    <a:pt x="132541" y="161444"/>
                  </a:lnTo>
                  <a:cubicBezTo>
                    <a:pt x="128955" y="162549"/>
                    <a:pt x="125102" y="160838"/>
                    <a:pt x="123536" y="157429"/>
                  </a:cubicBezTo>
                  <a:cubicBezTo>
                    <a:pt x="121962" y="154020"/>
                    <a:pt x="123152" y="149982"/>
                    <a:pt x="126322" y="147971"/>
                  </a:cubicBezTo>
                  <a:lnTo>
                    <a:pt x="155801" y="133692"/>
                  </a:lnTo>
                  <a:cubicBezTo>
                    <a:pt x="159417" y="132019"/>
                    <a:pt x="163532" y="131773"/>
                    <a:pt x="167317" y="133001"/>
                  </a:cubicBezTo>
                  <a:lnTo>
                    <a:pt x="211536" y="149929"/>
                  </a:lnTo>
                  <a:cubicBezTo>
                    <a:pt x="212426" y="150297"/>
                    <a:pt x="213017" y="151157"/>
                    <a:pt x="213033" y="152117"/>
                  </a:cubicBezTo>
                  <a:lnTo>
                    <a:pt x="213033" y="205548"/>
                  </a:lnTo>
                  <a:moveTo>
                    <a:pt x="209463" y="41455"/>
                  </a:moveTo>
                  <a:cubicBezTo>
                    <a:pt x="200020" y="29018"/>
                    <a:pt x="173765" y="0"/>
                    <a:pt x="135304" y="0"/>
                  </a:cubicBezTo>
                  <a:cubicBezTo>
                    <a:pt x="96843" y="0"/>
                    <a:pt x="70588" y="29018"/>
                    <a:pt x="61146" y="41455"/>
                  </a:cubicBezTo>
                  <a:cubicBezTo>
                    <a:pt x="56440" y="47604"/>
                    <a:pt x="56440" y="56148"/>
                    <a:pt x="61146" y="62297"/>
                  </a:cubicBezTo>
                  <a:cubicBezTo>
                    <a:pt x="70588" y="74734"/>
                    <a:pt x="96843" y="103637"/>
                    <a:pt x="135304" y="103637"/>
                  </a:cubicBezTo>
                  <a:cubicBezTo>
                    <a:pt x="173765" y="103637"/>
                    <a:pt x="200020" y="74734"/>
                    <a:pt x="209463" y="62297"/>
                  </a:cubicBezTo>
                  <a:cubicBezTo>
                    <a:pt x="214169" y="56148"/>
                    <a:pt x="214169" y="47604"/>
                    <a:pt x="209463" y="41455"/>
                  </a:cubicBezTo>
                  <a:moveTo>
                    <a:pt x="135304" y="86364"/>
                  </a:moveTo>
                  <a:cubicBezTo>
                    <a:pt x="104558" y="86364"/>
                    <a:pt x="82794" y="62182"/>
                    <a:pt x="74849" y="51818"/>
                  </a:cubicBezTo>
                  <a:cubicBezTo>
                    <a:pt x="82794" y="41455"/>
                    <a:pt x="104558" y="17272"/>
                    <a:pt x="135304" y="17272"/>
                  </a:cubicBezTo>
                  <a:cubicBezTo>
                    <a:pt x="166050" y="17272"/>
                    <a:pt x="187699" y="41339"/>
                    <a:pt x="195760" y="51818"/>
                  </a:cubicBezTo>
                  <a:cubicBezTo>
                    <a:pt x="187699" y="62297"/>
                    <a:pt x="165935" y="86364"/>
                    <a:pt x="135304" y="86364"/>
                  </a:cubicBezTo>
                  <a:moveTo>
                    <a:pt x="135304" y="29594"/>
                  </a:moveTo>
                  <a:cubicBezTo>
                    <a:pt x="123029" y="29594"/>
                    <a:pt x="113080" y="39543"/>
                    <a:pt x="113080" y="51818"/>
                  </a:cubicBezTo>
                  <a:cubicBezTo>
                    <a:pt x="113080" y="64094"/>
                    <a:pt x="123029" y="74043"/>
                    <a:pt x="135304" y="74043"/>
                  </a:cubicBezTo>
                  <a:cubicBezTo>
                    <a:pt x="147580" y="74043"/>
                    <a:pt x="157529" y="64094"/>
                    <a:pt x="157529" y="51818"/>
                  </a:cubicBezTo>
                  <a:cubicBezTo>
                    <a:pt x="157529" y="39543"/>
                    <a:pt x="147580" y="29594"/>
                    <a:pt x="135304" y="29594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5" name="Rounded Rectangle 59">
              <a:extLst>
                <a:ext uri="{FF2B5EF4-FFF2-40B4-BE49-F238E27FC236}">
                  <a16:creationId xmlns:a16="http://schemas.microsoft.com/office/drawing/2014/main" id="{6A2BBF2D-481A-E26D-100E-52E94DF80F94}"/>
                </a:ext>
              </a:extLst>
            </p:cNvPr>
            <p:cNvSpPr/>
            <p:nvPr/>
          </p:nvSpPr>
          <p:spPr>
            <a:xfrm>
              <a:off x="5590720" y="3179080"/>
              <a:ext cx="276620" cy="276482"/>
            </a:xfrm>
            <a:custGeom>
              <a:avLst/>
              <a:gdLst/>
              <a:ahLst/>
              <a:cxnLst/>
              <a:rect l="0" t="0" r="0" b="0"/>
              <a:pathLst>
                <a:path w="276620" h="276482">
                  <a:moveTo>
                    <a:pt x="276367" y="23030"/>
                  </a:moveTo>
                  <a:cubicBezTo>
                    <a:pt x="276367" y="10310"/>
                    <a:pt x="266057" y="0"/>
                    <a:pt x="253336" y="0"/>
                  </a:cubicBezTo>
                  <a:lnTo>
                    <a:pt x="23030" y="0"/>
                  </a:lnTo>
                  <a:cubicBezTo>
                    <a:pt x="10310" y="0"/>
                    <a:pt x="0" y="10310"/>
                    <a:pt x="0" y="23030"/>
                  </a:cubicBezTo>
                  <a:lnTo>
                    <a:pt x="0" y="107207"/>
                  </a:lnTo>
                  <a:cubicBezTo>
                    <a:pt x="445" y="188566"/>
                    <a:pt x="57138" y="258787"/>
                    <a:pt x="136571" y="276367"/>
                  </a:cubicBezTo>
                  <a:cubicBezTo>
                    <a:pt x="137331" y="276482"/>
                    <a:pt x="138114" y="276482"/>
                    <a:pt x="138874" y="276367"/>
                  </a:cubicBezTo>
                  <a:cubicBezTo>
                    <a:pt x="139634" y="276474"/>
                    <a:pt x="140417" y="276474"/>
                    <a:pt x="141177" y="276367"/>
                  </a:cubicBezTo>
                  <a:cubicBezTo>
                    <a:pt x="220502" y="258088"/>
                    <a:pt x="276620" y="187346"/>
                    <a:pt x="276367" y="105940"/>
                  </a:cubicBezTo>
                  <a:lnTo>
                    <a:pt x="276367" y="23030"/>
                  </a:lnTo>
                  <a:moveTo>
                    <a:pt x="103637" y="169735"/>
                  </a:moveTo>
                  <a:cubicBezTo>
                    <a:pt x="103676" y="170894"/>
                    <a:pt x="102985" y="171954"/>
                    <a:pt x="101910" y="172384"/>
                  </a:cubicBezTo>
                  <a:cubicBezTo>
                    <a:pt x="100820" y="172852"/>
                    <a:pt x="99553" y="172622"/>
                    <a:pt x="98686" y="171808"/>
                  </a:cubicBezTo>
                  <a:lnTo>
                    <a:pt x="78304" y="156377"/>
                  </a:lnTo>
                  <a:cubicBezTo>
                    <a:pt x="76285" y="154757"/>
                    <a:pt x="73413" y="154757"/>
                    <a:pt x="71394" y="156377"/>
                  </a:cubicBezTo>
                  <a:lnTo>
                    <a:pt x="51012" y="171808"/>
                  </a:lnTo>
                  <a:cubicBezTo>
                    <a:pt x="50145" y="172622"/>
                    <a:pt x="48878" y="172852"/>
                    <a:pt x="47788" y="172384"/>
                  </a:cubicBezTo>
                  <a:cubicBezTo>
                    <a:pt x="46713" y="171954"/>
                    <a:pt x="46022" y="170894"/>
                    <a:pt x="46061" y="169735"/>
                  </a:cubicBezTo>
                  <a:lnTo>
                    <a:pt x="46061" y="142904"/>
                  </a:lnTo>
                  <a:cubicBezTo>
                    <a:pt x="46045" y="139841"/>
                    <a:pt x="47243" y="136901"/>
                    <a:pt x="49400" y="134728"/>
                  </a:cubicBezTo>
                  <a:lnTo>
                    <a:pt x="60915" y="125747"/>
                  </a:lnTo>
                  <a:cubicBezTo>
                    <a:pt x="62305" y="124626"/>
                    <a:pt x="63111" y="122929"/>
                    <a:pt x="63103" y="121140"/>
                  </a:cubicBezTo>
                  <a:lnTo>
                    <a:pt x="63103" y="75079"/>
                  </a:lnTo>
                  <a:cubicBezTo>
                    <a:pt x="63165" y="73552"/>
                    <a:pt x="62620" y="72062"/>
                    <a:pt x="61583" y="70941"/>
                  </a:cubicBezTo>
                  <a:cubicBezTo>
                    <a:pt x="60547" y="69813"/>
                    <a:pt x="59104" y="69153"/>
                    <a:pt x="57576" y="69091"/>
                  </a:cubicBezTo>
                  <a:lnTo>
                    <a:pt x="51818" y="69091"/>
                  </a:lnTo>
                  <a:cubicBezTo>
                    <a:pt x="49339" y="69237"/>
                    <a:pt x="47028" y="67809"/>
                    <a:pt x="46061" y="65522"/>
                  </a:cubicBezTo>
                  <a:cubicBezTo>
                    <a:pt x="45116" y="63357"/>
                    <a:pt x="45615" y="60823"/>
                    <a:pt x="47327" y="59188"/>
                  </a:cubicBezTo>
                  <a:lnTo>
                    <a:pt x="70358" y="36158"/>
                  </a:lnTo>
                  <a:cubicBezTo>
                    <a:pt x="72600" y="33962"/>
                    <a:pt x="76177" y="33962"/>
                    <a:pt x="78419" y="36158"/>
                  </a:cubicBezTo>
                  <a:lnTo>
                    <a:pt x="101449" y="59188"/>
                  </a:lnTo>
                  <a:cubicBezTo>
                    <a:pt x="103491" y="60593"/>
                    <a:pt x="104374" y="63157"/>
                    <a:pt x="103637" y="65522"/>
                  </a:cubicBezTo>
                  <a:cubicBezTo>
                    <a:pt x="102670" y="67809"/>
                    <a:pt x="100359" y="69237"/>
                    <a:pt x="97880" y="69091"/>
                  </a:cubicBezTo>
                  <a:lnTo>
                    <a:pt x="92122" y="69091"/>
                  </a:lnTo>
                  <a:cubicBezTo>
                    <a:pt x="88944" y="69091"/>
                    <a:pt x="86364" y="71671"/>
                    <a:pt x="86364" y="74849"/>
                  </a:cubicBezTo>
                  <a:lnTo>
                    <a:pt x="86364" y="120910"/>
                  </a:lnTo>
                  <a:cubicBezTo>
                    <a:pt x="86357" y="122699"/>
                    <a:pt x="87163" y="124395"/>
                    <a:pt x="88552" y="125516"/>
                  </a:cubicBezTo>
                  <a:lnTo>
                    <a:pt x="100067" y="134498"/>
                  </a:lnTo>
                  <a:cubicBezTo>
                    <a:pt x="102225" y="136671"/>
                    <a:pt x="103422" y="139611"/>
                    <a:pt x="103407" y="142674"/>
                  </a:cubicBezTo>
                  <a:lnTo>
                    <a:pt x="103407" y="169735"/>
                  </a:lnTo>
                  <a:moveTo>
                    <a:pt x="166971" y="221554"/>
                  </a:moveTo>
                  <a:cubicBezTo>
                    <a:pt x="167010" y="222713"/>
                    <a:pt x="166319" y="223765"/>
                    <a:pt x="165244" y="224202"/>
                  </a:cubicBezTo>
                  <a:cubicBezTo>
                    <a:pt x="164261" y="224832"/>
                    <a:pt x="163002" y="224832"/>
                    <a:pt x="162020" y="224202"/>
                  </a:cubicBezTo>
                  <a:lnTo>
                    <a:pt x="141638" y="208196"/>
                  </a:lnTo>
                  <a:cubicBezTo>
                    <a:pt x="139619" y="206576"/>
                    <a:pt x="136748" y="206576"/>
                    <a:pt x="134728" y="208196"/>
                  </a:cubicBezTo>
                  <a:lnTo>
                    <a:pt x="114346" y="223627"/>
                  </a:lnTo>
                  <a:cubicBezTo>
                    <a:pt x="113364" y="224256"/>
                    <a:pt x="112105" y="224256"/>
                    <a:pt x="111122" y="223627"/>
                  </a:cubicBezTo>
                  <a:cubicBezTo>
                    <a:pt x="110047" y="223197"/>
                    <a:pt x="109356" y="222137"/>
                    <a:pt x="109395" y="220978"/>
                  </a:cubicBezTo>
                  <a:lnTo>
                    <a:pt x="109395" y="194723"/>
                  </a:lnTo>
                  <a:cubicBezTo>
                    <a:pt x="109379" y="191660"/>
                    <a:pt x="110577" y="188720"/>
                    <a:pt x="112734" y="186547"/>
                  </a:cubicBezTo>
                  <a:lnTo>
                    <a:pt x="124250" y="177565"/>
                  </a:lnTo>
                  <a:cubicBezTo>
                    <a:pt x="125793" y="176445"/>
                    <a:pt x="126698" y="174641"/>
                    <a:pt x="126668" y="172729"/>
                  </a:cubicBezTo>
                  <a:lnTo>
                    <a:pt x="126668" y="97764"/>
                  </a:lnTo>
                  <a:cubicBezTo>
                    <a:pt x="126668" y="94586"/>
                    <a:pt x="124088" y="92007"/>
                    <a:pt x="120910" y="92007"/>
                  </a:cubicBezTo>
                  <a:lnTo>
                    <a:pt x="115152" y="92007"/>
                  </a:lnTo>
                  <a:cubicBezTo>
                    <a:pt x="112865" y="91984"/>
                    <a:pt x="110800" y="90640"/>
                    <a:pt x="109855" y="88552"/>
                  </a:cubicBezTo>
                  <a:cubicBezTo>
                    <a:pt x="108911" y="86387"/>
                    <a:pt x="109410" y="83854"/>
                    <a:pt x="111122" y="82219"/>
                  </a:cubicBezTo>
                  <a:lnTo>
                    <a:pt x="134153" y="59188"/>
                  </a:lnTo>
                  <a:cubicBezTo>
                    <a:pt x="136394" y="56993"/>
                    <a:pt x="139972" y="56993"/>
                    <a:pt x="142213" y="59188"/>
                  </a:cubicBezTo>
                  <a:lnTo>
                    <a:pt x="165244" y="82219"/>
                  </a:lnTo>
                  <a:cubicBezTo>
                    <a:pt x="166956" y="83854"/>
                    <a:pt x="167455" y="86387"/>
                    <a:pt x="166511" y="88552"/>
                  </a:cubicBezTo>
                  <a:cubicBezTo>
                    <a:pt x="165605" y="90679"/>
                    <a:pt x="163532" y="92084"/>
                    <a:pt x="161214" y="92122"/>
                  </a:cubicBezTo>
                  <a:lnTo>
                    <a:pt x="155456" y="92122"/>
                  </a:lnTo>
                  <a:cubicBezTo>
                    <a:pt x="152278" y="92122"/>
                    <a:pt x="149698" y="94701"/>
                    <a:pt x="149698" y="97880"/>
                  </a:cubicBezTo>
                  <a:lnTo>
                    <a:pt x="149698" y="172729"/>
                  </a:lnTo>
                  <a:cubicBezTo>
                    <a:pt x="149691" y="174518"/>
                    <a:pt x="150497" y="176214"/>
                    <a:pt x="151886" y="177335"/>
                  </a:cubicBezTo>
                  <a:lnTo>
                    <a:pt x="163402" y="186317"/>
                  </a:lnTo>
                  <a:cubicBezTo>
                    <a:pt x="165559" y="188490"/>
                    <a:pt x="166756" y="191430"/>
                    <a:pt x="166741" y="194493"/>
                  </a:cubicBezTo>
                  <a:lnTo>
                    <a:pt x="166741" y="221554"/>
                  </a:lnTo>
                  <a:moveTo>
                    <a:pt x="230305" y="169735"/>
                  </a:moveTo>
                  <a:cubicBezTo>
                    <a:pt x="230344" y="170894"/>
                    <a:pt x="229653" y="171954"/>
                    <a:pt x="228578" y="172384"/>
                  </a:cubicBezTo>
                  <a:cubicBezTo>
                    <a:pt x="227488" y="172852"/>
                    <a:pt x="226221" y="172622"/>
                    <a:pt x="225354" y="171808"/>
                  </a:cubicBezTo>
                  <a:lnTo>
                    <a:pt x="204972" y="156377"/>
                  </a:lnTo>
                  <a:cubicBezTo>
                    <a:pt x="202953" y="154757"/>
                    <a:pt x="200082" y="154757"/>
                    <a:pt x="198063" y="156377"/>
                  </a:cubicBezTo>
                  <a:lnTo>
                    <a:pt x="177681" y="171808"/>
                  </a:lnTo>
                  <a:cubicBezTo>
                    <a:pt x="176813" y="172622"/>
                    <a:pt x="175546" y="172852"/>
                    <a:pt x="174456" y="172384"/>
                  </a:cubicBezTo>
                  <a:cubicBezTo>
                    <a:pt x="173382" y="171954"/>
                    <a:pt x="172691" y="170894"/>
                    <a:pt x="172729" y="169735"/>
                  </a:cubicBezTo>
                  <a:lnTo>
                    <a:pt x="172729" y="142904"/>
                  </a:lnTo>
                  <a:cubicBezTo>
                    <a:pt x="172714" y="139841"/>
                    <a:pt x="173911" y="136901"/>
                    <a:pt x="176068" y="134728"/>
                  </a:cubicBezTo>
                  <a:lnTo>
                    <a:pt x="187584" y="125747"/>
                  </a:lnTo>
                  <a:cubicBezTo>
                    <a:pt x="188973" y="124626"/>
                    <a:pt x="189779" y="122929"/>
                    <a:pt x="189772" y="121140"/>
                  </a:cubicBezTo>
                  <a:lnTo>
                    <a:pt x="189772" y="75079"/>
                  </a:lnTo>
                  <a:cubicBezTo>
                    <a:pt x="189833" y="73552"/>
                    <a:pt x="189288" y="72062"/>
                    <a:pt x="188252" y="70941"/>
                  </a:cubicBezTo>
                  <a:cubicBezTo>
                    <a:pt x="187215" y="69813"/>
                    <a:pt x="185772" y="69153"/>
                    <a:pt x="184244" y="69091"/>
                  </a:cubicBezTo>
                  <a:lnTo>
                    <a:pt x="178487" y="69091"/>
                  </a:lnTo>
                  <a:cubicBezTo>
                    <a:pt x="176199" y="69068"/>
                    <a:pt x="174134" y="67725"/>
                    <a:pt x="173190" y="65637"/>
                  </a:cubicBezTo>
                  <a:cubicBezTo>
                    <a:pt x="172245" y="63472"/>
                    <a:pt x="172744" y="60938"/>
                    <a:pt x="174456" y="59303"/>
                  </a:cubicBezTo>
                  <a:lnTo>
                    <a:pt x="197487" y="36273"/>
                  </a:lnTo>
                  <a:cubicBezTo>
                    <a:pt x="199729" y="34077"/>
                    <a:pt x="203306" y="34077"/>
                    <a:pt x="205548" y="36273"/>
                  </a:cubicBezTo>
                  <a:lnTo>
                    <a:pt x="228578" y="59303"/>
                  </a:lnTo>
                  <a:cubicBezTo>
                    <a:pt x="230290" y="60938"/>
                    <a:pt x="230789" y="63472"/>
                    <a:pt x="229845" y="65637"/>
                  </a:cubicBezTo>
                  <a:cubicBezTo>
                    <a:pt x="228901" y="67725"/>
                    <a:pt x="226836" y="69068"/>
                    <a:pt x="224548" y="69091"/>
                  </a:cubicBezTo>
                  <a:lnTo>
                    <a:pt x="218790" y="69091"/>
                  </a:lnTo>
                  <a:cubicBezTo>
                    <a:pt x="215612" y="69091"/>
                    <a:pt x="213033" y="71671"/>
                    <a:pt x="213033" y="74849"/>
                  </a:cubicBezTo>
                  <a:lnTo>
                    <a:pt x="213033" y="120910"/>
                  </a:lnTo>
                  <a:cubicBezTo>
                    <a:pt x="213025" y="122699"/>
                    <a:pt x="213831" y="124395"/>
                    <a:pt x="215220" y="125516"/>
                  </a:cubicBezTo>
                  <a:lnTo>
                    <a:pt x="226736" y="134498"/>
                  </a:lnTo>
                  <a:cubicBezTo>
                    <a:pt x="228893" y="136671"/>
                    <a:pt x="230091" y="139611"/>
                    <a:pt x="230075" y="142674"/>
                  </a:cubicBezTo>
                  <a:lnTo>
                    <a:pt x="230075" y="169735"/>
                  </a:ln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6" name="Rounded Rectangle 60">
              <a:extLst>
                <a:ext uri="{FF2B5EF4-FFF2-40B4-BE49-F238E27FC236}">
                  <a16:creationId xmlns:a16="http://schemas.microsoft.com/office/drawing/2014/main" id="{527FE033-5F08-801B-1E17-ED1A7D5E86B2}"/>
                </a:ext>
              </a:extLst>
            </p:cNvPr>
            <p:cNvSpPr/>
            <p:nvPr/>
          </p:nvSpPr>
          <p:spPr>
            <a:xfrm>
              <a:off x="4670348" y="3179932"/>
              <a:ext cx="274647" cy="274662"/>
            </a:xfrm>
            <a:custGeom>
              <a:avLst/>
              <a:gdLst/>
              <a:ahLst/>
              <a:cxnLst/>
              <a:rect l="0" t="0" r="0" b="0"/>
              <a:pathLst>
                <a:path w="274647" h="274662">
                  <a:moveTo>
                    <a:pt x="95070" y="33893"/>
                  </a:moveTo>
                  <a:cubicBezTo>
                    <a:pt x="95101" y="15192"/>
                    <a:pt x="110239" y="46"/>
                    <a:pt x="128932" y="0"/>
                  </a:cubicBezTo>
                  <a:lnTo>
                    <a:pt x="240761" y="0"/>
                  </a:lnTo>
                  <a:cubicBezTo>
                    <a:pt x="259462" y="30"/>
                    <a:pt x="274616" y="15184"/>
                    <a:pt x="274647" y="33893"/>
                  </a:cubicBezTo>
                  <a:lnTo>
                    <a:pt x="274647" y="145714"/>
                  </a:lnTo>
                  <a:cubicBezTo>
                    <a:pt x="274616" y="164415"/>
                    <a:pt x="259470" y="179569"/>
                    <a:pt x="240769" y="179607"/>
                  </a:cubicBezTo>
                  <a:lnTo>
                    <a:pt x="179592" y="179607"/>
                  </a:lnTo>
                  <a:lnTo>
                    <a:pt x="179592" y="240784"/>
                  </a:lnTo>
                  <a:cubicBezTo>
                    <a:pt x="179554" y="259485"/>
                    <a:pt x="164400" y="274632"/>
                    <a:pt x="145699" y="274662"/>
                  </a:cubicBezTo>
                  <a:lnTo>
                    <a:pt x="33893" y="274662"/>
                  </a:lnTo>
                  <a:cubicBezTo>
                    <a:pt x="15192" y="274632"/>
                    <a:pt x="38" y="259485"/>
                    <a:pt x="0" y="240784"/>
                  </a:cubicBezTo>
                  <a:lnTo>
                    <a:pt x="0" y="128948"/>
                  </a:lnTo>
                  <a:cubicBezTo>
                    <a:pt x="30" y="110247"/>
                    <a:pt x="15184" y="95093"/>
                    <a:pt x="33893" y="95054"/>
                  </a:cubicBezTo>
                  <a:lnTo>
                    <a:pt x="95054" y="95054"/>
                  </a:lnTo>
                  <a:lnTo>
                    <a:pt x="95054" y="33893"/>
                  </a:lnTo>
                  <a:moveTo>
                    <a:pt x="251632" y="101234"/>
                  </a:moveTo>
                  <a:lnTo>
                    <a:pt x="251632" y="69391"/>
                  </a:lnTo>
                  <a:lnTo>
                    <a:pt x="222084" y="69391"/>
                  </a:lnTo>
                  <a:lnTo>
                    <a:pt x="222084" y="101242"/>
                  </a:lnTo>
                  <a:lnTo>
                    <a:pt x="251616" y="101242"/>
                  </a:lnTo>
                  <a:moveTo>
                    <a:pt x="222084" y="124273"/>
                  </a:moveTo>
                  <a:lnTo>
                    <a:pt x="222084" y="156577"/>
                  </a:lnTo>
                  <a:lnTo>
                    <a:pt x="240784" y="156577"/>
                  </a:lnTo>
                  <a:cubicBezTo>
                    <a:pt x="246757" y="156538"/>
                    <a:pt x="251593" y="151702"/>
                    <a:pt x="251632" y="145729"/>
                  </a:cubicBezTo>
                  <a:lnTo>
                    <a:pt x="251632" y="124265"/>
                  </a:lnTo>
                  <a:lnTo>
                    <a:pt x="222099" y="124265"/>
                  </a:lnTo>
                  <a:moveTo>
                    <a:pt x="199068" y="101234"/>
                  </a:moveTo>
                  <a:lnTo>
                    <a:pt x="199068" y="69383"/>
                  </a:lnTo>
                  <a:lnTo>
                    <a:pt x="171769" y="69383"/>
                  </a:lnTo>
                  <a:lnTo>
                    <a:pt x="171769" y="82150"/>
                  </a:lnTo>
                  <a:cubicBezTo>
                    <a:pt x="171769" y="88506"/>
                    <a:pt x="166618" y="93665"/>
                    <a:pt x="160254" y="93665"/>
                  </a:cubicBezTo>
                  <a:cubicBezTo>
                    <a:pt x="153898" y="93665"/>
                    <a:pt x="148739" y="88506"/>
                    <a:pt x="148739" y="82150"/>
                  </a:cubicBezTo>
                  <a:lnTo>
                    <a:pt x="148739" y="69391"/>
                  </a:lnTo>
                  <a:lnTo>
                    <a:pt x="118085" y="69391"/>
                  </a:lnTo>
                  <a:lnTo>
                    <a:pt x="118085" y="101802"/>
                  </a:lnTo>
                  <a:lnTo>
                    <a:pt x="119198" y="102908"/>
                  </a:lnTo>
                  <a:cubicBezTo>
                    <a:pt x="122184" y="105802"/>
                    <a:pt x="123390" y="110086"/>
                    <a:pt x="122338" y="114108"/>
                  </a:cubicBezTo>
                  <a:cubicBezTo>
                    <a:pt x="121279" y="118139"/>
                    <a:pt x="118139" y="121279"/>
                    <a:pt x="114108" y="122338"/>
                  </a:cubicBezTo>
                  <a:cubicBezTo>
                    <a:pt x="110086" y="123390"/>
                    <a:pt x="105802" y="122184"/>
                    <a:pt x="102908" y="119198"/>
                  </a:cubicBezTo>
                  <a:lnTo>
                    <a:pt x="101802" y="118085"/>
                  </a:lnTo>
                  <a:lnTo>
                    <a:pt x="33893" y="118085"/>
                  </a:lnTo>
                  <a:cubicBezTo>
                    <a:pt x="27913" y="118131"/>
                    <a:pt x="23076" y="122968"/>
                    <a:pt x="23030" y="128948"/>
                  </a:cubicBezTo>
                  <a:lnTo>
                    <a:pt x="23030" y="240784"/>
                  </a:lnTo>
                  <a:cubicBezTo>
                    <a:pt x="23068" y="246765"/>
                    <a:pt x="27913" y="251601"/>
                    <a:pt x="33893" y="251632"/>
                  </a:cubicBezTo>
                  <a:lnTo>
                    <a:pt x="145714" y="251632"/>
                  </a:lnTo>
                  <a:cubicBezTo>
                    <a:pt x="151694" y="251601"/>
                    <a:pt x="156538" y="246765"/>
                    <a:pt x="156577" y="240784"/>
                  </a:cubicBezTo>
                  <a:lnTo>
                    <a:pt x="156577" y="172852"/>
                  </a:lnTo>
                  <a:lnTo>
                    <a:pt x="155471" y="171762"/>
                  </a:lnTo>
                  <a:cubicBezTo>
                    <a:pt x="150965" y="167263"/>
                    <a:pt x="150965" y="159970"/>
                    <a:pt x="155464" y="155471"/>
                  </a:cubicBezTo>
                  <a:cubicBezTo>
                    <a:pt x="159955" y="150973"/>
                    <a:pt x="167248" y="150973"/>
                    <a:pt x="171754" y="155464"/>
                  </a:cubicBezTo>
                  <a:lnTo>
                    <a:pt x="172852" y="156577"/>
                  </a:lnTo>
                  <a:lnTo>
                    <a:pt x="199068" y="156577"/>
                  </a:lnTo>
                  <a:lnTo>
                    <a:pt x="199068" y="124265"/>
                  </a:lnTo>
                  <a:lnTo>
                    <a:pt x="184866" y="124265"/>
                  </a:lnTo>
                  <a:cubicBezTo>
                    <a:pt x="178510" y="124265"/>
                    <a:pt x="173351" y="119106"/>
                    <a:pt x="173351" y="112750"/>
                  </a:cubicBezTo>
                  <a:cubicBezTo>
                    <a:pt x="173351" y="106386"/>
                    <a:pt x="178510" y="101234"/>
                    <a:pt x="184866" y="101234"/>
                  </a:cubicBezTo>
                  <a:lnTo>
                    <a:pt x="199068" y="101234"/>
                  </a:lnTo>
                  <a:moveTo>
                    <a:pt x="118100" y="46352"/>
                  </a:moveTo>
                  <a:lnTo>
                    <a:pt x="251639" y="46352"/>
                  </a:lnTo>
                  <a:lnTo>
                    <a:pt x="251639" y="33893"/>
                  </a:lnTo>
                  <a:cubicBezTo>
                    <a:pt x="251639" y="27951"/>
                    <a:pt x="246734" y="23030"/>
                    <a:pt x="240784" y="23030"/>
                  </a:cubicBezTo>
                  <a:lnTo>
                    <a:pt x="128963" y="23030"/>
                  </a:lnTo>
                  <a:cubicBezTo>
                    <a:pt x="122983" y="23076"/>
                    <a:pt x="118146" y="27913"/>
                    <a:pt x="118100" y="33893"/>
                  </a:cubicBezTo>
                  <a:lnTo>
                    <a:pt x="118100" y="46352"/>
                  </a:lnTo>
                  <a:moveTo>
                    <a:pt x="41861" y="145729"/>
                  </a:moveTo>
                  <a:cubicBezTo>
                    <a:pt x="41861" y="152086"/>
                    <a:pt x="47013" y="157245"/>
                    <a:pt x="53369" y="157245"/>
                  </a:cubicBezTo>
                  <a:lnTo>
                    <a:pt x="84798" y="157245"/>
                  </a:lnTo>
                  <a:cubicBezTo>
                    <a:pt x="91155" y="157245"/>
                    <a:pt x="96313" y="152086"/>
                    <a:pt x="96313" y="145729"/>
                  </a:cubicBezTo>
                  <a:cubicBezTo>
                    <a:pt x="96313" y="139365"/>
                    <a:pt x="91155" y="134214"/>
                    <a:pt x="84798" y="134214"/>
                  </a:cubicBezTo>
                  <a:lnTo>
                    <a:pt x="53384" y="134214"/>
                  </a:lnTo>
                  <a:cubicBezTo>
                    <a:pt x="47028" y="134214"/>
                    <a:pt x="41869" y="139365"/>
                    <a:pt x="41869" y="145729"/>
                  </a:cubicBezTo>
                  <a:moveTo>
                    <a:pt x="53384" y="173335"/>
                  </a:moveTo>
                  <a:cubicBezTo>
                    <a:pt x="47028" y="173335"/>
                    <a:pt x="41869" y="178494"/>
                    <a:pt x="41869" y="184858"/>
                  </a:cubicBezTo>
                  <a:cubicBezTo>
                    <a:pt x="41869" y="191215"/>
                    <a:pt x="47028" y="196374"/>
                    <a:pt x="53384" y="196374"/>
                  </a:cubicBezTo>
                  <a:lnTo>
                    <a:pt x="123367" y="196374"/>
                  </a:lnTo>
                  <a:cubicBezTo>
                    <a:pt x="129723" y="196374"/>
                    <a:pt x="134882" y="191215"/>
                    <a:pt x="134882" y="184858"/>
                  </a:cubicBezTo>
                  <a:cubicBezTo>
                    <a:pt x="134882" y="178494"/>
                    <a:pt x="129723" y="173335"/>
                    <a:pt x="123367" y="173335"/>
                  </a:cubicBezTo>
                  <a:lnTo>
                    <a:pt x="53369" y="173335"/>
                  </a:lnTo>
                  <a:moveTo>
                    <a:pt x="41861" y="224010"/>
                  </a:moveTo>
                  <a:cubicBezTo>
                    <a:pt x="41861" y="230367"/>
                    <a:pt x="47013" y="235526"/>
                    <a:pt x="53369" y="235526"/>
                  </a:cubicBezTo>
                  <a:lnTo>
                    <a:pt x="94202" y="235526"/>
                  </a:lnTo>
                  <a:cubicBezTo>
                    <a:pt x="100566" y="235526"/>
                    <a:pt x="105718" y="230367"/>
                    <a:pt x="105718" y="224010"/>
                  </a:cubicBezTo>
                  <a:cubicBezTo>
                    <a:pt x="105718" y="217646"/>
                    <a:pt x="100566" y="212495"/>
                    <a:pt x="94202" y="212495"/>
                  </a:cubicBezTo>
                  <a:lnTo>
                    <a:pt x="53384" y="212495"/>
                  </a:lnTo>
                  <a:cubicBezTo>
                    <a:pt x="47028" y="212495"/>
                    <a:pt x="41869" y="217646"/>
                    <a:pt x="41869" y="224010"/>
                  </a:cubicBezTo>
                  <a:moveTo>
                    <a:pt x="126399" y="126391"/>
                  </a:moveTo>
                  <a:cubicBezTo>
                    <a:pt x="121908" y="130890"/>
                    <a:pt x="121908" y="138175"/>
                    <a:pt x="126399" y="142674"/>
                  </a:cubicBezTo>
                  <a:lnTo>
                    <a:pt x="132003" y="148270"/>
                  </a:lnTo>
                  <a:cubicBezTo>
                    <a:pt x="136517" y="152631"/>
                    <a:pt x="143703" y="152570"/>
                    <a:pt x="148140" y="148132"/>
                  </a:cubicBezTo>
                  <a:cubicBezTo>
                    <a:pt x="152585" y="143687"/>
                    <a:pt x="152646" y="136510"/>
                    <a:pt x="148286" y="131988"/>
                  </a:cubicBezTo>
                  <a:lnTo>
                    <a:pt x="142689" y="126391"/>
                  </a:lnTo>
                  <a:cubicBezTo>
                    <a:pt x="138191" y="121893"/>
                    <a:pt x="130898" y="121893"/>
                    <a:pt x="126399" y="126391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7" name="Rounded Rectangle 61">
              <a:extLst>
                <a:ext uri="{FF2B5EF4-FFF2-40B4-BE49-F238E27FC236}">
                  <a16:creationId xmlns:a16="http://schemas.microsoft.com/office/drawing/2014/main" id="{20BC75C1-74E8-2C7E-7874-87C2CA69B266}"/>
                </a:ext>
              </a:extLst>
            </p:cNvPr>
            <p:cNvSpPr/>
            <p:nvPr/>
          </p:nvSpPr>
          <p:spPr>
            <a:xfrm>
              <a:off x="3748272" y="3186081"/>
              <a:ext cx="276367" cy="260752"/>
            </a:xfrm>
            <a:custGeom>
              <a:avLst/>
              <a:gdLst/>
              <a:ahLst/>
              <a:cxnLst/>
              <a:rect l="0" t="0" r="0" b="0"/>
              <a:pathLst>
                <a:path w="276367" h="260752">
                  <a:moveTo>
                    <a:pt x="155456" y="159970"/>
                  </a:moveTo>
                  <a:lnTo>
                    <a:pt x="120910" y="159970"/>
                  </a:lnTo>
                  <a:cubicBezTo>
                    <a:pt x="116143" y="159970"/>
                    <a:pt x="112274" y="163839"/>
                    <a:pt x="112274" y="168607"/>
                  </a:cubicBezTo>
                  <a:cubicBezTo>
                    <a:pt x="112274" y="173374"/>
                    <a:pt x="116143" y="177243"/>
                    <a:pt x="120910" y="177243"/>
                  </a:cubicBezTo>
                  <a:lnTo>
                    <a:pt x="155456" y="177243"/>
                  </a:lnTo>
                  <a:cubicBezTo>
                    <a:pt x="160223" y="177243"/>
                    <a:pt x="164093" y="173374"/>
                    <a:pt x="164093" y="168607"/>
                  </a:cubicBezTo>
                  <a:cubicBezTo>
                    <a:pt x="164093" y="163839"/>
                    <a:pt x="160223" y="159970"/>
                    <a:pt x="155456" y="159970"/>
                  </a:cubicBezTo>
                  <a:moveTo>
                    <a:pt x="230305" y="59211"/>
                  </a:moveTo>
                  <a:cubicBezTo>
                    <a:pt x="223949" y="59211"/>
                    <a:pt x="218790" y="64370"/>
                    <a:pt x="218790" y="70726"/>
                  </a:cubicBezTo>
                  <a:cubicBezTo>
                    <a:pt x="218790" y="77083"/>
                    <a:pt x="223949" y="82242"/>
                    <a:pt x="230305" y="82242"/>
                  </a:cubicBezTo>
                  <a:lnTo>
                    <a:pt x="241821" y="82242"/>
                  </a:lnTo>
                  <a:cubicBezTo>
                    <a:pt x="248177" y="82242"/>
                    <a:pt x="253336" y="77083"/>
                    <a:pt x="253336" y="70726"/>
                  </a:cubicBezTo>
                  <a:cubicBezTo>
                    <a:pt x="253336" y="64370"/>
                    <a:pt x="248177" y="59211"/>
                    <a:pt x="241821" y="59211"/>
                  </a:cubicBezTo>
                  <a:lnTo>
                    <a:pt x="230305" y="59211"/>
                  </a:lnTo>
                  <a:moveTo>
                    <a:pt x="218790" y="36181"/>
                  </a:moveTo>
                  <a:cubicBezTo>
                    <a:pt x="221853" y="36196"/>
                    <a:pt x="224793" y="34998"/>
                    <a:pt x="226966" y="32841"/>
                  </a:cubicBezTo>
                  <a:lnTo>
                    <a:pt x="238481" y="21326"/>
                  </a:lnTo>
                  <a:cubicBezTo>
                    <a:pt x="243126" y="16812"/>
                    <a:pt x="243226" y="9388"/>
                    <a:pt x="238712" y="4744"/>
                  </a:cubicBezTo>
                  <a:cubicBezTo>
                    <a:pt x="234198" y="99"/>
                    <a:pt x="226774" y="0"/>
                    <a:pt x="222130" y="4513"/>
                  </a:cubicBezTo>
                  <a:lnTo>
                    <a:pt x="210614" y="16029"/>
                  </a:lnTo>
                  <a:cubicBezTo>
                    <a:pt x="208434" y="18194"/>
                    <a:pt x="207206" y="21134"/>
                    <a:pt x="207206" y="24205"/>
                  </a:cubicBezTo>
                  <a:cubicBezTo>
                    <a:pt x="207206" y="27275"/>
                    <a:pt x="208434" y="30216"/>
                    <a:pt x="210614" y="32381"/>
                  </a:cubicBezTo>
                  <a:cubicBezTo>
                    <a:pt x="212710" y="34707"/>
                    <a:pt x="215658" y="36081"/>
                    <a:pt x="218790" y="36181"/>
                  </a:cubicBezTo>
                  <a:moveTo>
                    <a:pt x="34545" y="82242"/>
                  </a:moveTo>
                  <a:lnTo>
                    <a:pt x="46061" y="82242"/>
                  </a:lnTo>
                  <a:cubicBezTo>
                    <a:pt x="52417" y="82242"/>
                    <a:pt x="57576" y="77083"/>
                    <a:pt x="57576" y="70726"/>
                  </a:cubicBezTo>
                  <a:cubicBezTo>
                    <a:pt x="57576" y="64370"/>
                    <a:pt x="52417" y="59211"/>
                    <a:pt x="46061" y="59211"/>
                  </a:cubicBezTo>
                  <a:lnTo>
                    <a:pt x="34545" y="59211"/>
                  </a:lnTo>
                  <a:cubicBezTo>
                    <a:pt x="28189" y="59211"/>
                    <a:pt x="23030" y="64370"/>
                    <a:pt x="23030" y="70726"/>
                  </a:cubicBezTo>
                  <a:cubicBezTo>
                    <a:pt x="23030" y="77083"/>
                    <a:pt x="28189" y="82242"/>
                    <a:pt x="34545" y="82242"/>
                  </a:cubicBezTo>
                  <a:moveTo>
                    <a:pt x="49400" y="32841"/>
                  </a:moveTo>
                  <a:cubicBezTo>
                    <a:pt x="51565" y="35021"/>
                    <a:pt x="54505" y="36250"/>
                    <a:pt x="57576" y="36250"/>
                  </a:cubicBezTo>
                  <a:cubicBezTo>
                    <a:pt x="60647" y="36250"/>
                    <a:pt x="63587" y="35021"/>
                    <a:pt x="65752" y="32841"/>
                  </a:cubicBezTo>
                  <a:cubicBezTo>
                    <a:pt x="68078" y="30661"/>
                    <a:pt x="69398" y="27621"/>
                    <a:pt x="69398" y="24435"/>
                  </a:cubicBezTo>
                  <a:cubicBezTo>
                    <a:pt x="69398" y="21249"/>
                    <a:pt x="68078" y="18209"/>
                    <a:pt x="65752" y="16029"/>
                  </a:cubicBezTo>
                  <a:lnTo>
                    <a:pt x="54237" y="4513"/>
                  </a:lnTo>
                  <a:cubicBezTo>
                    <a:pt x="49592" y="0"/>
                    <a:pt x="42169" y="107"/>
                    <a:pt x="37655" y="4744"/>
                  </a:cubicBezTo>
                  <a:cubicBezTo>
                    <a:pt x="33141" y="9388"/>
                    <a:pt x="33240" y="16812"/>
                    <a:pt x="37885" y="21326"/>
                  </a:cubicBezTo>
                  <a:lnTo>
                    <a:pt x="49400" y="32841"/>
                  </a:lnTo>
                  <a:moveTo>
                    <a:pt x="222130" y="136479"/>
                  </a:moveTo>
                  <a:cubicBezTo>
                    <a:pt x="224294" y="138659"/>
                    <a:pt x="227235" y="139887"/>
                    <a:pt x="230305" y="139887"/>
                  </a:cubicBezTo>
                  <a:cubicBezTo>
                    <a:pt x="233376" y="139887"/>
                    <a:pt x="236316" y="138659"/>
                    <a:pt x="238481" y="136479"/>
                  </a:cubicBezTo>
                  <a:cubicBezTo>
                    <a:pt x="240662" y="134314"/>
                    <a:pt x="241890" y="131374"/>
                    <a:pt x="241890" y="128303"/>
                  </a:cubicBezTo>
                  <a:cubicBezTo>
                    <a:pt x="241890" y="125232"/>
                    <a:pt x="240662" y="122292"/>
                    <a:pt x="238481" y="120127"/>
                  </a:cubicBezTo>
                  <a:lnTo>
                    <a:pt x="226966" y="108612"/>
                  </a:lnTo>
                  <a:cubicBezTo>
                    <a:pt x="222452" y="104098"/>
                    <a:pt x="215128" y="104098"/>
                    <a:pt x="210614" y="108612"/>
                  </a:cubicBezTo>
                  <a:cubicBezTo>
                    <a:pt x="206100" y="113126"/>
                    <a:pt x="206100" y="120450"/>
                    <a:pt x="210614" y="124964"/>
                  </a:cubicBezTo>
                  <a:lnTo>
                    <a:pt x="222130" y="136479"/>
                  </a:lnTo>
                  <a:moveTo>
                    <a:pt x="49400" y="108151"/>
                  </a:moveTo>
                  <a:lnTo>
                    <a:pt x="37885" y="119666"/>
                  </a:lnTo>
                  <a:cubicBezTo>
                    <a:pt x="35705" y="121831"/>
                    <a:pt x="34476" y="124772"/>
                    <a:pt x="34476" y="127842"/>
                  </a:cubicBezTo>
                  <a:cubicBezTo>
                    <a:pt x="34476" y="130913"/>
                    <a:pt x="35705" y="133853"/>
                    <a:pt x="37885" y="136018"/>
                  </a:cubicBezTo>
                  <a:cubicBezTo>
                    <a:pt x="40050" y="138198"/>
                    <a:pt x="42990" y="139427"/>
                    <a:pt x="46061" y="139427"/>
                  </a:cubicBezTo>
                  <a:cubicBezTo>
                    <a:pt x="49131" y="139427"/>
                    <a:pt x="52072" y="138198"/>
                    <a:pt x="54237" y="136018"/>
                  </a:cubicBezTo>
                  <a:lnTo>
                    <a:pt x="65752" y="124503"/>
                  </a:lnTo>
                  <a:cubicBezTo>
                    <a:pt x="70266" y="119989"/>
                    <a:pt x="70266" y="112665"/>
                    <a:pt x="65752" y="108151"/>
                  </a:cubicBezTo>
                  <a:cubicBezTo>
                    <a:pt x="61238" y="103637"/>
                    <a:pt x="53914" y="103637"/>
                    <a:pt x="49400" y="108151"/>
                  </a:cubicBezTo>
                  <a:moveTo>
                    <a:pt x="201517" y="70726"/>
                  </a:moveTo>
                  <a:cubicBezTo>
                    <a:pt x="201632" y="39766"/>
                    <a:pt x="179339" y="13257"/>
                    <a:pt x="148816" y="8053"/>
                  </a:cubicBezTo>
                  <a:cubicBezTo>
                    <a:pt x="118292" y="2855"/>
                    <a:pt x="88483" y="20497"/>
                    <a:pt x="78342" y="49753"/>
                  </a:cubicBezTo>
                  <a:cubicBezTo>
                    <a:pt x="68201" y="79010"/>
                    <a:pt x="80706" y="111306"/>
                    <a:pt x="107898" y="126115"/>
                  </a:cubicBezTo>
                  <a:cubicBezTo>
                    <a:pt x="108827" y="126622"/>
                    <a:pt x="109395" y="127597"/>
                    <a:pt x="109395" y="128648"/>
                  </a:cubicBezTo>
                  <a:lnTo>
                    <a:pt x="109395" y="134061"/>
                  </a:lnTo>
                  <a:cubicBezTo>
                    <a:pt x="109395" y="140417"/>
                    <a:pt x="114554" y="145576"/>
                    <a:pt x="120910" y="145576"/>
                  </a:cubicBezTo>
                  <a:lnTo>
                    <a:pt x="155456" y="145576"/>
                  </a:lnTo>
                  <a:cubicBezTo>
                    <a:pt x="161812" y="145576"/>
                    <a:pt x="166971" y="140417"/>
                    <a:pt x="166971" y="134061"/>
                  </a:cubicBezTo>
                  <a:lnTo>
                    <a:pt x="166971" y="128648"/>
                  </a:lnTo>
                  <a:cubicBezTo>
                    <a:pt x="166971" y="127597"/>
                    <a:pt x="167539" y="126622"/>
                    <a:pt x="168468" y="126115"/>
                  </a:cubicBezTo>
                  <a:cubicBezTo>
                    <a:pt x="188804" y="115099"/>
                    <a:pt x="201479" y="93849"/>
                    <a:pt x="201517" y="70726"/>
                  </a:cubicBezTo>
                  <a:moveTo>
                    <a:pt x="92122" y="191061"/>
                  </a:moveTo>
                  <a:cubicBezTo>
                    <a:pt x="91892" y="189265"/>
                    <a:pt x="90886" y="187660"/>
                    <a:pt x="89358" y="186686"/>
                  </a:cubicBezTo>
                  <a:cubicBezTo>
                    <a:pt x="87723" y="185879"/>
                    <a:pt x="85812" y="185879"/>
                    <a:pt x="84176" y="186686"/>
                  </a:cubicBezTo>
                  <a:lnTo>
                    <a:pt x="33624" y="206492"/>
                  </a:lnTo>
                  <a:cubicBezTo>
                    <a:pt x="13411" y="214069"/>
                    <a:pt x="15" y="233384"/>
                    <a:pt x="0" y="254971"/>
                  </a:cubicBezTo>
                  <a:cubicBezTo>
                    <a:pt x="0" y="258149"/>
                    <a:pt x="2579" y="260729"/>
                    <a:pt x="5757" y="260729"/>
                  </a:cubicBezTo>
                  <a:lnTo>
                    <a:pt x="92122" y="260729"/>
                  </a:lnTo>
                  <a:cubicBezTo>
                    <a:pt x="93734" y="260714"/>
                    <a:pt x="95269" y="260046"/>
                    <a:pt x="96383" y="258886"/>
                  </a:cubicBezTo>
                  <a:cubicBezTo>
                    <a:pt x="97434" y="257635"/>
                    <a:pt x="97972" y="256031"/>
                    <a:pt x="97880" y="254395"/>
                  </a:cubicBezTo>
                  <a:lnTo>
                    <a:pt x="92122" y="191061"/>
                  </a:lnTo>
                  <a:moveTo>
                    <a:pt x="242857" y="206492"/>
                  </a:moveTo>
                  <a:lnTo>
                    <a:pt x="192190" y="186340"/>
                  </a:lnTo>
                  <a:cubicBezTo>
                    <a:pt x="190555" y="185534"/>
                    <a:pt x="188643" y="185534"/>
                    <a:pt x="187008" y="186340"/>
                  </a:cubicBezTo>
                  <a:cubicBezTo>
                    <a:pt x="185480" y="187315"/>
                    <a:pt x="184475" y="188919"/>
                    <a:pt x="184244" y="190716"/>
                  </a:cubicBezTo>
                  <a:lnTo>
                    <a:pt x="178487" y="254050"/>
                  </a:lnTo>
                  <a:cubicBezTo>
                    <a:pt x="178395" y="255685"/>
                    <a:pt x="178932" y="257290"/>
                    <a:pt x="179984" y="258541"/>
                  </a:cubicBezTo>
                  <a:cubicBezTo>
                    <a:pt x="181097" y="259700"/>
                    <a:pt x="182632" y="260368"/>
                    <a:pt x="184244" y="260383"/>
                  </a:cubicBezTo>
                  <a:lnTo>
                    <a:pt x="270609" y="260383"/>
                  </a:lnTo>
                  <a:cubicBezTo>
                    <a:pt x="273787" y="260383"/>
                    <a:pt x="276367" y="257804"/>
                    <a:pt x="276367" y="254626"/>
                  </a:cubicBezTo>
                  <a:cubicBezTo>
                    <a:pt x="276129" y="233223"/>
                    <a:pt x="262840" y="214146"/>
                    <a:pt x="242857" y="206492"/>
                  </a:cubicBezTo>
                  <a:moveTo>
                    <a:pt x="143480" y="209601"/>
                  </a:moveTo>
                  <a:cubicBezTo>
                    <a:pt x="142505" y="207559"/>
                    <a:pt x="140440" y="206262"/>
                    <a:pt x="138183" y="206262"/>
                  </a:cubicBezTo>
                  <a:cubicBezTo>
                    <a:pt x="135926" y="206262"/>
                    <a:pt x="133861" y="207559"/>
                    <a:pt x="132886" y="209601"/>
                  </a:cubicBezTo>
                  <a:lnTo>
                    <a:pt x="115152" y="252783"/>
                  </a:lnTo>
                  <a:cubicBezTo>
                    <a:pt x="114354" y="254557"/>
                    <a:pt x="114577" y="256629"/>
                    <a:pt x="115728" y="258196"/>
                  </a:cubicBezTo>
                  <a:cubicBezTo>
                    <a:pt x="116757" y="259800"/>
                    <a:pt x="118546" y="260752"/>
                    <a:pt x="120450" y="260729"/>
                  </a:cubicBezTo>
                  <a:lnTo>
                    <a:pt x="154995" y="260729"/>
                  </a:lnTo>
                  <a:cubicBezTo>
                    <a:pt x="156899" y="260752"/>
                    <a:pt x="158688" y="259800"/>
                    <a:pt x="159717" y="258196"/>
                  </a:cubicBezTo>
                  <a:cubicBezTo>
                    <a:pt x="160868" y="256629"/>
                    <a:pt x="161091" y="254557"/>
                    <a:pt x="160292" y="252783"/>
                  </a:cubicBezTo>
                  <a:lnTo>
                    <a:pt x="143480" y="209601"/>
                  </a:ln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8" name="Rounded Rectangle 62">
              <a:extLst>
                <a:ext uri="{FF2B5EF4-FFF2-40B4-BE49-F238E27FC236}">
                  <a16:creationId xmlns:a16="http://schemas.microsoft.com/office/drawing/2014/main" id="{0FBE54D8-F1EE-0C14-E212-2788E98CF223}"/>
                </a:ext>
              </a:extLst>
            </p:cNvPr>
            <p:cNvSpPr/>
            <p:nvPr/>
          </p:nvSpPr>
          <p:spPr>
            <a:xfrm>
              <a:off x="2850079" y="3179072"/>
              <a:ext cx="230313" cy="276374"/>
            </a:xfrm>
            <a:custGeom>
              <a:avLst/>
              <a:gdLst/>
              <a:ahLst/>
              <a:cxnLst/>
              <a:rect l="0" t="0" r="0" b="0"/>
              <a:pathLst>
                <a:path w="230313" h="276374">
                  <a:moveTo>
                    <a:pt x="207275" y="276374"/>
                  </a:moveTo>
                  <a:cubicBezTo>
                    <a:pt x="219995" y="276374"/>
                    <a:pt x="230305" y="266064"/>
                    <a:pt x="230305" y="253344"/>
                  </a:cubicBezTo>
                  <a:lnTo>
                    <a:pt x="230305" y="72899"/>
                  </a:lnTo>
                  <a:cubicBezTo>
                    <a:pt x="230313" y="66758"/>
                    <a:pt x="227864" y="60877"/>
                    <a:pt x="223511" y="56547"/>
                  </a:cubicBezTo>
                  <a:lnTo>
                    <a:pt x="173765" y="6801"/>
                  </a:lnTo>
                  <a:cubicBezTo>
                    <a:pt x="169436" y="2448"/>
                    <a:pt x="163555" y="0"/>
                    <a:pt x="157414" y="7"/>
                  </a:cubicBezTo>
                  <a:lnTo>
                    <a:pt x="23030" y="7"/>
                  </a:lnTo>
                  <a:cubicBezTo>
                    <a:pt x="10310" y="7"/>
                    <a:pt x="0" y="10317"/>
                    <a:pt x="0" y="23038"/>
                  </a:cubicBezTo>
                  <a:lnTo>
                    <a:pt x="0" y="253344"/>
                  </a:lnTo>
                  <a:cubicBezTo>
                    <a:pt x="0" y="266064"/>
                    <a:pt x="10310" y="276374"/>
                    <a:pt x="23030" y="276374"/>
                  </a:cubicBezTo>
                  <a:lnTo>
                    <a:pt x="207275" y="276374"/>
                  </a:lnTo>
                  <a:moveTo>
                    <a:pt x="178487" y="207283"/>
                  </a:moveTo>
                  <a:cubicBezTo>
                    <a:pt x="178425" y="212027"/>
                    <a:pt x="174594" y="215858"/>
                    <a:pt x="169850" y="215919"/>
                  </a:cubicBezTo>
                  <a:lnTo>
                    <a:pt x="57576" y="215919"/>
                  </a:lnTo>
                  <a:cubicBezTo>
                    <a:pt x="52809" y="215919"/>
                    <a:pt x="48940" y="212050"/>
                    <a:pt x="48940" y="207283"/>
                  </a:cubicBezTo>
                  <a:cubicBezTo>
                    <a:pt x="48940" y="202515"/>
                    <a:pt x="52809" y="198646"/>
                    <a:pt x="57576" y="198646"/>
                  </a:cubicBezTo>
                  <a:lnTo>
                    <a:pt x="169850" y="198646"/>
                  </a:lnTo>
                  <a:cubicBezTo>
                    <a:pt x="174594" y="198707"/>
                    <a:pt x="178425" y="202538"/>
                    <a:pt x="178487" y="207283"/>
                  </a:cubicBezTo>
                  <a:moveTo>
                    <a:pt x="51818" y="159033"/>
                  </a:moveTo>
                  <a:lnTo>
                    <a:pt x="89358" y="121378"/>
                  </a:lnTo>
                  <a:cubicBezTo>
                    <a:pt x="93128" y="117532"/>
                    <a:pt x="99062" y="116818"/>
                    <a:pt x="103637" y="119651"/>
                  </a:cubicBezTo>
                  <a:lnTo>
                    <a:pt x="122868" y="131166"/>
                  </a:lnTo>
                  <a:cubicBezTo>
                    <a:pt x="123881" y="131972"/>
                    <a:pt x="125309" y="131972"/>
                    <a:pt x="126322" y="131166"/>
                  </a:cubicBezTo>
                  <a:lnTo>
                    <a:pt x="155111" y="102493"/>
                  </a:lnTo>
                  <a:cubicBezTo>
                    <a:pt x="157928" y="99208"/>
                    <a:pt x="162342" y="97772"/>
                    <a:pt x="166549" y="98785"/>
                  </a:cubicBezTo>
                  <a:cubicBezTo>
                    <a:pt x="170756" y="99799"/>
                    <a:pt x="174042" y="103084"/>
                    <a:pt x="175055" y="107291"/>
                  </a:cubicBezTo>
                  <a:cubicBezTo>
                    <a:pt x="176068" y="111498"/>
                    <a:pt x="174633" y="115912"/>
                    <a:pt x="171347" y="118730"/>
                  </a:cubicBezTo>
                  <a:lnTo>
                    <a:pt x="134728" y="155464"/>
                  </a:lnTo>
                  <a:cubicBezTo>
                    <a:pt x="130998" y="159187"/>
                    <a:pt x="125209" y="159901"/>
                    <a:pt x="120680" y="157191"/>
                  </a:cubicBezTo>
                  <a:lnTo>
                    <a:pt x="101449" y="145676"/>
                  </a:lnTo>
                  <a:cubicBezTo>
                    <a:pt x="100436" y="144870"/>
                    <a:pt x="99008" y="144870"/>
                    <a:pt x="97995" y="145676"/>
                  </a:cubicBezTo>
                  <a:lnTo>
                    <a:pt x="68400" y="175270"/>
                  </a:lnTo>
                  <a:cubicBezTo>
                    <a:pt x="63833" y="179185"/>
                    <a:pt x="57023" y="178917"/>
                    <a:pt x="52770" y="174664"/>
                  </a:cubicBezTo>
                  <a:cubicBezTo>
                    <a:pt x="48517" y="170411"/>
                    <a:pt x="48249" y="163601"/>
                    <a:pt x="52164" y="159033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59" name="Rounded Rectangle 63">
              <a:extLst>
                <a:ext uri="{FF2B5EF4-FFF2-40B4-BE49-F238E27FC236}">
                  <a16:creationId xmlns:a16="http://schemas.microsoft.com/office/drawing/2014/main" id="{1F1F189B-A5AC-4B47-C578-05A1CC695889}"/>
                </a:ext>
              </a:extLst>
            </p:cNvPr>
            <p:cNvSpPr/>
            <p:nvPr/>
          </p:nvSpPr>
          <p:spPr>
            <a:xfrm>
              <a:off x="1905825" y="3182074"/>
              <a:ext cx="277203" cy="270148"/>
            </a:xfrm>
            <a:custGeom>
              <a:avLst/>
              <a:gdLst/>
              <a:ahLst/>
              <a:cxnLst/>
              <a:rect l="0" t="0" r="0" b="0"/>
              <a:pathLst>
                <a:path w="277203" h="270148">
                  <a:moveTo>
                    <a:pt x="273833" y="129086"/>
                  </a:moveTo>
                  <a:lnTo>
                    <a:pt x="249997" y="105480"/>
                  </a:lnTo>
                  <a:cubicBezTo>
                    <a:pt x="247471" y="103092"/>
                    <a:pt x="243794" y="102371"/>
                    <a:pt x="240554" y="103637"/>
                  </a:cubicBezTo>
                  <a:cubicBezTo>
                    <a:pt x="237353" y="104981"/>
                    <a:pt x="235265" y="108113"/>
                    <a:pt x="235257" y="111583"/>
                  </a:cubicBezTo>
                  <a:lnTo>
                    <a:pt x="235257" y="126553"/>
                  </a:lnTo>
                  <a:lnTo>
                    <a:pt x="184244" y="126553"/>
                  </a:lnTo>
                  <a:cubicBezTo>
                    <a:pt x="181780" y="120342"/>
                    <a:pt x="176736" y="115513"/>
                    <a:pt x="170426" y="113310"/>
                  </a:cubicBezTo>
                  <a:lnTo>
                    <a:pt x="170426" y="70358"/>
                  </a:lnTo>
                  <a:lnTo>
                    <a:pt x="197141" y="70358"/>
                  </a:lnTo>
                  <a:cubicBezTo>
                    <a:pt x="203498" y="70358"/>
                    <a:pt x="208657" y="65199"/>
                    <a:pt x="208657" y="58843"/>
                  </a:cubicBezTo>
                  <a:lnTo>
                    <a:pt x="208657" y="11515"/>
                  </a:lnTo>
                  <a:cubicBezTo>
                    <a:pt x="208657" y="5158"/>
                    <a:pt x="203498" y="0"/>
                    <a:pt x="197141" y="0"/>
                  </a:cubicBezTo>
                  <a:lnTo>
                    <a:pt x="126668" y="0"/>
                  </a:lnTo>
                  <a:cubicBezTo>
                    <a:pt x="120311" y="0"/>
                    <a:pt x="115152" y="5158"/>
                    <a:pt x="115152" y="11515"/>
                  </a:cubicBezTo>
                  <a:lnTo>
                    <a:pt x="115152" y="58612"/>
                  </a:lnTo>
                  <a:cubicBezTo>
                    <a:pt x="115152" y="64969"/>
                    <a:pt x="120311" y="70128"/>
                    <a:pt x="126668" y="70128"/>
                  </a:cubicBezTo>
                  <a:lnTo>
                    <a:pt x="153153" y="70128"/>
                  </a:lnTo>
                  <a:lnTo>
                    <a:pt x="153153" y="113310"/>
                  </a:lnTo>
                  <a:cubicBezTo>
                    <a:pt x="147019" y="115621"/>
                    <a:pt x="142160" y="120442"/>
                    <a:pt x="139795" y="126553"/>
                  </a:cubicBezTo>
                  <a:lnTo>
                    <a:pt x="77613" y="126553"/>
                  </a:lnTo>
                  <a:cubicBezTo>
                    <a:pt x="74565" y="117010"/>
                    <a:pt x="65690" y="110539"/>
                    <a:pt x="55680" y="110539"/>
                  </a:cubicBezTo>
                  <a:cubicBezTo>
                    <a:pt x="45661" y="110539"/>
                    <a:pt x="36787" y="117010"/>
                    <a:pt x="33739" y="126553"/>
                  </a:cubicBezTo>
                  <a:lnTo>
                    <a:pt x="8636" y="126553"/>
                  </a:lnTo>
                  <a:cubicBezTo>
                    <a:pt x="3869" y="126553"/>
                    <a:pt x="0" y="130422"/>
                    <a:pt x="0" y="135189"/>
                  </a:cubicBezTo>
                  <a:cubicBezTo>
                    <a:pt x="0" y="139956"/>
                    <a:pt x="3869" y="143826"/>
                    <a:pt x="8636" y="143826"/>
                  </a:cubicBezTo>
                  <a:lnTo>
                    <a:pt x="33739" y="143826"/>
                  </a:lnTo>
                  <a:cubicBezTo>
                    <a:pt x="36104" y="149936"/>
                    <a:pt x="40963" y="154757"/>
                    <a:pt x="47097" y="157068"/>
                  </a:cubicBezTo>
                  <a:lnTo>
                    <a:pt x="47097" y="200020"/>
                  </a:lnTo>
                  <a:lnTo>
                    <a:pt x="20382" y="200020"/>
                  </a:lnTo>
                  <a:cubicBezTo>
                    <a:pt x="14025" y="200020"/>
                    <a:pt x="8866" y="205179"/>
                    <a:pt x="8866" y="211536"/>
                  </a:cubicBezTo>
                  <a:lnTo>
                    <a:pt x="8866" y="258633"/>
                  </a:lnTo>
                  <a:cubicBezTo>
                    <a:pt x="8866" y="264990"/>
                    <a:pt x="14025" y="270148"/>
                    <a:pt x="20382" y="270148"/>
                  </a:cubicBezTo>
                  <a:lnTo>
                    <a:pt x="91086" y="270148"/>
                  </a:lnTo>
                  <a:cubicBezTo>
                    <a:pt x="97442" y="270148"/>
                    <a:pt x="102601" y="264990"/>
                    <a:pt x="102601" y="258633"/>
                  </a:cubicBezTo>
                  <a:lnTo>
                    <a:pt x="102601" y="211766"/>
                  </a:lnTo>
                  <a:cubicBezTo>
                    <a:pt x="102601" y="205409"/>
                    <a:pt x="97442" y="200251"/>
                    <a:pt x="91086" y="200251"/>
                  </a:cubicBezTo>
                  <a:lnTo>
                    <a:pt x="64370" y="200251"/>
                  </a:lnTo>
                  <a:lnTo>
                    <a:pt x="64370" y="157068"/>
                  </a:lnTo>
                  <a:cubicBezTo>
                    <a:pt x="70458" y="154727"/>
                    <a:pt x="75271" y="149913"/>
                    <a:pt x="77613" y="143826"/>
                  </a:cubicBezTo>
                  <a:lnTo>
                    <a:pt x="139795" y="143826"/>
                  </a:lnTo>
                  <a:cubicBezTo>
                    <a:pt x="142843" y="153368"/>
                    <a:pt x="151717" y="159840"/>
                    <a:pt x="161736" y="159840"/>
                  </a:cubicBezTo>
                  <a:cubicBezTo>
                    <a:pt x="171746" y="159840"/>
                    <a:pt x="180621" y="153368"/>
                    <a:pt x="183669" y="143826"/>
                  </a:cubicBezTo>
                  <a:lnTo>
                    <a:pt x="235257" y="143826"/>
                  </a:lnTo>
                  <a:lnTo>
                    <a:pt x="235257" y="158795"/>
                  </a:lnTo>
                  <a:cubicBezTo>
                    <a:pt x="235265" y="162265"/>
                    <a:pt x="237353" y="165398"/>
                    <a:pt x="240554" y="166741"/>
                  </a:cubicBezTo>
                  <a:cubicBezTo>
                    <a:pt x="241606" y="167202"/>
                    <a:pt x="242742" y="167432"/>
                    <a:pt x="243894" y="167432"/>
                  </a:cubicBezTo>
                  <a:cubicBezTo>
                    <a:pt x="246174" y="167386"/>
                    <a:pt x="248354" y="166480"/>
                    <a:pt x="249997" y="164899"/>
                  </a:cubicBezTo>
                  <a:lnTo>
                    <a:pt x="273833" y="141292"/>
                  </a:lnTo>
                  <a:cubicBezTo>
                    <a:pt x="277203" y="137922"/>
                    <a:pt x="277203" y="132456"/>
                    <a:pt x="273833" y="129086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0" name="Rounded Rectangle 64">
              <a:extLst>
                <a:ext uri="{FF2B5EF4-FFF2-40B4-BE49-F238E27FC236}">
                  <a16:creationId xmlns:a16="http://schemas.microsoft.com/office/drawing/2014/main" id="{CBEB188D-6699-8BB2-91D3-59E8B403083C}"/>
                </a:ext>
              </a:extLst>
            </p:cNvPr>
            <p:cNvSpPr/>
            <p:nvPr/>
          </p:nvSpPr>
          <p:spPr>
            <a:xfrm>
              <a:off x="2367719" y="3824858"/>
              <a:ext cx="274716" cy="276083"/>
            </a:xfrm>
            <a:custGeom>
              <a:avLst/>
              <a:gdLst/>
              <a:ahLst/>
              <a:cxnLst/>
              <a:rect l="0" t="0" r="0" b="0"/>
              <a:pathLst>
                <a:path w="274716" h="276083">
                  <a:moveTo>
                    <a:pt x="164277" y="0"/>
                  </a:moveTo>
                  <a:cubicBezTo>
                    <a:pt x="159502" y="0"/>
                    <a:pt x="155095" y="1612"/>
                    <a:pt x="151848" y="4851"/>
                  </a:cubicBezTo>
                  <a:cubicBezTo>
                    <a:pt x="148616" y="8099"/>
                    <a:pt x="147004" y="12505"/>
                    <a:pt x="147004" y="17272"/>
                  </a:cubicBezTo>
                  <a:lnTo>
                    <a:pt x="147004" y="93504"/>
                  </a:lnTo>
                  <a:cubicBezTo>
                    <a:pt x="162572" y="88207"/>
                    <a:pt x="179300" y="87270"/>
                    <a:pt x="195368" y="90801"/>
                  </a:cubicBezTo>
                  <a:lnTo>
                    <a:pt x="195368" y="17272"/>
                  </a:lnTo>
                  <a:cubicBezTo>
                    <a:pt x="195368" y="12505"/>
                    <a:pt x="193756" y="8099"/>
                    <a:pt x="190509" y="4851"/>
                  </a:cubicBezTo>
                  <a:cubicBezTo>
                    <a:pt x="187284" y="1612"/>
                    <a:pt x="182855" y="0"/>
                    <a:pt x="178095" y="0"/>
                  </a:cubicBezTo>
                  <a:lnTo>
                    <a:pt x="164277" y="0"/>
                  </a:lnTo>
                  <a:moveTo>
                    <a:pt x="114753" y="94187"/>
                  </a:moveTo>
                  <a:lnTo>
                    <a:pt x="114753" y="112842"/>
                  </a:lnTo>
                  <a:cubicBezTo>
                    <a:pt x="96521" y="129808"/>
                    <a:pt x="86172" y="153606"/>
                    <a:pt x="86203" y="178525"/>
                  </a:cubicBezTo>
                  <a:cubicBezTo>
                    <a:pt x="86203" y="204442"/>
                    <a:pt x="97196" y="227810"/>
                    <a:pt x="114753" y="244208"/>
                  </a:cubicBezTo>
                  <a:lnTo>
                    <a:pt x="114753" y="255294"/>
                  </a:lnTo>
                  <a:cubicBezTo>
                    <a:pt x="114753" y="260046"/>
                    <a:pt x="113149" y="264475"/>
                    <a:pt x="109925" y="267707"/>
                  </a:cubicBezTo>
                  <a:cubicBezTo>
                    <a:pt x="106677" y="270954"/>
                    <a:pt x="102248" y="272567"/>
                    <a:pt x="97480" y="272567"/>
                  </a:cubicBezTo>
                  <a:lnTo>
                    <a:pt x="83670" y="272567"/>
                  </a:lnTo>
                  <a:cubicBezTo>
                    <a:pt x="78910" y="272567"/>
                    <a:pt x="74503" y="270954"/>
                    <a:pt x="71248" y="267707"/>
                  </a:cubicBezTo>
                  <a:cubicBezTo>
                    <a:pt x="68017" y="264475"/>
                    <a:pt x="66404" y="260046"/>
                    <a:pt x="66404" y="255294"/>
                  </a:cubicBezTo>
                  <a:lnTo>
                    <a:pt x="66404" y="94187"/>
                  </a:lnTo>
                  <a:cubicBezTo>
                    <a:pt x="66404" y="89412"/>
                    <a:pt x="68017" y="85005"/>
                    <a:pt x="71248" y="81758"/>
                  </a:cubicBezTo>
                  <a:cubicBezTo>
                    <a:pt x="74503" y="78534"/>
                    <a:pt x="78910" y="76914"/>
                    <a:pt x="83677" y="76914"/>
                  </a:cubicBezTo>
                  <a:lnTo>
                    <a:pt x="97496" y="76914"/>
                  </a:lnTo>
                  <a:cubicBezTo>
                    <a:pt x="102248" y="76914"/>
                    <a:pt x="106677" y="78518"/>
                    <a:pt x="109909" y="81758"/>
                  </a:cubicBezTo>
                  <a:cubicBezTo>
                    <a:pt x="113156" y="85005"/>
                    <a:pt x="114769" y="89412"/>
                    <a:pt x="114769" y="94187"/>
                  </a:cubicBezTo>
                  <a:moveTo>
                    <a:pt x="256622" y="43980"/>
                  </a:moveTo>
                  <a:lnTo>
                    <a:pt x="256622" y="138813"/>
                  </a:lnTo>
                  <a:cubicBezTo>
                    <a:pt x="246611" y="118553"/>
                    <a:pt x="229354" y="102793"/>
                    <a:pt x="208265" y="94655"/>
                  </a:cubicBezTo>
                  <a:lnTo>
                    <a:pt x="208265" y="43988"/>
                  </a:lnTo>
                  <a:cubicBezTo>
                    <a:pt x="208265" y="39221"/>
                    <a:pt x="209877" y="34799"/>
                    <a:pt x="213094" y="31567"/>
                  </a:cubicBezTo>
                  <a:cubicBezTo>
                    <a:pt x="216341" y="28327"/>
                    <a:pt x="220763" y="26715"/>
                    <a:pt x="225538" y="26715"/>
                  </a:cubicBezTo>
                  <a:lnTo>
                    <a:pt x="239349" y="26715"/>
                  </a:lnTo>
                  <a:cubicBezTo>
                    <a:pt x="244108" y="26715"/>
                    <a:pt x="248523" y="28327"/>
                    <a:pt x="251770" y="31567"/>
                  </a:cubicBezTo>
                  <a:cubicBezTo>
                    <a:pt x="255002" y="34799"/>
                    <a:pt x="256614" y="39221"/>
                    <a:pt x="256614" y="43988"/>
                  </a:cubicBezTo>
                  <a:moveTo>
                    <a:pt x="17272" y="109049"/>
                  </a:moveTo>
                  <a:cubicBezTo>
                    <a:pt x="12497" y="109049"/>
                    <a:pt x="8091" y="110662"/>
                    <a:pt x="4844" y="113909"/>
                  </a:cubicBezTo>
                  <a:cubicBezTo>
                    <a:pt x="1612" y="117156"/>
                    <a:pt x="0" y="121563"/>
                    <a:pt x="0" y="126330"/>
                  </a:cubicBezTo>
                  <a:lnTo>
                    <a:pt x="0" y="255301"/>
                  </a:lnTo>
                  <a:cubicBezTo>
                    <a:pt x="0" y="260061"/>
                    <a:pt x="1612" y="264483"/>
                    <a:pt x="4844" y="267715"/>
                  </a:cubicBezTo>
                  <a:cubicBezTo>
                    <a:pt x="8091" y="270970"/>
                    <a:pt x="12497" y="272574"/>
                    <a:pt x="17272" y="272574"/>
                  </a:cubicBezTo>
                  <a:lnTo>
                    <a:pt x="31091" y="272574"/>
                  </a:lnTo>
                  <a:cubicBezTo>
                    <a:pt x="35850" y="272574"/>
                    <a:pt x="40265" y="270970"/>
                    <a:pt x="43497" y="267715"/>
                  </a:cubicBezTo>
                  <a:cubicBezTo>
                    <a:pt x="46752" y="264483"/>
                    <a:pt x="48356" y="260061"/>
                    <a:pt x="48356" y="255301"/>
                  </a:cubicBezTo>
                  <a:lnTo>
                    <a:pt x="48356" y="126330"/>
                  </a:lnTo>
                  <a:cubicBezTo>
                    <a:pt x="48356" y="121563"/>
                    <a:pt x="46752" y="117156"/>
                    <a:pt x="43497" y="113909"/>
                  </a:cubicBezTo>
                  <a:cubicBezTo>
                    <a:pt x="40272" y="110669"/>
                    <a:pt x="35850" y="109057"/>
                    <a:pt x="31091" y="109057"/>
                  </a:cubicBezTo>
                  <a:lnTo>
                    <a:pt x="17272" y="109057"/>
                  </a:lnTo>
                  <a:moveTo>
                    <a:pt x="176022" y="129017"/>
                  </a:moveTo>
                  <a:cubicBezTo>
                    <a:pt x="148670" y="129017"/>
                    <a:pt x="126507" y="151188"/>
                    <a:pt x="126507" y="178533"/>
                  </a:cubicBezTo>
                  <a:cubicBezTo>
                    <a:pt x="126507" y="205878"/>
                    <a:pt x="148670" y="228048"/>
                    <a:pt x="176022" y="228048"/>
                  </a:cubicBezTo>
                  <a:cubicBezTo>
                    <a:pt x="203367" y="228048"/>
                    <a:pt x="225538" y="205878"/>
                    <a:pt x="225538" y="178533"/>
                  </a:cubicBezTo>
                  <a:cubicBezTo>
                    <a:pt x="225538" y="151188"/>
                    <a:pt x="203367" y="129017"/>
                    <a:pt x="176022" y="129017"/>
                  </a:cubicBezTo>
                  <a:moveTo>
                    <a:pt x="103476" y="178533"/>
                  </a:moveTo>
                  <a:cubicBezTo>
                    <a:pt x="103476" y="147226"/>
                    <a:pt x="123559" y="119452"/>
                    <a:pt x="153283" y="109640"/>
                  </a:cubicBezTo>
                  <a:cubicBezTo>
                    <a:pt x="183016" y="99829"/>
                    <a:pt x="215689" y="110201"/>
                    <a:pt x="234320" y="135358"/>
                  </a:cubicBezTo>
                  <a:cubicBezTo>
                    <a:pt x="252952" y="160515"/>
                    <a:pt x="253344" y="194792"/>
                    <a:pt x="235288" y="220372"/>
                  </a:cubicBezTo>
                  <a:lnTo>
                    <a:pt x="270525" y="255608"/>
                  </a:lnTo>
                  <a:cubicBezTo>
                    <a:pt x="273519" y="258495"/>
                    <a:pt x="274716" y="262779"/>
                    <a:pt x="273664" y="266801"/>
                  </a:cubicBezTo>
                  <a:cubicBezTo>
                    <a:pt x="272613" y="270832"/>
                    <a:pt x="269465" y="273971"/>
                    <a:pt x="265442" y="275031"/>
                  </a:cubicBezTo>
                  <a:cubicBezTo>
                    <a:pt x="261412" y="276083"/>
                    <a:pt x="257136" y="274877"/>
                    <a:pt x="254242" y="271883"/>
                  </a:cubicBezTo>
                  <a:lnTo>
                    <a:pt x="219189" y="236831"/>
                  </a:lnTo>
                  <a:cubicBezTo>
                    <a:pt x="197172" y="253144"/>
                    <a:pt x="167839" y="255654"/>
                    <a:pt x="143365" y="243325"/>
                  </a:cubicBezTo>
                  <a:cubicBezTo>
                    <a:pt x="118899" y="231004"/>
                    <a:pt x="103461" y="205931"/>
                    <a:pt x="103461" y="178533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1" name="Rounded Rectangle 65">
              <a:extLst>
                <a:ext uri="{FF2B5EF4-FFF2-40B4-BE49-F238E27FC236}">
                  <a16:creationId xmlns:a16="http://schemas.microsoft.com/office/drawing/2014/main" id="{F3E169E7-5898-8BFE-E138-61C65610AFC3}"/>
                </a:ext>
              </a:extLst>
            </p:cNvPr>
            <p:cNvSpPr/>
            <p:nvPr/>
          </p:nvSpPr>
          <p:spPr>
            <a:xfrm>
              <a:off x="3290539" y="3823937"/>
              <a:ext cx="273488" cy="274778"/>
            </a:xfrm>
            <a:custGeom>
              <a:avLst/>
              <a:gdLst/>
              <a:ahLst/>
              <a:cxnLst/>
              <a:rect l="0" t="0" r="0" b="0"/>
              <a:pathLst>
                <a:path w="273488" h="274778">
                  <a:moveTo>
                    <a:pt x="223304" y="37278"/>
                  </a:moveTo>
                  <a:cubicBezTo>
                    <a:pt x="251025" y="37278"/>
                    <a:pt x="273488" y="28926"/>
                    <a:pt x="273488" y="18631"/>
                  </a:cubicBezTo>
                  <a:cubicBezTo>
                    <a:pt x="273488" y="8344"/>
                    <a:pt x="251025" y="0"/>
                    <a:pt x="223304" y="0"/>
                  </a:cubicBezTo>
                  <a:cubicBezTo>
                    <a:pt x="195591" y="0"/>
                    <a:pt x="173120" y="8344"/>
                    <a:pt x="173120" y="18631"/>
                  </a:cubicBezTo>
                  <a:cubicBezTo>
                    <a:pt x="173120" y="28926"/>
                    <a:pt x="195591" y="37278"/>
                    <a:pt x="223304" y="37278"/>
                  </a:cubicBezTo>
                  <a:moveTo>
                    <a:pt x="273488" y="65491"/>
                  </a:moveTo>
                  <a:cubicBezTo>
                    <a:pt x="273488" y="75747"/>
                    <a:pt x="250987" y="84107"/>
                    <a:pt x="223304" y="84107"/>
                  </a:cubicBezTo>
                  <a:cubicBezTo>
                    <a:pt x="195621" y="84107"/>
                    <a:pt x="173120" y="75747"/>
                    <a:pt x="173120" y="65475"/>
                  </a:cubicBezTo>
                  <a:lnTo>
                    <a:pt x="173120" y="43251"/>
                  </a:lnTo>
                  <a:cubicBezTo>
                    <a:pt x="173128" y="42737"/>
                    <a:pt x="173243" y="42222"/>
                    <a:pt x="173466" y="41754"/>
                  </a:cubicBezTo>
                  <a:cubicBezTo>
                    <a:pt x="173681" y="41309"/>
                    <a:pt x="173996" y="40917"/>
                    <a:pt x="174387" y="40618"/>
                  </a:cubicBezTo>
                  <a:cubicBezTo>
                    <a:pt x="175232" y="40088"/>
                    <a:pt x="176299" y="40088"/>
                    <a:pt x="177143" y="40618"/>
                  </a:cubicBezTo>
                  <a:cubicBezTo>
                    <a:pt x="191606" y="47235"/>
                    <a:pt x="207405" y="50429"/>
                    <a:pt x="223304" y="49945"/>
                  </a:cubicBezTo>
                  <a:cubicBezTo>
                    <a:pt x="239211" y="50429"/>
                    <a:pt x="255010" y="47235"/>
                    <a:pt x="269481" y="40618"/>
                  </a:cubicBezTo>
                  <a:cubicBezTo>
                    <a:pt x="270317" y="40088"/>
                    <a:pt x="271384" y="40088"/>
                    <a:pt x="272221" y="40618"/>
                  </a:cubicBezTo>
                  <a:cubicBezTo>
                    <a:pt x="272613" y="40917"/>
                    <a:pt x="272927" y="41309"/>
                    <a:pt x="273142" y="41754"/>
                  </a:cubicBezTo>
                  <a:cubicBezTo>
                    <a:pt x="273365" y="42215"/>
                    <a:pt x="273488" y="42721"/>
                    <a:pt x="273488" y="43251"/>
                  </a:cubicBezTo>
                  <a:lnTo>
                    <a:pt x="273488" y="65475"/>
                  </a:lnTo>
                  <a:moveTo>
                    <a:pt x="5757" y="70212"/>
                  </a:moveTo>
                  <a:cubicBezTo>
                    <a:pt x="2579" y="70212"/>
                    <a:pt x="0" y="72784"/>
                    <a:pt x="0" y="75970"/>
                  </a:cubicBezTo>
                  <a:lnTo>
                    <a:pt x="0" y="211666"/>
                  </a:lnTo>
                  <a:cubicBezTo>
                    <a:pt x="0" y="214844"/>
                    <a:pt x="2579" y="217424"/>
                    <a:pt x="5757" y="217424"/>
                  </a:cubicBezTo>
                  <a:lnTo>
                    <a:pt x="42767" y="217424"/>
                  </a:lnTo>
                  <a:cubicBezTo>
                    <a:pt x="45946" y="217424"/>
                    <a:pt x="48525" y="214844"/>
                    <a:pt x="48525" y="211666"/>
                  </a:cubicBezTo>
                  <a:lnTo>
                    <a:pt x="48525" y="75977"/>
                  </a:lnTo>
                  <a:cubicBezTo>
                    <a:pt x="48525" y="72799"/>
                    <a:pt x="45946" y="70220"/>
                    <a:pt x="42767" y="70220"/>
                  </a:cubicBezTo>
                  <a:lnTo>
                    <a:pt x="5757" y="70220"/>
                  </a:lnTo>
                  <a:moveTo>
                    <a:pt x="79762" y="119551"/>
                  </a:moveTo>
                  <a:cubicBezTo>
                    <a:pt x="76584" y="119551"/>
                    <a:pt x="74004" y="122131"/>
                    <a:pt x="74004" y="125309"/>
                  </a:cubicBezTo>
                  <a:lnTo>
                    <a:pt x="74004" y="211666"/>
                  </a:lnTo>
                  <a:cubicBezTo>
                    <a:pt x="74004" y="214844"/>
                    <a:pt x="76584" y="217424"/>
                    <a:pt x="79762" y="217424"/>
                  </a:cubicBezTo>
                  <a:lnTo>
                    <a:pt x="116780" y="217424"/>
                  </a:lnTo>
                  <a:cubicBezTo>
                    <a:pt x="119958" y="217424"/>
                    <a:pt x="122538" y="214844"/>
                    <a:pt x="122538" y="211666"/>
                  </a:cubicBezTo>
                  <a:lnTo>
                    <a:pt x="122538" y="125309"/>
                  </a:lnTo>
                  <a:cubicBezTo>
                    <a:pt x="122538" y="122131"/>
                    <a:pt x="119958" y="119551"/>
                    <a:pt x="116780" y="119551"/>
                  </a:cubicBezTo>
                  <a:lnTo>
                    <a:pt x="79762" y="119551"/>
                  </a:lnTo>
                  <a:moveTo>
                    <a:pt x="148025" y="168491"/>
                  </a:moveTo>
                  <a:cubicBezTo>
                    <a:pt x="148025" y="165313"/>
                    <a:pt x="150604" y="162734"/>
                    <a:pt x="153782" y="162734"/>
                  </a:cubicBezTo>
                  <a:lnTo>
                    <a:pt x="190785" y="162734"/>
                  </a:lnTo>
                  <a:cubicBezTo>
                    <a:pt x="193963" y="162734"/>
                    <a:pt x="196543" y="165313"/>
                    <a:pt x="196543" y="168491"/>
                  </a:cubicBezTo>
                  <a:lnTo>
                    <a:pt x="196543" y="211666"/>
                  </a:lnTo>
                  <a:cubicBezTo>
                    <a:pt x="196543" y="214844"/>
                    <a:pt x="193963" y="217424"/>
                    <a:pt x="190785" y="217424"/>
                  </a:cubicBezTo>
                  <a:lnTo>
                    <a:pt x="153782" y="217424"/>
                  </a:lnTo>
                  <a:cubicBezTo>
                    <a:pt x="150604" y="217424"/>
                    <a:pt x="148025" y="214844"/>
                    <a:pt x="148025" y="211666"/>
                  </a:cubicBezTo>
                  <a:lnTo>
                    <a:pt x="148025" y="168476"/>
                  </a:lnTo>
                  <a:moveTo>
                    <a:pt x="223304" y="130951"/>
                  </a:moveTo>
                  <a:cubicBezTo>
                    <a:pt x="250987" y="130951"/>
                    <a:pt x="273488" y="122584"/>
                    <a:pt x="273488" y="112297"/>
                  </a:cubicBezTo>
                  <a:lnTo>
                    <a:pt x="273488" y="90072"/>
                  </a:lnTo>
                  <a:cubicBezTo>
                    <a:pt x="273480" y="89558"/>
                    <a:pt x="273365" y="89043"/>
                    <a:pt x="273142" y="88575"/>
                  </a:cubicBezTo>
                  <a:cubicBezTo>
                    <a:pt x="272927" y="88130"/>
                    <a:pt x="272613" y="87746"/>
                    <a:pt x="272221" y="87447"/>
                  </a:cubicBezTo>
                  <a:cubicBezTo>
                    <a:pt x="271361" y="86978"/>
                    <a:pt x="270325" y="86978"/>
                    <a:pt x="269465" y="87447"/>
                  </a:cubicBezTo>
                  <a:cubicBezTo>
                    <a:pt x="255017" y="94126"/>
                    <a:pt x="239203" y="97319"/>
                    <a:pt x="223296" y="96774"/>
                  </a:cubicBezTo>
                  <a:cubicBezTo>
                    <a:pt x="207390" y="97319"/>
                    <a:pt x="191583" y="94126"/>
                    <a:pt x="177143" y="87447"/>
                  </a:cubicBezTo>
                  <a:cubicBezTo>
                    <a:pt x="176276" y="86978"/>
                    <a:pt x="175239" y="86978"/>
                    <a:pt x="174380" y="87447"/>
                  </a:cubicBezTo>
                  <a:cubicBezTo>
                    <a:pt x="173988" y="87746"/>
                    <a:pt x="173673" y="88138"/>
                    <a:pt x="173466" y="88591"/>
                  </a:cubicBezTo>
                  <a:cubicBezTo>
                    <a:pt x="173243" y="89051"/>
                    <a:pt x="173128" y="89565"/>
                    <a:pt x="173120" y="90088"/>
                  </a:cubicBezTo>
                  <a:lnTo>
                    <a:pt x="173120" y="112312"/>
                  </a:lnTo>
                  <a:cubicBezTo>
                    <a:pt x="173120" y="122584"/>
                    <a:pt x="195621" y="130936"/>
                    <a:pt x="223304" y="130936"/>
                  </a:cubicBezTo>
                  <a:moveTo>
                    <a:pt x="1796" y="256445"/>
                  </a:moveTo>
                  <a:cubicBezTo>
                    <a:pt x="19529" y="256445"/>
                    <a:pt x="37240" y="256445"/>
                    <a:pt x="54966" y="238643"/>
                  </a:cubicBezTo>
                  <a:cubicBezTo>
                    <a:pt x="72692" y="256445"/>
                    <a:pt x="90410" y="256445"/>
                    <a:pt x="95139" y="256445"/>
                  </a:cubicBezTo>
                  <a:cubicBezTo>
                    <a:pt x="99860" y="256445"/>
                    <a:pt x="117594" y="256445"/>
                    <a:pt x="135304" y="238643"/>
                  </a:cubicBezTo>
                  <a:cubicBezTo>
                    <a:pt x="153022" y="256445"/>
                    <a:pt x="170748" y="256445"/>
                    <a:pt x="175470" y="256445"/>
                  </a:cubicBezTo>
                  <a:cubicBezTo>
                    <a:pt x="180191" y="256445"/>
                    <a:pt x="197924" y="256445"/>
                    <a:pt x="215643" y="238643"/>
                  </a:cubicBezTo>
                  <a:cubicBezTo>
                    <a:pt x="233369" y="256445"/>
                    <a:pt x="251094" y="256445"/>
                    <a:pt x="268797" y="256445"/>
                  </a:cubicBezTo>
                  <a:lnTo>
                    <a:pt x="268797" y="274778"/>
                  </a:lnTo>
                  <a:lnTo>
                    <a:pt x="1796" y="274778"/>
                  </a:lnTo>
                  <a:lnTo>
                    <a:pt x="1796" y="256445"/>
                  </a:ln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2" name="Rounded Rectangle 66">
              <a:extLst>
                <a:ext uri="{FF2B5EF4-FFF2-40B4-BE49-F238E27FC236}">
                  <a16:creationId xmlns:a16="http://schemas.microsoft.com/office/drawing/2014/main" id="{E471C83C-3C69-8CEC-96A7-BF1E4BF1066D}"/>
                </a:ext>
              </a:extLst>
            </p:cNvPr>
            <p:cNvSpPr/>
            <p:nvPr/>
          </p:nvSpPr>
          <p:spPr>
            <a:xfrm>
              <a:off x="4208884" y="3823921"/>
              <a:ext cx="276367" cy="276382"/>
            </a:xfrm>
            <a:custGeom>
              <a:avLst/>
              <a:gdLst/>
              <a:ahLst/>
              <a:cxnLst/>
              <a:rect l="0" t="0" r="0" b="0"/>
              <a:pathLst>
                <a:path w="276367" h="276382">
                  <a:moveTo>
                    <a:pt x="201517" y="109410"/>
                  </a:moveTo>
                  <a:cubicBezTo>
                    <a:pt x="214000" y="109418"/>
                    <a:pt x="226352" y="112005"/>
                    <a:pt x="237790" y="117010"/>
                  </a:cubicBezTo>
                  <a:cubicBezTo>
                    <a:pt x="238666" y="117394"/>
                    <a:pt x="239671" y="117317"/>
                    <a:pt x="240477" y="116811"/>
                  </a:cubicBezTo>
                  <a:cubicBezTo>
                    <a:pt x="241283" y="116304"/>
                    <a:pt x="241790" y="115429"/>
                    <a:pt x="241821" y="114477"/>
                  </a:cubicBezTo>
                  <a:lnTo>
                    <a:pt x="241821" y="51834"/>
                  </a:lnTo>
                  <a:cubicBezTo>
                    <a:pt x="241821" y="42291"/>
                    <a:pt x="234090" y="34561"/>
                    <a:pt x="224548" y="34561"/>
                  </a:cubicBezTo>
                  <a:lnTo>
                    <a:pt x="110777" y="34561"/>
                  </a:lnTo>
                  <a:cubicBezTo>
                    <a:pt x="108581" y="34538"/>
                    <a:pt x="106585" y="33294"/>
                    <a:pt x="105595" y="31336"/>
                  </a:cubicBezTo>
                  <a:lnTo>
                    <a:pt x="94655" y="9573"/>
                  </a:lnTo>
                  <a:cubicBezTo>
                    <a:pt x="91753" y="3707"/>
                    <a:pt x="85773" y="0"/>
                    <a:pt x="79225" y="15"/>
                  </a:cubicBezTo>
                  <a:lnTo>
                    <a:pt x="17272" y="15"/>
                  </a:lnTo>
                  <a:cubicBezTo>
                    <a:pt x="7730" y="15"/>
                    <a:pt x="0" y="7745"/>
                    <a:pt x="0" y="17288"/>
                  </a:cubicBezTo>
                  <a:lnTo>
                    <a:pt x="0" y="190017"/>
                  </a:lnTo>
                  <a:cubicBezTo>
                    <a:pt x="0" y="199560"/>
                    <a:pt x="7730" y="207290"/>
                    <a:pt x="17272" y="207290"/>
                  </a:cubicBezTo>
                  <a:lnTo>
                    <a:pt x="103637" y="207290"/>
                  </a:lnTo>
                  <a:cubicBezTo>
                    <a:pt x="105134" y="207336"/>
                    <a:pt x="106585" y="206722"/>
                    <a:pt x="107598" y="205617"/>
                  </a:cubicBezTo>
                  <a:cubicBezTo>
                    <a:pt x="108612" y="204511"/>
                    <a:pt x="109103" y="203022"/>
                    <a:pt x="108934" y="201533"/>
                  </a:cubicBezTo>
                  <a:cubicBezTo>
                    <a:pt x="108934" y="177020"/>
                    <a:pt x="118699" y="153521"/>
                    <a:pt x="136080" y="136225"/>
                  </a:cubicBezTo>
                  <a:cubicBezTo>
                    <a:pt x="153452" y="118937"/>
                    <a:pt x="177005" y="109287"/>
                    <a:pt x="201517" y="109410"/>
                  </a:cubicBezTo>
                  <a:moveTo>
                    <a:pt x="201517" y="126683"/>
                  </a:moveTo>
                  <a:cubicBezTo>
                    <a:pt x="160177" y="126683"/>
                    <a:pt x="126668" y="160193"/>
                    <a:pt x="126668" y="201533"/>
                  </a:cubicBezTo>
                  <a:cubicBezTo>
                    <a:pt x="126668" y="242872"/>
                    <a:pt x="160177" y="276382"/>
                    <a:pt x="201517" y="276382"/>
                  </a:cubicBezTo>
                  <a:cubicBezTo>
                    <a:pt x="242857" y="276382"/>
                    <a:pt x="276367" y="242872"/>
                    <a:pt x="276367" y="201533"/>
                  </a:cubicBezTo>
                  <a:cubicBezTo>
                    <a:pt x="276305" y="160223"/>
                    <a:pt x="242826" y="126745"/>
                    <a:pt x="201517" y="126683"/>
                  </a:cubicBezTo>
                  <a:moveTo>
                    <a:pt x="239172" y="186678"/>
                  </a:moveTo>
                  <a:lnTo>
                    <a:pt x="205778" y="231242"/>
                  </a:lnTo>
                  <a:cubicBezTo>
                    <a:pt x="202477" y="235610"/>
                    <a:pt x="197318" y="238167"/>
                    <a:pt x="191844" y="238151"/>
                  </a:cubicBezTo>
                  <a:cubicBezTo>
                    <a:pt x="187300" y="238128"/>
                    <a:pt x="182955" y="236309"/>
                    <a:pt x="179753" y="233084"/>
                  </a:cubicBezTo>
                  <a:lnTo>
                    <a:pt x="162480" y="215812"/>
                  </a:lnTo>
                  <a:cubicBezTo>
                    <a:pt x="159310" y="212411"/>
                    <a:pt x="159402" y="207106"/>
                    <a:pt x="162695" y="203820"/>
                  </a:cubicBezTo>
                  <a:cubicBezTo>
                    <a:pt x="165981" y="200527"/>
                    <a:pt x="171286" y="200435"/>
                    <a:pt x="174687" y="203605"/>
                  </a:cubicBezTo>
                  <a:lnTo>
                    <a:pt x="189656" y="218806"/>
                  </a:lnTo>
                  <a:cubicBezTo>
                    <a:pt x="190178" y="219443"/>
                    <a:pt x="190962" y="219811"/>
                    <a:pt x="191783" y="219811"/>
                  </a:cubicBezTo>
                  <a:cubicBezTo>
                    <a:pt x="192612" y="219811"/>
                    <a:pt x="193395" y="219443"/>
                    <a:pt x="193917" y="218806"/>
                  </a:cubicBezTo>
                  <a:lnTo>
                    <a:pt x="225354" y="176775"/>
                  </a:lnTo>
                  <a:cubicBezTo>
                    <a:pt x="228248" y="172998"/>
                    <a:pt x="233660" y="172276"/>
                    <a:pt x="237445" y="175163"/>
                  </a:cubicBezTo>
                  <a:cubicBezTo>
                    <a:pt x="240961" y="177949"/>
                    <a:pt x="241721" y="182985"/>
                    <a:pt x="239172" y="186678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3" name="Rounded Rectangle 67">
              <a:extLst>
                <a:ext uri="{FF2B5EF4-FFF2-40B4-BE49-F238E27FC236}">
                  <a16:creationId xmlns:a16="http://schemas.microsoft.com/office/drawing/2014/main" id="{513DB93F-4358-7D27-F6D3-932DE659FA00}"/>
                </a:ext>
              </a:extLst>
            </p:cNvPr>
            <p:cNvSpPr/>
            <p:nvPr/>
          </p:nvSpPr>
          <p:spPr>
            <a:xfrm>
              <a:off x="7433068" y="3179080"/>
              <a:ext cx="276812" cy="276367"/>
            </a:xfrm>
            <a:custGeom>
              <a:avLst/>
              <a:gdLst/>
              <a:ahLst/>
              <a:cxnLst/>
              <a:rect l="0" t="0" r="0" b="0"/>
              <a:pathLst>
                <a:path w="276812" h="276367">
                  <a:moveTo>
                    <a:pt x="145307" y="28673"/>
                  </a:moveTo>
                  <a:lnTo>
                    <a:pt x="145307" y="171002"/>
                  </a:lnTo>
                  <a:cubicBezTo>
                    <a:pt x="152355" y="165812"/>
                    <a:pt x="160108" y="161659"/>
                    <a:pt x="168338" y="158680"/>
                  </a:cubicBezTo>
                  <a:lnTo>
                    <a:pt x="168338" y="28673"/>
                  </a:lnTo>
                  <a:cubicBezTo>
                    <a:pt x="168660" y="13242"/>
                    <a:pt x="156477" y="437"/>
                    <a:pt x="141047" y="0"/>
                  </a:cubicBezTo>
                  <a:lnTo>
                    <a:pt x="20251" y="0"/>
                  </a:lnTo>
                  <a:lnTo>
                    <a:pt x="67464" y="23030"/>
                  </a:lnTo>
                  <a:lnTo>
                    <a:pt x="141047" y="23030"/>
                  </a:lnTo>
                  <a:cubicBezTo>
                    <a:pt x="143350" y="23030"/>
                    <a:pt x="145307" y="25679"/>
                    <a:pt x="145307" y="28673"/>
                  </a:cubicBezTo>
                  <a:moveTo>
                    <a:pt x="275545" y="218099"/>
                  </a:moveTo>
                  <a:cubicBezTo>
                    <a:pt x="274509" y="216026"/>
                    <a:pt x="249751" y="167547"/>
                    <a:pt x="199199" y="167547"/>
                  </a:cubicBezTo>
                  <a:cubicBezTo>
                    <a:pt x="148647" y="167547"/>
                    <a:pt x="123889" y="216026"/>
                    <a:pt x="122852" y="218099"/>
                  </a:cubicBezTo>
                  <a:cubicBezTo>
                    <a:pt x="121586" y="220517"/>
                    <a:pt x="121586" y="223396"/>
                    <a:pt x="122852" y="225815"/>
                  </a:cubicBezTo>
                  <a:cubicBezTo>
                    <a:pt x="123889" y="227887"/>
                    <a:pt x="148647" y="276367"/>
                    <a:pt x="199199" y="276367"/>
                  </a:cubicBezTo>
                  <a:cubicBezTo>
                    <a:pt x="249751" y="276367"/>
                    <a:pt x="274509" y="227887"/>
                    <a:pt x="275545" y="225815"/>
                  </a:cubicBezTo>
                  <a:cubicBezTo>
                    <a:pt x="276812" y="223396"/>
                    <a:pt x="276812" y="220517"/>
                    <a:pt x="275545" y="218099"/>
                  </a:cubicBezTo>
                  <a:moveTo>
                    <a:pt x="199199" y="255524"/>
                  </a:moveTo>
                  <a:cubicBezTo>
                    <a:pt x="185580" y="255570"/>
                    <a:pt x="173274" y="247394"/>
                    <a:pt x="168038" y="234819"/>
                  </a:cubicBezTo>
                  <a:cubicBezTo>
                    <a:pt x="162810" y="222245"/>
                    <a:pt x="165674" y="207759"/>
                    <a:pt x="175308" y="198124"/>
                  </a:cubicBezTo>
                  <a:cubicBezTo>
                    <a:pt x="184935" y="188490"/>
                    <a:pt x="199429" y="185626"/>
                    <a:pt x="212004" y="190854"/>
                  </a:cubicBezTo>
                  <a:cubicBezTo>
                    <a:pt x="224579" y="196090"/>
                    <a:pt x="232754" y="208396"/>
                    <a:pt x="232708" y="222014"/>
                  </a:cubicBezTo>
                  <a:cubicBezTo>
                    <a:pt x="232708" y="240523"/>
                    <a:pt x="217708" y="255524"/>
                    <a:pt x="199199" y="255524"/>
                  </a:cubicBezTo>
                  <a:moveTo>
                    <a:pt x="185841" y="222014"/>
                  </a:moveTo>
                  <a:cubicBezTo>
                    <a:pt x="185841" y="229392"/>
                    <a:pt x="191821" y="235372"/>
                    <a:pt x="199199" y="235372"/>
                  </a:cubicBezTo>
                  <a:cubicBezTo>
                    <a:pt x="206576" y="235372"/>
                    <a:pt x="212557" y="229392"/>
                    <a:pt x="212557" y="222014"/>
                  </a:cubicBezTo>
                  <a:cubicBezTo>
                    <a:pt x="212557" y="214637"/>
                    <a:pt x="206576" y="208657"/>
                    <a:pt x="199199" y="208657"/>
                  </a:cubicBezTo>
                  <a:cubicBezTo>
                    <a:pt x="191821" y="208657"/>
                    <a:pt x="185841" y="214637"/>
                    <a:pt x="185841" y="222014"/>
                  </a:cubicBezTo>
                  <a:moveTo>
                    <a:pt x="99" y="9327"/>
                  </a:moveTo>
                  <a:lnTo>
                    <a:pt x="99" y="213378"/>
                  </a:lnTo>
                  <a:cubicBezTo>
                    <a:pt x="0" y="217769"/>
                    <a:pt x="2418" y="221838"/>
                    <a:pt x="6318" y="223857"/>
                  </a:cubicBezTo>
                  <a:lnTo>
                    <a:pt x="98440" y="269918"/>
                  </a:lnTo>
                  <a:cubicBezTo>
                    <a:pt x="100167" y="270586"/>
                    <a:pt x="102002" y="270931"/>
                    <a:pt x="103852" y="270954"/>
                  </a:cubicBezTo>
                  <a:lnTo>
                    <a:pt x="103852" y="60109"/>
                  </a:lnTo>
                  <a:lnTo>
                    <a:pt x="99" y="9327"/>
                  </a:lnTo>
                  <a:moveTo>
                    <a:pt x="81397" y="155226"/>
                  </a:moveTo>
                  <a:cubicBezTo>
                    <a:pt x="81397" y="159993"/>
                    <a:pt x="77528" y="163862"/>
                    <a:pt x="72761" y="163862"/>
                  </a:cubicBezTo>
                  <a:cubicBezTo>
                    <a:pt x="67993" y="163862"/>
                    <a:pt x="64124" y="159993"/>
                    <a:pt x="64124" y="155226"/>
                  </a:cubicBezTo>
                  <a:lnTo>
                    <a:pt x="64124" y="131389"/>
                  </a:lnTo>
                  <a:cubicBezTo>
                    <a:pt x="64124" y="126622"/>
                    <a:pt x="67993" y="122753"/>
                    <a:pt x="72761" y="122753"/>
                  </a:cubicBezTo>
                  <a:cubicBezTo>
                    <a:pt x="77528" y="122753"/>
                    <a:pt x="81397" y="126622"/>
                    <a:pt x="81397" y="131389"/>
                  </a:cubicBezTo>
                  <a:lnTo>
                    <a:pt x="81397" y="155226"/>
                  </a:ln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4" name="Rounded Rectangle 68">
              <a:extLst>
                <a:ext uri="{FF2B5EF4-FFF2-40B4-BE49-F238E27FC236}">
                  <a16:creationId xmlns:a16="http://schemas.microsoft.com/office/drawing/2014/main" id="{7EBAA369-0A38-854E-4C31-84247AE808A9}"/>
                </a:ext>
              </a:extLst>
            </p:cNvPr>
            <p:cNvSpPr/>
            <p:nvPr/>
          </p:nvSpPr>
          <p:spPr>
            <a:xfrm>
              <a:off x="984394" y="3178274"/>
              <a:ext cx="276528" cy="277188"/>
            </a:xfrm>
            <a:custGeom>
              <a:avLst/>
              <a:gdLst/>
              <a:ahLst/>
              <a:cxnLst/>
              <a:rect l="0" t="0" r="0" b="0"/>
              <a:pathLst>
                <a:path w="276528" h="277188">
                  <a:moveTo>
                    <a:pt x="72408" y="236409"/>
                  </a:moveTo>
                  <a:cubicBezTo>
                    <a:pt x="73099" y="234873"/>
                    <a:pt x="73099" y="233108"/>
                    <a:pt x="72408" y="231572"/>
                  </a:cubicBezTo>
                  <a:cubicBezTo>
                    <a:pt x="71763" y="230037"/>
                    <a:pt x="70512" y="228824"/>
                    <a:pt x="68953" y="228233"/>
                  </a:cubicBezTo>
                  <a:cubicBezTo>
                    <a:pt x="63472" y="226344"/>
                    <a:pt x="57714" y="225377"/>
                    <a:pt x="51910" y="225354"/>
                  </a:cubicBezTo>
                  <a:cubicBezTo>
                    <a:pt x="25917" y="225546"/>
                    <a:pt x="4068" y="244938"/>
                    <a:pt x="783" y="270724"/>
                  </a:cubicBezTo>
                  <a:cubicBezTo>
                    <a:pt x="598" y="272352"/>
                    <a:pt x="1097" y="273979"/>
                    <a:pt x="2164" y="275215"/>
                  </a:cubicBezTo>
                  <a:cubicBezTo>
                    <a:pt x="3270" y="276474"/>
                    <a:pt x="4867" y="277188"/>
                    <a:pt x="6540" y="277173"/>
                  </a:cubicBezTo>
                  <a:lnTo>
                    <a:pt x="57783" y="277173"/>
                  </a:lnTo>
                  <a:cubicBezTo>
                    <a:pt x="60961" y="277173"/>
                    <a:pt x="63541" y="274593"/>
                    <a:pt x="63541" y="271415"/>
                  </a:cubicBezTo>
                  <a:cubicBezTo>
                    <a:pt x="63625" y="259201"/>
                    <a:pt x="66665" y="247187"/>
                    <a:pt x="72408" y="236409"/>
                  </a:cubicBezTo>
                  <a:moveTo>
                    <a:pt x="184452" y="121716"/>
                  </a:moveTo>
                  <a:cubicBezTo>
                    <a:pt x="180652" y="121685"/>
                    <a:pt x="177112" y="119774"/>
                    <a:pt x="174994" y="116619"/>
                  </a:cubicBezTo>
                  <a:cubicBezTo>
                    <a:pt x="172875" y="113464"/>
                    <a:pt x="172453" y="109472"/>
                    <a:pt x="173857" y="105940"/>
                  </a:cubicBezTo>
                  <a:cubicBezTo>
                    <a:pt x="180321" y="89780"/>
                    <a:pt x="190401" y="75325"/>
                    <a:pt x="203337" y="63679"/>
                  </a:cubicBezTo>
                  <a:cubicBezTo>
                    <a:pt x="208234" y="59357"/>
                    <a:pt x="215712" y="59818"/>
                    <a:pt x="220034" y="64715"/>
                  </a:cubicBezTo>
                  <a:cubicBezTo>
                    <a:pt x="224356" y="69613"/>
                    <a:pt x="223895" y="77091"/>
                    <a:pt x="218997" y="81413"/>
                  </a:cubicBezTo>
                  <a:cubicBezTo>
                    <a:pt x="208910" y="90763"/>
                    <a:pt x="201034" y="102248"/>
                    <a:pt x="195967" y="115037"/>
                  </a:cubicBezTo>
                  <a:cubicBezTo>
                    <a:pt x="193932" y="119482"/>
                    <a:pt x="189319" y="122161"/>
                    <a:pt x="184452" y="121716"/>
                  </a:cubicBezTo>
                  <a:moveTo>
                    <a:pt x="92329" y="121716"/>
                  </a:moveTo>
                  <a:cubicBezTo>
                    <a:pt x="87608" y="121724"/>
                    <a:pt x="83363" y="118845"/>
                    <a:pt x="81620" y="114462"/>
                  </a:cubicBezTo>
                  <a:cubicBezTo>
                    <a:pt x="76407" y="101856"/>
                    <a:pt x="68462" y="90571"/>
                    <a:pt x="58359" y="81413"/>
                  </a:cubicBezTo>
                  <a:cubicBezTo>
                    <a:pt x="53461" y="77183"/>
                    <a:pt x="52924" y="69782"/>
                    <a:pt x="57146" y="64884"/>
                  </a:cubicBezTo>
                  <a:cubicBezTo>
                    <a:pt x="61376" y="59994"/>
                    <a:pt x="68777" y="59449"/>
                    <a:pt x="73674" y="63679"/>
                  </a:cubicBezTo>
                  <a:cubicBezTo>
                    <a:pt x="86610" y="75325"/>
                    <a:pt x="96690" y="89780"/>
                    <a:pt x="103154" y="105940"/>
                  </a:cubicBezTo>
                  <a:cubicBezTo>
                    <a:pt x="104574" y="109510"/>
                    <a:pt x="104121" y="113548"/>
                    <a:pt x="101948" y="116719"/>
                  </a:cubicBezTo>
                  <a:cubicBezTo>
                    <a:pt x="99776" y="119881"/>
                    <a:pt x="96168" y="121755"/>
                    <a:pt x="92329" y="121716"/>
                  </a:cubicBezTo>
                  <a:moveTo>
                    <a:pt x="196197" y="185050"/>
                  </a:moveTo>
                  <a:cubicBezTo>
                    <a:pt x="196197" y="200949"/>
                    <a:pt x="209087" y="213839"/>
                    <a:pt x="224985" y="213839"/>
                  </a:cubicBezTo>
                  <a:cubicBezTo>
                    <a:pt x="240884" y="213839"/>
                    <a:pt x="253774" y="200949"/>
                    <a:pt x="253774" y="185050"/>
                  </a:cubicBezTo>
                  <a:cubicBezTo>
                    <a:pt x="253774" y="169152"/>
                    <a:pt x="240884" y="156262"/>
                    <a:pt x="224985" y="156262"/>
                  </a:cubicBezTo>
                  <a:cubicBezTo>
                    <a:pt x="209087" y="156262"/>
                    <a:pt x="196197" y="169152"/>
                    <a:pt x="196197" y="185050"/>
                  </a:cubicBezTo>
                  <a:moveTo>
                    <a:pt x="213470" y="271415"/>
                  </a:moveTo>
                  <a:cubicBezTo>
                    <a:pt x="213470" y="274593"/>
                    <a:pt x="216050" y="277173"/>
                    <a:pt x="219228" y="277173"/>
                  </a:cubicBezTo>
                  <a:lnTo>
                    <a:pt x="270586" y="277173"/>
                  </a:lnTo>
                  <a:cubicBezTo>
                    <a:pt x="272260" y="277188"/>
                    <a:pt x="273856" y="276474"/>
                    <a:pt x="274962" y="275215"/>
                  </a:cubicBezTo>
                  <a:cubicBezTo>
                    <a:pt x="276029" y="273979"/>
                    <a:pt x="276528" y="272352"/>
                    <a:pt x="276344" y="270724"/>
                  </a:cubicBezTo>
                  <a:cubicBezTo>
                    <a:pt x="274424" y="255102"/>
                    <a:pt x="265519" y="241199"/>
                    <a:pt x="252123" y="232931"/>
                  </a:cubicBezTo>
                  <a:cubicBezTo>
                    <a:pt x="238727" y="224671"/>
                    <a:pt x="222306" y="222936"/>
                    <a:pt x="207482" y="228233"/>
                  </a:cubicBezTo>
                  <a:cubicBezTo>
                    <a:pt x="205870" y="228785"/>
                    <a:pt x="204573" y="229998"/>
                    <a:pt x="203912" y="231572"/>
                  </a:cubicBezTo>
                  <a:cubicBezTo>
                    <a:pt x="203221" y="233108"/>
                    <a:pt x="203221" y="234873"/>
                    <a:pt x="203912" y="236409"/>
                  </a:cubicBezTo>
                  <a:cubicBezTo>
                    <a:pt x="209908" y="247125"/>
                    <a:pt x="213186" y="259140"/>
                    <a:pt x="213470" y="271415"/>
                  </a:cubicBezTo>
                  <a:moveTo>
                    <a:pt x="23468" y="185050"/>
                  </a:moveTo>
                  <a:cubicBezTo>
                    <a:pt x="23468" y="200949"/>
                    <a:pt x="36357" y="213839"/>
                    <a:pt x="52256" y="213839"/>
                  </a:cubicBezTo>
                  <a:cubicBezTo>
                    <a:pt x="68155" y="213839"/>
                    <a:pt x="81044" y="200949"/>
                    <a:pt x="81044" y="185050"/>
                  </a:cubicBezTo>
                  <a:cubicBezTo>
                    <a:pt x="81044" y="169152"/>
                    <a:pt x="68155" y="156262"/>
                    <a:pt x="52256" y="156262"/>
                  </a:cubicBezTo>
                  <a:cubicBezTo>
                    <a:pt x="36357" y="156262"/>
                    <a:pt x="23468" y="169152"/>
                    <a:pt x="23468" y="185050"/>
                  </a:cubicBezTo>
                  <a:moveTo>
                    <a:pt x="161421" y="218445"/>
                  </a:moveTo>
                  <a:cubicBezTo>
                    <a:pt x="160461" y="217999"/>
                    <a:pt x="159801" y="217078"/>
                    <a:pt x="159694" y="216026"/>
                  </a:cubicBezTo>
                  <a:cubicBezTo>
                    <a:pt x="159671" y="214967"/>
                    <a:pt x="160193" y="213969"/>
                    <a:pt x="161075" y="213378"/>
                  </a:cubicBezTo>
                  <a:cubicBezTo>
                    <a:pt x="177688" y="203367"/>
                    <a:pt x="185595" y="183515"/>
                    <a:pt x="180398" y="164822"/>
                  </a:cubicBezTo>
                  <a:cubicBezTo>
                    <a:pt x="175209" y="146136"/>
                    <a:pt x="158189" y="133208"/>
                    <a:pt x="138797" y="133208"/>
                  </a:cubicBezTo>
                  <a:cubicBezTo>
                    <a:pt x="119398" y="133208"/>
                    <a:pt x="102378" y="146136"/>
                    <a:pt x="97189" y="164822"/>
                  </a:cubicBezTo>
                  <a:cubicBezTo>
                    <a:pt x="91991" y="183515"/>
                    <a:pt x="99899" y="203367"/>
                    <a:pt x="116511" y="213378"/>
                  </a:cubicBezTo>
                  <a:cubicBezTo>
                    <a:pt x="117433" y="213931"/>
                    <a:pt x="117962" y="214952"/>
                    <a:pt x="117893" y="216026"/>
                  </a:cubicBezTo>
                  <a:cubicBezTo>
                    <a:pt x="117786" y="217078"/>
                    <a:pt x="117125" y="217999"/>
                    <a:pt x="116166" y="218445"/>
                  </a:cubicBezTo>
                  <a:cubicBezTo>
                    <a:pt x="95193" y="227596"/>
                    <a:pt x="81635" y="248300"/>
                    <a:pt x="81620" y="271185"/>
                  </a:cubicBezTo>
                  <a:cubicBezTo>
                    <a:pt x="81505" y="272774"/>
                    <a:pt x="82096" y="274332"/>
                    <a:pt x="83232" y="275445"/>
                  </a:cubicBezTo>
                  <a:cubicBezTo>
                    <a:pt x="84330" y="276551"/>
                    <a:pt x="85819" y="277173"/>
                    <a:pt x="87378" y="277173"/>
                  </a:cubicBezTo>
                  <a:lnTo>
                    <a:pt x="191015" y="277173"/>
                  </a:lnTo>
                  <a:cubicBezTo>
                    <a:pt x="192574" y="277173"/>
                    <a:pt x="194063" y="276551"/>
                    <a:pt x="195161" y="275445"/>
                  </a:cubicBezTo>
                  <a:cubicBezTo>
                    <a:pt x="196297" y="274332"/>
                    <a:pt x="196888" y="272774"/>
                    <a:pt x="196773" y="271185"/>
                  </a:cubicBezTo>
                  <a:cubicBezTo>
                    <a:pt x="196811" y="248054"/>
                    <a:pt x="182832" y="227204"/>
                    <a:pt x="161421" y="218445"/>
                  </a:cubicBezTo>
                  <a:moveTo>
                    <a:pt x="138390" y="202323"/>
                  </a:moveTo>
                  <a:cubicBezTo>
                    <a:pt x="124081" y="202323"/>
                    <a:pt x="112481" y="190724"/>
                    <a:pt x="112481" y="176414"/>
                  </a:cubicBezTo>
                  <a:cubicBezTo>
                    <a:pt x="112489" y="173643"/>
                    <a:pt x="112919" y="170887"/>
                    <a:pt x="113748" y="168238"/>
                  </a:cubicBezTo>
                  <a:cubicBezTo>
                    <a:pt x="114009" y="167378"/>
                    <a:pt x="114715" y="166718"/>
                    <a:pt x="115590" y="166511"/>
                  </a:cubicBezTo>
                  <a:cubicBezTo>
                    <a:pt x="116388" y="166119"/>
                    <a:pt x="117325" y="166119"/>
                    <a:pt x="118123" y="166511"/>
                  </a:cubicBezTo>
                  <a:cubicBezTo>
                    <a:pt x="127512" y="172836"/>
                    <a:pt x="138582" y="176207"/>
                    <a:pt x="149906" y="176184"/>
                  </a:cubicBezTo>
                  <a:cubicBezTo>
                    <a:pt x="153537" y="176191"/>
                    <a:pt x="157168" y="175846"/>
                    <a:pt x="160730" y="175147"/>
                  </a:cubicBezTo>
                  <a:cubicBezTo>
                    <a:pt x="161636" y="174955"/>
                    <a:pt x="162580" y="175216"/>
                    <a:pt x="163263" y="175838"/>
                  </a:cubicBezTo>
                  <a:cubicBezTo>
                    <a:pt x="163847" y="176468"/>
                    <a:pt x="164177" y="177289"/>
                    <a:pt x="164185" y="178141"/>
                  </a:cubicBezTo>
                  <a:cubicBezTo>
                    <a:pt x="163279" y="191729"/>
                    <a:pt x="152009" y="202293"/>
                    <a:pt x="138390" y="202323"/>
                  </a:cubicBezTo>
                  <a:moveTo>
                    <a:pt x="64577" y="29594"/>
                  </a:moveTo>
                  <a:lnTo>
                    <a:pt x="60662" y="29594"/>
                  </a:lnTo>
                  <a:cubicBezTo>
                    <a:pt x="50406" y="28058"/>
                    <a:pt x="42437" y="19860"/>
                    <a:pt x="41201" y="9557"/>
                  </a:cubicBezTo>
                  <a:lnTo>
                    <a:pt x="40625" y="5757"/>
                  </a:lnTo>
                  <a:cubicBezTo>
                    <a:pt x="40219" y="2848"/>
                    <a:pt x="37685" y="721"/>
                    <a:pt x="34753" y="806"/>
                  </a:cubicBezTo>
                  <a:cubicBezTo>
                    <a:pt x="31882" y="829"/>
                    <a:pt x="29448" y="2924"/>
                    <a:pt x="28995" y="5757"/>
                  </a:cubicBezTo>
                  <a:lnTo>
                    <a:pt x="28995" y="9557"/>
                  </a:lnTo>
                  <a:cubicBezTo>
                    <a:pt x="27529" y="19790"/>
                    <a:pt x="19437" y="27790"/>
                    <a:pt x="9189" y="29133"/>
                  </a:cubicBezTo>
                  <a:lnTo>
                    <a:pt x="5389" y="29133"/>
                  </a:lnTo>
                  <a:cubicBezTo>
                    <a:pt x="2280" y="29494"/>
                    <a:pt x="0" y="32227"/>
                    <a:pt x="207" y="35351"/>
                  </a:cubicBezTo>
                  <a:cubicBezTo>
                    <a:pt x="168" y="38207"/>
                    <a:pt x="2226" y="40656"/>
                    <a:pt x="5043" y="41109"/>
                  </a:cubicBezTo>
                  <a:lnTo>
                    <a:pt x="8958" y="41109"/>
                  </a:lnTo>
                  <a:cubicBezTo>
                    <a:pt x="19069" y="42591"/>
                    <a:pt x="26991" y="50567"/>
                    <a:pt x="28419" y="60685"/>
                  </a:cubicBezTo>
                  <a:lnTo>
                    <a:pt x="28419" y="64485"/>
                  </a:lnTo>
                  <a:cubicBezTo>
                    <a:pt x="28534" y="66044"/>
                    <a:pt x="29271" y="67495"/>
                    <a:pt x="30461" y="68508"/>
                  </a:cubicBezTo>
                  <a:cubicBezTo>
                    <a:pt x="31651" y="69521"/>
                    <a:pt x="33194" y="70028"/>
                    <a:pt x="34753" y="69897"/>
                  </a:cubicBezTo>
                  <a:cubicBezTo>
                    <a:pt x="37601" y="69867"/>
                    <a:pt x="39996" y="67763"/>
                    <a:pt x="40395" y="64946"/>
                  </a:cubicBezTo>
                  <a:lnTo>
                    <a:pt x="40971" y="61146"/>
                  </a:lnTo>
                  <a:cubicBezTo>
                    <a:pt x="42407" y="50989"/>
                    <a:pt x="50390" y="43005"/>
                    <a:pt x="60547" y="41570"/>
                  </a:cubicBezTo>
                  <a:lnTo>
                    <a:pt x="64347" y="41570"/>
                  </a:lnTo>
                  <a:cubicBezTo>
                    <a:pt x="67364" y="41101"/>
                    <a:pt x="69514" y="38399"/>
                    <a:pt x="69299" y="35351"/>
                  </a:cubicBezTo>
                  <a:cubicBezTo>
                    <a:pt x="69253" y="32565"/>
                    <a:pt x="67295" y="30185"/>
                    <a:pt x="64577" y="29594"/>
                  </a:cubicBezTo>
                  <a:moveTo>
                    <a:pt x="162457" y="23836"/>
                  </a:moveTo>
                  <a:lnTo>
                    <a:pt x="159348" y="23836"/>
                  </a:lnTo>
                  <a:cubicBezTo>
                    <a:pt x="151664" y="22616"/>
                    <a:pt x="145706" y="16474"/>
                    <a:pt x="144724" y="8751"/>
                  </a:cubicBezTo>
                  <a:lnTo>
                    <a:pt x="144724" y="5757"/>
                  </a:lnTo>
                  <a:cubicBezTo>
                    <a:pt x="144724" y="2579"/>
                    <a:pt x="142144" y="0"/>
                    <a:pt x="138966" y="0"/>
                  </a:cubicBezTo>
                  <a:cubicBezTo>
                    <a:pt x="135788" y="0"/>
                    <a:pt x="133208" y="2579"/>
                    <a:pt x="133208" y="5757"/>
                  </a:cubicBezTo>
                  <a:lnTo>
                    <a:pt x="133208" y="8866"/>
                  </a:lnTo>
                  <a:cubicBezTo>
                    <a:pt x="132134" y="16820"/>
                    <a:pt x="125762" y="23007"/>
                    <a:pt x="117778" y="23836"/>
                  </a:cubicBezTo>
                  <a:lnTo>
                    <a:pt x="114669" y="23836"/>
                  </a:lnTo>
                  <a:cubicBezTo>
                    <a:pt x="111928" y="24389"/>
                    <a:pt x="109955" y="26799"/>
                    <a:pt x="109955" y="29594"/>
                  </a:cubicBezTo>
                  <a:cubicBezTo>
                    <a:pt x="109955" y="32388"/>
                    <a:pt x="111928" y="34799"/>
                    <a:pt x="114669" y="35351"/>
                  </a:cubicBezTo>
                  <a:lnTo>
                    <a:pt x="117778" y="35351"/>
                  </a:lnTo>
                  <a:cubicBezTo>
                    <a:pt x="125370" y="36495"/>
                    <a:pt x="131320" y="42483"/>
                    <a:pt x="132402" y="50091"/>
                  </a:cubicBezTo>
                  <a:lnTo>
                    <a:pt x="132402" y="53085"/>
                  </a:lnTo>
                  <a:cubicBezTo>
                    <a:pt x="132402" y="56263"/>
                    <a:pt x="134982" y="58843"/>
                    <a:pt x="138160" y="58843"/>
                  </a:cubicBezTo>
                  <a:cubicBezTo>
                    <a:pt x="141338" y="58843"/>
                    <a:pt x="143918" y="56263"/>
                    <a:pt x="143918" y="53085"/>
                  </a:cubicBezTo>
                  <a:lnTo>
                    <a:pt x="143918" y="50091"/>
                  </a:lnTo>
                  <a:cubicBezTo>
                    <a:pt x="145123" y="42245"/>
                    <a:pt x="151456" y="36196"/>
                    <a:pt x="159348" y="35351"/>
                  </a:cubicBezTo>
                  <a:lnTo>
                    <a:pt x="162457" y="35351"/>
                  </a:lnTo>
                  <a:cubicBezTo>
                    <a:pt x="165198" y="34799"/>
                    <a:pt x="167171" y="32388"/>
                    <a:pt x="167171" y="29594"/>
                  </a:cubicBezTo>
                  <a:cubicBezTo>
                    <a:pt x="167171" y="26799"/>
                    <a:pt x="165198" y="24389"/>
                    <a:pt x="162457" y="23836"/>
                  </a:cubicBezTo>
                  <a:moveTo>
                    <a:pt x="138390" y="115959"/>
                  </a:moveTo>
                  <a:cubicBezTo>
                    <a:pt x="132034" y="115959"/>
                    <a:pt x="126875" y="110800"/>
                    <a:pt x="126875" y="104443"/>
                  </a:cubicBezTo>
                  <a:lnTo>
                    <a:pt x="126875" y="81413"/>
                  </a:lnTo>
                  <a:cubicBezTo>
                    <a:pt x="126875" y="75056"/>
                    <a:pt x="132034" y="69897"/>
                    <a:pt x="138390" y="69897"/>
                  </a:cubicBezTo>
                  <a:cubicBezTo>
                    <a:pt x="144747" y="69897"/>
                    <a:pt x="149906" y="75056"/>
                    <a:pt x="149906" y="81413"/>
                  </a:cubicBezTo>
                  <a:lnTo>
                    <a:pt x="149906" y="104443"/>
                  </a:lnTo>
                  <a:cubicBezTo>
                    <a:pt x="149906" y="110800"/>
                    <a:pt x="144747" y="115959"/>
                    <a:pt x="138390" y="115959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5" name="Rounded Rectangle 69">
              <a:extLst>
                <a:ext uri="{FF2B5EF4-FFF2-40B4-BE49-F238E27FC236}">
                  <a16:creationId xmlns:a16="http://schemas.microsoft.com/office/drawing/2014/main" id="{E3B5F278-DD5D-5DE4-779F-D61163BDE6FB}"/>
                </a:ext>
              </a:extLst>
            </p:cNvPr>
            <p:cNvSpPr/>
            <p:nvPr/>
          </p:nvSpPr>
          <p:spPr>
            <a:xfrm>
              <a:off x="6057090" y="3823937"/>
              <a:ext cx="267377" cy="279998"/>
            </a:xfrm>
            <a:custGeom>
              <a:avLst/>
              <a:gdLst/>
              <a:ahLst/>
              <a:cxnLst/>
              <a:rect l="0" t="0" r="0" b="0"/>
              <a:pathLst>
                <a:path w="267377" h="279998">
                  <a:moveTo>
                    <a:pt x="185741" y="256906"/>
                  </a:moveTo>
                  <a:lnTo>
                    <a:pt x="172729" y="251609"/>
                  </a:lnTo>
                  <a:cubicBezTo>
                    <a:pt x="155410" y="262387"/>
                    <a:pt x="133224" y="261289"/>
                    <a:pt x="117049" y="248860"/>
                  </a:cubicBezTo>
                  <a:cubicBezTo>
                    <a:pt x="100874" y="236432"/>
                    <a:pt x="94110" y="215266"/>
                    <a:pt x="100067" y="195760"/>
                  </a:cubicBezTo>
                  <a:cubicBezTo>
                    <a:pt x="104144" y="182555"/>
                    <a:pt x="113632" y="171708"/>
                    <a:pt x="126161" y="165889"/>
                  </a:cubicBezTo>
                  <a:cubicBezTo>
                    <a:pt x="138697" y="160070"/>
                    <a:pt x="153107" y="159840"/>
                    <a:pt x="165820" y="165244"/>
                  </a:cubicBezTo>
                  <a:lnTo>
                    <a:pt x="185050" y="153729"/>
                  </a:lnTo>
                  <a:cubicBezTo>
                    <a:pt x="186271" y="142705"/>
                    <a:pt x="191084" y="132387"/>
                    <a:pt x="198754" y="124365"/>
                  </a:cubicBezTo>
                  <a:cubicBezTo>
                    <a:pt x="205686" y="117118"/>
                    <a:pt x="214698" y="112205"/>
                    <a:pt x="224548" y="110316"/>
                  </a:cubicBezTo>
                  <a:lnTo>
                    <a:pt x="224548" y="69091"/>
                  </a:lnTo>
                  <a:cubicBezTo>
                    <a:pt x="224770" y="57975"/>
                    <a:pt x="217017" y="48279"/>
                    <a:pt x="206123" y="46061"/>
                  </a:cubicBezTo>
                  <a:cubicBezTo>
                    <a:pt x="203444" y="45516"/>
                    <a:pt x="201517" y="43151"/>
                    <a:pt x="201517" y="40418"/>
                  </a:cubicBezTo>
                  <a:lnTo>
                    <a:pt x="201517" y="23030"/>
                  </a:lnTo>
                  <a:cubicBezTo>
                    <a:pt x="201517" y="10310"/>
                    <a:pt x="191207" y="0"/>
                    <a:pt x="178487" y="0"/>
                  </a:cubicBezTo>
                  <a:lnTo>
                    <a:pt x="34545" y="0"/>
                  </a:lnTo>
                  <a:cubicBezTo>
                    <a:pt x="15468" y="0"/>
                    <a:pt x="0" y="15468"/>
                    <a:pt x="0" y="34545"/>
                  </a:cubicBezTo>
                  <a:lnTo>
                    <a:pt x="0" y="241821"/>
                  </a:lnTo>
                  <a:cubicBezTo>
                    <a:pt x="0" y="260898"/>
                    <a:pt x="15468" y="276367"/>
                    <a:pt x="34545" y="276367"/>
                  </a:cubicBezTo>
                  <a:lnTo>
                    <a:pt x="195760" y="276367"/>
                  </a:lnTo>
                  <a:cubicBezTo>
                    <a:pt x="191015" y="270709"/>
                    <a:pt x="187591" y="264061"/>
                    <a:pt x="185741" y="256906"/>
                  </a:cubicBezTo>
                  <a:moveTo>
                    <a:pt x="23030" y="34545"/>
                  </a:moveTo>
                  <a:cubicBezTo>
                    <a:pt x="23030" y="28189"/>
                    <a:pt x="28189" y="23030"/>
                    <a:pt x="34545" y="23030"/>
                  </a:cubicBezTo>
                  <a:lnTo>
                    <a:pt x="175608" y="23030"/>
                  </a:lnTo>
                  <a:cubicBezTo>
                    <a:pt x="177197" y="23030"/>
                    <a:pt x="178487" y="24320"/>
                    <a:pt x="178487" y="25909"/>
                  </a:cubicBezTo>
                  <a:lnTo>
                    <a:pt x="178487" y="43182"/>
                  </a:lnTo>
                  <a:cubicBezTo>
                    <a:pt x="178487" y="44771"/>
                    <a:pt x="177197" y="46061"/>
                    <a:pt x="175608" y="46061"/>
                  </a:cubicBezTo>
                  <a:lnTo>
                    <a:pt x="34545" y="46061"/>
                  </a:lnTo>
                  <a:cubicBezTo>
                    <a:pt x="28189" y="46061"/>
                    <a:pt x="23030" y="40902"/>
                    <a:pt x="23030" y="34545"/>
                  </a:cubicBezTo>
                  <a:moveTo>
                    <a:pt x="243318" y="214645"/>
                  </a:moveTo>
                  <a:cubicBezTo>
                    <a:pt x="232186" y="210929"/>
                    <a:pt x="219911" y="213677"/>
                    <a:pt x="211420" y="221784"/>
                  </a:cubicBezTo>
                  <a:cubicBezTo>
                    <a:pt x="210637" y="222575"/>
                    <a:pt x="209470" y="222844"/>
                    <a:pt x="208426" y="222475"/>
                  </a:cubicBezTo>
                  <a:lnTo>
                    <a:pt x="179062" y="210960"/>
                  </a:lnTo>
                  <a:cubicBezTo>
                    <a:pt x="178709" y="210768"/>
                    <a:pt x="178456" y="210430"/>
                    <a:pt x="178371" y="210039"/>
                  </a:cubicBezTo>
                  <a:lnTo>
                    <a:pt x="178371" y="206008"/>
                  </a:lnTo>
                  <a:cubicBezTo>
                    <a:pt x="178441" y="205548"/>
                    <a:pt x="178686" y="205133"/>
                    <a:pt x="179062" y="204857"/>
                  </a:cubicBezTo>
                  <a:lnTo>
                    <a:pt x="212342" y="184244"/>
                  </a:lnTo>
                  <a:cubicBezTo>
                    <a:pt x="213294" y="183661"/>
                    <a:pt x="214499" y="183661"/>
                    <a:pt x="215451" y="184244"/>
                  </a:cubicBezTo>
                  <a:cubicBezTo>
                    <a:pt x="223504" y="189902"/>
                    <a:pt x="233760" y="191399"/>
                    <a:pt x="243087" y="188275"/>
                  </a:cubicBezTo>
                  <a:cubicBezTo>
                    <a:pt x="252791" y="185196"/>
                    <a:pt x="260391" y="177596"/>
                    <a:pt x="263470" y="167893"/>
                  </a:cubicBezTo>
                  <a:cubicBezTo>
                    <a:pt x="266471" y="158258"/>
                    <a:pt x="264713" y="147764"/>
                    <a:pt x="258733" y="139634"/>
                  </a:cubicBezTo>
                  <a:cubicBezTo>
                    <a:pt x="252760" y="131497"/>
                    <a:pt x="243279" y="126691"/>
                    <a:pt x="233184" y="126668"/>
                  </a:cubicBezTo>
                  <a:cubicBezTo>
                    <a:pt x="224187" y="126791"/>
                    <a:pt x="215650" y="130667"/>
                    <a:pt x="209639" y="137354"/>
                  </a:cubicBezTo>
                  <a:cubicBezTo>
                    <a:pt x="203628" y="144048"/>
                    <a:pt x="200680" y="152946"/>
                    <a:pt x="201517" y="161905"/>
                  </a:cubicBezTo>
                  <a:cubicBezTo>
                    <a:pt x="201540" y="162933"/>
                    <a:pt x="201018" y="163901"/>
                    <a:pt x="200135" y="164438"/>
                  </a:cubicBezTo>
                  <a:lnTo>
                    <a:pt x="167662" y="184244"/>
                  </a:lnTo>
                  <a:cubicBezTo>
                    <a:pt x="166710" y="184828"/>
                    <a:pt x="165505" y="184828"/>
                    <a:pt x="164553" y="184244"/>
                  </a:cubicBezTo>
                  <a:cubicBezTo>
                    <a:pt x="156316" y="178602"/>
                    <a:pt x="145898" y="177174"/>
                    <a:pt x="136448" y="180390"/>
                  </a:cubicBezTo>
                  <a:cubicBezTo>
                    <a:pt x="126998" y="183607"/>
                    <a:pt x="119613" y="191100"/>
                    <a:pt x="116534" y="200596"/>
                  </a:cubicBezTo>
                  <a:cubicBezTo>
                    <a:pt x="112082" y="214399"/>
                    <a:pt x="117571" y="229469"/>
                    <a:pt x="129869" y="237161"/>
                  </a:cubicBezTo>
                  <a:cubicBezTo>
                    <a:pt x="142160" y="244861"/>
                    <a:pt x="158112" y="243218"/>
                    <a:pt x="168583" y="233184"/>
                  </a:cubicBezTo>
                  <a:cubicBezTo>
                    <a:pt x="169489" y="232562"/>
                    <a:pt x="170672" y="232562"/>
                    <a:pt x="171577" y="233184"/>
                  </a:cubicBezTo>
                  <a:lnTo>
                    <a:pt x="199905" y="244700"/>
                  </a:lnTo>
                  <a:cubicBezTo>
                    <a:pt x="200880" y="245114"/>
                    <a:pt x="201510" y="246066"/>
                    <a:pt x="201517" y="247118"/>
                  </a:cubicBezTo>
                  <a:cubicBezTo>
                    <a:pt x="202009" y="259562"/>
                    <a:pt x="209724" y="270578"/>
                    <a:pt x="221262" y="275292"/>
                  </a:cubicBezTo>
                  <a:cubicBezTo>
                    <a:pt x="232793" y="279998"/>
                    <a:pt x="246012" y="277534"/>
                    <a:pt x="255079" y="268989"/>
                  </a:cubicBezTo>
                  <a:cubicBezTo>
                    <a:pt x="264137" y="260445"/>
                    <a:pt x="267377" y="247394"/>
                    <a:pt x="263354" y="235603"/>
                  </a:cubicBezTo>
                  <a:cubicBezTo>
                    <a:pt x="260545" y="225738"/>
                    <a:pt x="253044" y="217900"/>
                    <a:pt x="243318" y="214645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6" name="Rounded Rectangle 70">
              <a:extLst>
                <a:ext uri="{FF2B5EF4-FFF2-40B4-BE49-F238E27FC236}">
                  <a16:creationId xmlns:a16="http://schemas.microsoft.com/office/drawing/2014/main" id="{31628A3D-9FD8-6613-5F7E-F56CEB0E5F91}"/>
                </a:ext>
              </a:extLst>
            </p:cNvPr>
            <p:cNvSpPr/>
            <p:nvPr/>
          </p:nvSpPr>
          <p:spPr>
            <a:xfrm>
              <a:off x="6972556" y="3823937"/>
              <a:ext cx="277188" cy="276413"/>
            </a:xfrm>
            <a:custGeom>
              <a:avLst/>
              <a:gdLst/>
              <a:ahLst/>
              <a:cxnLst/>
              <a:rect l="0" t="0" r="0" b="0"/>
              <a:pathLst>
                <a:path w="277188" h="276413">
                  <a:moveTo>
                    <a:pt x="92122" y="218790"/>
                  </a:moveTo>
                  <a:cubicBezTo>
                    <a:pt x="90533" y="218790"/>
                    <a:pt x="89243" y="217500"/>
                    <a:pt x="89243" y="215911"/>
                  </a:cubicBezTo>
                  <a:lnTo>
                    <a:pt x="89243" y="172729"/>
                  </a:lnTo>
                  <a:cubicBezTo>
                    <a:pt x="89243" y="171140"/>
                    <a:pt x="90533" y="169850"/>
                    <a:pt x="92122" y="169850"/>
                  </a:cubicBezTo>
                  <a:lnTo>
                    <a:pt x="138183" y="169850"/>
                  </a:lnTo>
                  <a:cubicBezTo>
                    <a:pt x="139772" y="169850"/>
                    <a:pt x="141062" y="171140"/>
                    <a:pt x="141062" y="172729"/>
                  </a:cubicBezTo>
                  <a:lnTo>
                    <a:pt x="141062" y="179523"/>
                  </a:lnTo>
                  <a:cubicBezTo>
                    <a:pt x="141062" y="180866"/>
                    <a:pt x="141960" y="182041"/>
                    <a:pt x="143250" y="182402"/>
                  </a:cubicBezTo>
                  <a:cubicBezTo>
                    <a:pt x="144540" y="182663"/>
                    <a:pt x="145845" y="182056"/>
                    <a:pt x="146474" y="180905"/>
                  </a:cubicBezTo>
                  <a:lnTo>
                    <a:pt x="160523" y="154189"/>
                  </a:lnTo>
                  <a:cubicBezTo>
                    <a:pt x="160684" y="153867"/>
                    <a:pt x="160684" y="153475"/>
                    <a:pt x="160523" y="153153"/>
                  </a:cubicBezTo>
                  <a:cubicBezTo>
                    <a:pt x="160331" y="152823"/>
                    <a:pt x="159985" y="152600"/>
                    <a:pt x="159602" y="152577"/>
                  </a:cubicBezTo>
                  <a:cubicBezTo>
                    <a:pt x="159287" y="152616"/>
                    <a:pt x="158972" y="152508"/>
                    <a:pt x="158749" y="152278"/>
                  </a:cubicBezTo>
                  <a:cubicBezTo>
                    <a:pt x="158519" y="152055"/>
                    <a:pt x="158412" y="151740"/>
                    <a:pt x="158450" y="151426"/>
                  </a:cubicBezTo>
                  <a:lnTo>
                    <a:pt x="158450" y="92122"/>
                  </a:lnTo>
                  <a:cubicBezTo>
                    <a:pt x="158450" y="90579"/>
                    <a:pt x="159671" y="89304"/>
                    <a:pt x="161214" y="89243"/>
                  </a:cubicBezTo>
                  <a:lnTo>
                    <a:pt x="204396" y="89243"/>
                  </a:lnTo>
                  <a:cubicBezTo>
                    <a:pt x="205985" y="89243"/>
                    <a:pt x="207275" y="90533"/>
                    <a:pt x="207275" y="92122"/>
                  </a:cubicBezTo>
                  <a:lnTo>
                    <a:pt x="207275" y="113540"/>
                  </a:lnTo>
                  <a:cubicBezTo>
                    <a:pt x="207275" y="114884"/>
                    <a:pt x="208173" y="116058"/>
                    <a:pt x="209463" y="116419"/>
                  </a:cubicBezTo>
                  <a:cubicBezTo>
                    <a:pt x="215497" y="117809"/>
                    <a:pt x="221009" y="120879"/>
                    <a:pt x="225354" y="125286"/>
                  </a:cubicBezTo>
                  <a:cubicBezTo>
                    <a:pt x="226337" y="125915"/>
                    <a:pt x="227596" y="125915"/>
                    <a:pt x="228578" y="125286"/>
                  </a:cubicBezTo>
                  <a:cubicBezTo>
                    <a:pt x="229461" y="124925"/>
                    <a:pt x="230106" y="124150"/>
                    <a:pt x="230305" y="123213"/>
                  </a:cubicBezTo>
                  <a:lnTo>
                    <a:pt x="230305" y="34545"/>
                  </a:lnTo>
                  <a:cubicBezTo>
                    <a:pt x="230305" y="15468"/>
                    <a:pt x="214837" y="0"/>
                    <a:pt x="195760" y="0"/>
                  </a:cubicBezTo>
                  <a:lnTo>
                    <a:pt x="34545" y="0"/>
                  </a:lnTo>
                  <a:cubicBezTo>
                    <a:pt x="15468" y="0"/>
                    <a:pt x="0" y="15468"/>
                    <a:pt x="0" y="34545"/>
                  </a:cubicBezTo>
                  <a:lnTo>
                    <a:pt x="0" y="207275"/>
                  </a:lnTo>
                  <a:cubicBezTo>
                    <a:pt x="0" y="226352"/>
                    <a:pt x="15468" y="241821"/>
                    <a:pt x="34545" y="241821"/>
                  </a:cubicBezTo>
                  <a:lnTo>
                    <a:pt x="112734" y="241821"/>
                  </a:lnTo>
                  <a:cubicBezTo>
                    <a:pt x="113794" y="241851"/>
                    <a:pt x="114784" y="241268"/>
                    <a:pt x="115268" y="240324"/>
                  </a:cubicBezTo>
                  <a:lnTo>
                    <a:pt x="124365" y="223051"/>
                  </a:lnTo>
                  <a:cubicBezTo>
                    <a:pt x="124879" y="222160"/>
                    <a:pt x="124879" y="221063"/>
                    <a:pt x="124365" y="220172"/>
                  </a:cubicBezTo>
                  <a:cubicBezTo>
                    <a:pt x="123866" y="219312"/>
                    <a:pt x="122945" y="218782"/>
                    <a:pt x="121947" y="218790"/>
                  </a:cubicBezTo>
                  <a:lnTo>
                    <a:pt x="92122" y="218790"/>
                  </a:lnTo>
                  <a:moveTo>
                    <a:pt x="141062" y="149698"/>
                  </a:moveTo>
                  <a:cubicBezTo>
                    <a:pt x="141062" y="151287"/>
                    <a:pt x="139772" y="152577"/>
                    <a:pt x="138183" y="152577"/>
                  </a:cubicBezTo>
                  <a:lnTo>
                    <a:pt x="92122" y="152577"/>
                  </a:lnTo>
                  <a:cubicBezTo>
                    <a:pt x="90533" y="152577"/>
                    <a:pt x="89243" y="151287"/>
                    <a:pt x="89243" y="149698"/>
                  </a:cubicBezTo>
                  <a:lnTo>
                    <a:pt x="89243" y="92122"/>
                  </a:lnTo>
                  <a:cubicBezTo>
                    <a:pt x="89243" y="90533"/>
                    <a:pt x="90533" y="89243"/>
                    <a:pt x="92122" y="89243"/>
                  </a:cubicBezTo>
                  <a:lnTo>
                    <a:pt x="138183" y="89243"/>
                  </a:lnTo>
                  <a:cubicBezTo>
                    <a:pt x="139772" y="89243"/>
                    <a:pt x="141062" y="90533"/>
                    <a:pt x="141062" y="92122"/>
                  </a:cubicBezTo>
                  <a:lnTo>
                    <a:pt x="141062" y="149698"/>
                  </a:lnTo>
                  <a:moveTo>
                    <a:pt x="23030" y="92122"/>
                  </a:moveTo>
                  <a:cubicBezTo>
                    <a:pt x="23030" y="90533"/>
                    <a:pt x="24320" y="89243"/>
                    <a:pt x="25909" y="89243"/>
                  </a:cubicBezTo>
                  <a:lnTo>
                    <a:pt x="69091" y="89243"/>
                  </a:lnTo>
                  <a:cubicBezTo>
                    <a:pt x="70680" y="89243"/>
                    <a:pt x="71970" y="90533"/>
                    <a:pt x="71970" y="92122"/>
                  </a:cubicBezTo>
                  <a:lnTo>
                    <a:pt x="71970" y="149698"/>
                  </a:lnTo>
                  <a:cubicBezTo>
                    <a:pt x="71970" y="151287"/>
                    <a:pt x="70680" y="152577"/>
                    <a:pt x="69091" y="152577"/>
                  </a:cubicBezTo>
                  <a:lnTo>
                    <a:pt x="25909" y="152577"/>
                  </a:lnTo>
                  <a:cubicBezTo>
                    <a:pt x="24320" y="152577"/>
                    <a:pt x="23030" y="151287"/>
                    <a:pt x="23030" y="149698"/>
                  </a:cubicBezTo>
                  <a:lnTo>
                    <a:pt x="23030" y="92122"/>
                  </a:lnTo>
                  <a:moveTo>
                    <a:pt x="92122" y="71970"/>
                  </a:moveTo>
                  <a:cubicBezTo>
                    <a:pt x="90533" y="71970"/>
                    <a:pt x="89243" y="70680"/>
                    <a:pt x="89243" y="69091"/>
                  </a:cubicBezTo>
                  <a:lnTo>
                    <a:pt x="89243" y="25909"/>
                  </a:lnTo>
                  <a:cubicBezTo>
                    <a:pt x="89243" y="24320"/>
                    <a:pt x="90533" y="23030"/>
                    <a:pt x="92122" y="23030"/>
                  </a:cubicBezTo>
                  <a:lnTo>
                    <a:pt x="138183" y="23030"/>
                  </a:lnTo>
                  <a:cubicBezTo>
                    <a:pt x="139772" y="23030"/>
                    <a:pt x="141062" y="24320"/>
                    <a:pt x="141062" y="25909"/>
                  </a:cubicBezTo>
                  <a:lnTo>
                    <a:pt x="141062" y="69091"/>
                  </a:lnTo>
                  <a:cubicBezTo>
                    <a:pt x="141062" y="70680"/>
                    <a:pt x="139772" y="71970"/>
                    <a:pt x="138183" y="71970"/>
                  </a:cubicBezTo>
                  <a:lnTo>
                    <a:pt x="92122" y="71970"/>
                  </a:lnTo>
                  <a:moveTo>
                    <a:pt x="207275" y="34545"/>
                  </a:moveTo>
                  <a:lnTo>
                    <a:pt x="207275" y="69091"/>
                  </a:lnTo>
                  <a:cubicBezTo>
                    <a:pt x="207275" y="70680"/>
                    <a:pt x="205985" y="71970"/>
                    <a:pt x="204396" y="71970"/>
                  </a:cubicBezTo>
                  <a:lnTo>
                    <a:pt x="161214" y="71970"/>
                  </a:lnTo>
                  <a:cubicBezTo>
                    <a:pt x="159625" y="71970"/>
                    <a:pt x="158335" y="70680"/>
                    <a:pt x="158335" y="69091"/>
                  </a:cubicBezTo>
                  <a:lnTo>
                    <a:pt x="158335" y="25909"/>
                  </a:lnTo>
                  <a:cubicBezTo>
                    <a:pt x="158335" y="24320"/>
                    <a:pt x="159625" y="23030"/>
                    <a:pt x="161214" y="23030"/>
                  </a:cubicBezTo>
                  <a:lnTo>
                    <a:pt x="195760" y="23030"/>
                  </a:lnTo>
                  <a:cubicBezTo>
                    <a:pt x="202116" y="23030"/>
                    <a:pt x="207275" y="28189"/>
                    <a:pt x="207275" y="34545"/>
                  </a:cubicBezTo>
                  <a:moveTo>
                    <a:pt x="23030" y="34545"/>
                  </a:moveTo>
                  <a:cubicBezTo>
                    <a:pt x="23030" y="28189"/>
                    <a:pt x="28189" y="23030"/>
                    <a:pt x="34545" y="23030"/>
                  </a:cubicBezTo>
                  <a:lnTo>
                    <a:pt x="69091" y="23030"/>
                  </a:lnTo>
                  <a:cubicBezTo>
                    <a:pt x="70680" y="23030"/>
                    <a:pt x="71970" y="24320"/>
                    <a:pt x="71970" y="25909"/>
                  </a:cubicBezTo>
                  <a:lnTo>
                    <a:pt x="71970" y="69091"/>
                  </a:lnTo>
                  <a:cubicBezTo>
                    <a:pt x="71970" y="70680"/>
                    <a:pt x="70680" y="71970"/>
                    <a:pt x="69091" y="71970"/>
                  </a:cubicBezTo>
                  <a:lnTo>
                    <a:pt x="25909" y="71970"/>
                  </a:lnTo>
                  <a:cubicBezTo>
                    <a:pt x="24320" y="71970"/>
                    <a:pt x="23030" y="70680"/>
                    <a:pt x="23030" y="69091"/>
                  </a:cubicBezTo>
                  <a:lnTo>
                    <a:pt x="23030" y="34545"/>
                  </a:lnTo>
                  <a:moveTo>
                    <a:pt x="23030" y="207275"/>
                  </a:moveTo>
                  <a:lnTo>
                    <a:pt x="23030" y="172729"/>
                  </a:lnTo>
                  <a:cubicBezTo>
                    <a:pt x="23030" y="171140"/>
                    <a:pt x="24320" y="169850"/>
                    <a:pt x="25909" y="169850"/>
                  </a:cubicBezTo>
                  <a:lnTo>
                    <a:pt x="69091" y="169850"/>
                  </a:lnTo>
                  <a:cubicBezTo>
                    <a:pt x="70680" y="169850"/>
                    <a:pt x="71970" y="171140"/>
                    <a:pt x="71970" y="172729"/>
                  </a:cubicBezTo>
                  <a:lnTo>
                    <a:pt x="71970" y="215911"/>
                  </a:lnTo>
                  <a:cubicBezTo>
                    <a:pt x="71970" y="217500"/>
                    <a:pt x="70680" y="218790"/>
                    <a:pt x="69091" y="218790"/>
                  </a:cubicBezTo>
                  <a:lnTo>
                    <a:pt x="34545" y="218790"/>
                  </a:lnTo>
                  <a:cubicBezTo>
                    <a:pt x="28189" y="218790"/>
                    <a:pt x="23030" y="213631"/>
                    <a:pt x="23030" y="207275"/>
                  </a:cubicBezTo>
                  <a:moveTo>
                    <a:pt x="216257" y="141292"/>
                  </a:moveTo>
                  <a:cubicBezTo>
                    <a:pt x="213355" y="135842"/>
                    <a:pt x="207689" y="132441"/>
                    <a:pt x="201517" y="132441"/>
                  </a:cubicBezTo>
                  <a:cubicBezTo>
                    <a:pt x="195345" y="132441"/>
                    <a:pt x="189679" y="135842"/>
                    <a:pt x="186778" y="141292"/>
                  </a:cubicBezTo>
                  <a:lnTo>
                    <a:pt x="128510" y="252185"/>
                  </a:lnTo>
                  <a:cubicBezTo>
                    <a:pt x="125862" y="257328"/>
                    <a:pt x="126077" y="263477"/>
                    <a:pt x="129086" y="268413"/>
                  </a:cubicBezTo>
                  <a:cubicBezTo>
                    <a:pt x="132103" y="273357"/>
                    <a:pt x="137469" y="276367"/>
                    <a:pt x="143250" y="276367"/>
                  </a:cubicBezTo>
                  <a:lnTo>
                    <a:pt x="259785" y="276367"/>
                  </a:lnTo>
                  <a:cubicBezTo>
                    <a:pt x="265565" y="276413"/>
                    <a:pt x="270939" y="273426"/>
                    <a:pt x="273956" y="268498"/>
                  </a:cubicBezTo>
                  <a:cubicBezTo>
                    <a:pt x="276973" y="263577"/>
                    <a:pt x="277188" y="257428"/>
                    <a:pt x="274524" y="252300"/>
                  </a:cubicBezTo>
                  <a:lnTo>
                    <a:pt x="216257" y="141292"/>
                  </a:lnTo>
                  <a:moveTo>
                    <a:pt x="201517" y="169850"/>
                  </a:moveTo>
                  <a:cubicBezTo>
                    <a:pt x="206262" y="169912"/>
                    <a:pt x="210092" y="173742"/>
                    <a:pt x="210154" y="178487"/>
                  </a:cubicBezTo>
                  <a:lnTo>
                    <a:pt x="210154" y="213033"/>
                  </a:lnTo>
                  <a:cubicBezTo>
                    <a:pt x="210154" y="217800"/>
                    <a:pt x="206285" y="221669"/>
                    <a:pt x="201517" y="221669"/>
                  </a:cubicBezTo>
                  <a:cubicBezTo>
                    <a:pt x="196750" y="221669"/>
                    <a:pt x="192881" y="217800"/>
                    <a:pt x="192881" y="213033"/>
                  </a:cubicBezTo>
                  <a:lnTo>
                    <a:pt x="192881" y="178487"/>
                  </a:lnTo>
                  <a:cubicBezTo>
                    <a:pt x="192942" y="173742"/>
                    <a:pt x="196773" y="169912"/>
                    <a:pt x="201517" y="169850"/>
                  </a:cubicBezTo>
                  <a:moveTo>
                    <a:pt x="190002" y="244700"/>
                  </a:moveTo>
                  <a:cubicBezTo>
                    <a:pt x="190002" y="238343"/>
                    <a:pt x="195161" y="233184"/>
                    <a:pt x="201517" y="233184"/>
                  </a:cubicBezTo>
                  <a:cubicBezTo>
                    <a:pt x="207874" y="233184"/>
                    <a:pt x="213033" y="238343"/>
                    <a:pt x="213033" y="244700"/>
                  </a:cubicBezTo>
                  <a:cubicBezTo>
                    <a:pt x="213033" y="251056"/>
                    <a:pt x="207874" y="256215"/>
                    <a:pt x="201517" y="256215"/>
                  </a:cubicBezTo>
                  <a:cubicBezTo>
                    <a:pt x="195161" y="256215"/>
                    <a:pt x="190002" y="251056"/>
                    <a:pt x="190002" y="244700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7" name="Rounded Rectangle 71">
              <a:extLst>
                <a:ext uri="{FF2B5EF4-FFF2-40B4-BE49-F238E27FC236}">
                  <a16:creationId xmlns:a16="http://schemas.microsoft.com/office/drawing/2014/main" id="{896F76B0-B513-8AB3-2429-DD5276BF21B3}"/>
                </a:ext>
              </a:extLst>
            </p:cNvPr>
            <p:cNvSpPr/>
            <p:nvPr/>
          </p:nvSpPr>
          <p:spPr>
            <a:xfrm>
              <a:off x="7893742" y="3823937"/>
              <a:ext cx="276405" cy="286155"/>
            </a:xfrm>
            <a:custGeom>
              <a:avLst/>
              <a:gdLst/>
              <a:ahLst/>
              <a:cxnLst/>
              <a:rect l="0" t="0" r="0" b="0"/>
              <a:pathLst>
                <a:path w="276405" h="286155">
                  <a:moveTo>
                    <a:pt x="181749" y="222360"/>
                  </a:moveTo>
                  <a:lnTo>
                    <a:pt x="149737" y="233069"/>
                  </a:lnTo>
                  <a:cubicBezTo>
                    <a:pt x="149107" y="233261"/>
                    <a:pt x="148601" y="233729"/>
                    <a:pt x="148355" y="234336"/>
                  </a:cubicBezTo>
                  <a:cubicBezTo>
                    <a:pt x="145438" y="240877"/>
                    <a:pt x="138935" y="245076"/>
                    <a:pt x="131773" y="245045"/>
                  </a:cubicBezTo>
                  <a:lnTo>
                    <a:pt x="95385" y="245045"/>
                  </a:lnTo>
                  <a:cubicBezTo>
                    <a:pt x="92905" y="245045"/>
                    <a:pt x="90894" y="243034"/>
                    <a:pt x="90894" y="240554"/>
                  </a:cubicBezTo>
                  <a:cubicBezTo>
                    <a:pt x="90894" y="238074"/>
                    <a:pt x="92905" y="236063"/>
                    <a:pt x="95385" y="236063"/>
                  </a:cubicBezTo>
                  <a:lnTo>
                    <a:pt x="131658" y="236063"/>
                  </a:lnTo>
                  <a:cubicBezTo>
                    <a:pt x="136678" y="236063"/>
                    <a:pt x="140755" y="231987"/>
                    <a:pt x="140755" y="226966"/>
                  </a:cubicBezTo>
                  <a:cubicBezTo>
                    <a:pt x="140755" y="221945"/>
                    <a:pt x="136678" y="217869"/>
                    <a:pt x="131658" y="217869"/>
                  </a:cubicBezTo>
                  <a:lnTo>
                    <a:pt x="99876" y="217869"/>
                  </a:lnTo>
                  <a:cubicBezTo>
                    <a:pt x="89466" y="209724"/>
                    <a:pt x="76799" y="204979"/>
                    <a:pt x="63602" y="204281"/>
                  </a:cubicBezTo>
                  <a:lnTo>
                    <a:pt x="44948" y="204281"/>
                  </a:lnTo>
                  <a:cubicBezTo>
                    <a:pt x="39313" y="204266"/>
                    <a:pt x="33755" y="205563"/>
                    <a:pt x="28711" y="208081"/>
                  </a:cubicBezTo>
                  <a:lnTo>
                    <a:pt x="1305" y="221784"/>
                  </a:lnTo>
                  <a:cubicBezTo>
                    <a:pt x="506" y="222153"/>
                    <a:pt x="0" y="222974"/>
                    <a:pt x="38" y="223857"/>
                  </a:cubicBezTo>
                  <a:lnTo>
                    <a:pt x="38" y="272797"/>
                  </a:lnTo>
                  <a:cubicBezTo>
                    <a:pt x="30" y="273611"/>
                    <a:pt x="468" y="274371"/>
                    <a:pt x="1189" y="274755"/>
                  </a:cubicBezTo>
                  <a:cubicBezTo>
                    <a:pt x="1903" y="275169"/>
                    <a:pt x="2779" y="275169"/>
                    <a:pt x="3492" y="274755"/>
                  </a:cubicBezTo>
                  <a:lnTo>
                    <a:pt x="32741" y="256445"/>
                  </a:lnTo>
                  <a:cubicBezTo>
                    <a:pt x="35067" y="255056"/>
                    <a:pt x="37869" y="254726"/>
                    <a:pt x="40457" y="255524"/>
                  </a:cubicBezTo>
                  <a:cubicBezTo>
                    <a:pt x="130967" y="286040"/>
                    <a:pt x="100682" y="286155"/>
                    <a:pt x="202707" y="234566"/>
                  </a:cubicBezTo>
                  <a:cubicBezTo>
                    <a:pt x="204158" y="233875"/>
                    <a:pt x="205148" y="232478"/>
                    <a:pt x="205310" y="230881"/>
                  </a:cubicBezTo>
                  <a:cubicBezTo>
                    <a:pt x="205478" y="229277"/>
                    <a:pt x="204795" y="227711"/>
                    <a:pt x="203513" y="226736"/>
                  </a:cubicBezTo>
                  <a:cubicBezTo>
                    <a:pt x="197487" y="221646"/>
                    <a:pt x="189273" y="219995"/>
                    <a:pt x="181749" y="222360"/>
                  </a:cubicBezTo>
                  <a:moveTo>
                    <a:pt x="257981" y="0"/>
                  </a:moveTo>
                  <a:lnTo>
                    <a:pt x="135343" y="0"/>
                  </a:lnTo>
                  <a:cubicBezTo>
                    <a:pt x="125171" y="0"/>
                    <a:pt x="116918" y="8252"/>
                    <a:pt x="116918" y="18424"/>
                  </a:cubicBezTo>
                  <a:lnTo>
                    <a:pt x="116918" y="175377"/>
                  </a:lnTo>
                  <a:cubicBezTo>
                    <a:pt x="116887" y="180283"/>
                    <a:pt x="118814" y="184997"/>
                    <a:pt x="122277" y="188482"/>
                  </a:cubicBezTo>
                  <a:cubicBezTo>
                    <a:pt x="125731" y="191960"/>
                    <a:pt x="130437" y="193917"/>
                    <a:pt x="135343" y="193917"/>
                  </a:cubicBezTo>
                  <a:lnTo>
                    <a:pt x="257981" y="193917"/>
                  </a:lnTo>
                  <a:cubicBezTo>
                    <a:pt x="268175" y="193856"/>
                    <a:pt x="276405" y="185572"/>
                    <a:pt x="276405" y="175377"/>
                  </a:cubicBezTo>
                  <a:lnTo>
                    <a:pt x="276405" y="18424"/>
                  </a:lnTo>
                  <a:cubicBezTo>
                    <a:pt x="276405" y="8252"/>
                    <a:pt x="268152" y="0"/>
                    <a:pt x="257981" y="0"/>
                  </a:cubicBezTo>
                  <a:moveTo>
                    <a:pt x="259132" y="175377"/>
                  </a:moveTo>
                  <a:cubicBezTo>
                    <a:pt x="259132" y="176038"/>
                    <a:pt x="258633" y="176583"/>
                    <a:pt x="257981" y="176644"/>
                  </a:cubicBezTo>
                  <a:lnTo>
                    <a:pt x="135343" y="176644"/>
                  </a:lnTo>
                  <a:cubicBezTo>
                    <a:pt x="135013" y="176644"/>
                    <a:pt x="134705" y="176506"/>
                    <a:pt x="134483" y="176268"/>
                  </a:cubicBezTo>
                  <a:cubicBezTo>
                    <a:pt x="134268" y="176022"/>
                    <a:pt x="134160" y="175700"/>
                    <a:pt x="134191" y="175377"/>
                  </a:cubicBezTo>
                  <a:lnTo>
                    <a:pt x="134191" y="18424"/>
                  </a:lnTo>
                  <a:cubicBezTo>
                    <a:pt x="134191" y="17787"/>
                    <a:pt x="134705" y="17272"/>
                    <a:pt x="135343" y="17272"/>
                  </a:cubicBezTo>
                  <a:lnTo>
                    <a:pt x="257981" y="17272"/>
                  </a:lnTo>
                  <a:cubicBezTo>
                    <a:pt x="258595" y="17326"/>
                    <a:pt x="259078" y="17810"/>
                    <a:pt x="259132" y="18424"/>
                  </a:cubicBezTo>
                  <a:lnTo>
                    <a:pt x="259132" y="175377"/>
                  </a:lnTo>
                  <a:moveTo>
                    <a:pt x="235871" y="46061"/>
                  </a:moveTo>
                  <a:lnTo>
                    <a:pt x="199137" y="46061"/>
                  </a:lnTo>
                  <a:cubicBezTo>
                    <a:pt x="194370" y="46061"/>
                    <a:pt x="190501" y="49930"/>
                    <a:pt x="190501" y="54697"/>
                  </a:cubicBezTo>
                  <a:cubicBezTo>
                    <a:pt x="190501" y="59465"/>
                    <a:pt x="194370" y="63334"/>
                    <a:pt x="199137" y="63334"/>
                  </a:cubicBezTo>
                  <a:lnTo>
                    <a:pt x="235871" y="63334"/>
                  </a:lnTo>
                  <a:cubicBezTo>
                    <a:pt x="240639" y="63334"/>
                    <a:pt x="244508" y="59465"/>
                    <a:pt x="244508" y="54697"/>
                  </a:cubicBezTo>
                  <a:cubicBezTo>
                    <a:pt x="244508" y="49930"/>
                    <a:pt x="240639" y="46061"/>
                    <a:pt x="235871" y="46061"/>
                  </a:cubicBezTo>
                  <a:moveTo>
                    <a:pt x="235871" y="85443"/>
                  </a:moveTo>
                  <a:lnTo>
                    <a:pt x="199137" y="85443"/>
                  </a:lnTo>
                  <a:cubicBezTo>
                    <a:pt x="194370" y="85443"/>
                    <a:pt x="190501" y="89312"/>
                    <a:pt x="190501" y="94079"/>
                  </a:cubicBezTo>
                  <a:cubicBezTo>
                    <a:pt x="190501" y="98847"/>
                    <a:pt x="194370" y="102716"/>
                    <a:pt x="199137" y="102716"/>
                  </a:cubicBezTo>
                  <a:lnTo>
                    <a:pt x="235871" y="102716"/>
                  </a:lnTo>
                  <a:cubicBezTo>
                    <a:pt x="240639" y="102716"/>
                    <a:pt x="244508" y="98847"/>
                    <a:pt x="244508" y="94079"/>
                  </a:cubicBezTo>
                  <a:cubicBezTo>
                    <a:pt x="244508" y="89312"/>
                    <a:pt x="240639" y="85443"/>
                    <a:pt x="235871" y="85443"/>
                  </a:cubicBezTo>
                  <a:moveTo>
                    <a:pt x="235871" y="124710"/>
                  </a:moveTo>
                  <a:lnTo>
                    <a:pt x="199137" y="124710"/>
                  </a:lnTo>
                  <a:cubicBezTo>
                    <a:pt x="194370" y="124710"/>
                    <a:pt x="190501" y="128579"/>
                    <a:pt x="190501" y="133347"/>
                  </a:cubicBezTo>
                  <a:cubicBezTo>
                    <a:pt x="190501" y="138114"/>
                    <a:pt x="194370" y="141983"/>
                    <a:pt x="199137" y="141983"/>
                  </a:cubicBezTo>
                  <a:lnTo>
                    <a:pt x="235871" y="141983"/>
                  </a:lnTo>
                  <a:cubicBezTo>
                    <a:pt x="240639" y="141983"/>
                    <a:pt x="244508" y="138114"/>
                    <a:pt x="244508" y="133347"/>
                  </a:cubicBezTo>
                  <a:cubicBezTo>
                    <a:pt x="244508" y="128579"/>
                    <a:pt x="240639" y="124710"/>
                    <a:pt x="235871" y="124710"/>
                  </a:cubicBezTo>
                  <a:moveTo>
                    <a:pt x="169658" y="46061"/>
                  </a:moveTo>
                  <a:lnTo>
                    <a:pt x="164707" y="46061"/>
                  </a:lnTo>
                  <a:cubicBezTo>
                    <a:pt x="159939" y="46061"/>
                    <a:pt x="156070" y="49930"/>
                    <a:pt x="156070" y="54697"/>
                  </a:cubicBezTo>
                  <a:cubicBezTo>
                    <a:pt x="156070" y="59465"/>
                    <a:pt x="159939" y="63334"/>
                    <a:pt x="164707" y="63334"/>
                  </a:cubicBezTo>
                  <a:lnTo>
                    <a:pt x="169658" y="63334"/>
                  </a:lnTo>
                  <a:cubicBezTo>
                    <a:pt x="174426" y="63334"/>
                    <a:pt x="178295" y="59465"/>
                    <a:pt x="178295" y="54697"/>
                  </a:cubicBezTo>
                  <a:cubicBezTo>
                    <a:pt x="178295" y="49930"/>
                    <a:pt x="174426" y="46061"/>
                    <a:pt x="169658" y="46061"/>
                  </a:cubicBezTo>
                  <a:moveTo>
                    <a:pt x="169658" y="85443"/>
                  </a:moveTo>
                  <a:lnTo>
                    <a:pt x="164707" y="85443"/>
                  </a:lnTo>
                  <a:cubicBezTo>
                    <a:pt x="159939" y="85443"/>
                    <a:pt x="156070" y="89312"/>
                    <a:pt x="156070" y="94079"/>
                  </a:cubicBezTo>
                  <a:cubicBezTo>
                    <a:pt x="156070" y="98847"/>
                    <a:pt x="159939" y="102716"/>
                    <a:pt x="164707" y="102716"/>
                  </a:cubicBezTo>
                  <a:lnTo>
                    <a:pt x="169658" y="102716"/>
                  </a:lnTo>
                  <a:cubicBezTo>
                    <a:pt x="174426" y="102716"/>
                    <a:pt x="178295" y="98847"/>
                    <a:pt x="178295" y="94079"/>
                  </a:cubicBezTo>
                  <a:cubicBezTo>
                    <a:pt x="178295" y="89312"/>
                    <a:pt x="174426" y="85443"/>
                    <a:pt x="169658" y="85443"/>
                  </a:cubicBezTo>
                  <a:moveTo>
                    <a:pt x="169658" y="124710"/>
                  </a:moveTo>
                  <a:lnTo>
                    <a:pt x="164707" y="124710"/>
                  </a:lnTo>
                  <a:cubicBezTo>
                    <a:pt x="159939" y="124710"/>
                    <a:pt x="156070" y="128579"/>
                    <a:pt x="156070" y="133347"/>
                  </a:cubicBezTo>
                  <a:cubicBezTo>
                    <a:pt x="156070" y="138114"/>
                    <a:pt x="159939" y="141983"/>
                    <a:pt x="164707" y="141983"/>
                  </a:cubicBezTo>
                  <a:lnTo>
                    <a:pt x="169658" y="141983"/>
                  </a:lnTo>
                  <a:cubicBezTo>
                    <a:pt x="174426" y="141983"/>
                    <a:pt x="178295" y="138114"/>
                    <a:pt x="178295" y="133347"/>
                  </a:cubicBezTo>
                  <a:cubicBezTo>
                    <a:pt x="178295" y="128579"/>
                    <a:pt x="174426" y="124710"/>
                    <a:pt x="169658" y="124710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8" name="Rounded Rectangle 72">
              <a:extLst>
                <a:ext uri="{FF2B5EF4-FFF2-40B4-BE49-F238E27FC236}">
                  <a16:creationId xmlns:a16="http://schemas.microsoft.com/office/drawing/2014/main" id="{75A4421E-3075-28C7-7F19-2F2C98C0C3FA}"/>
                </a:ext>
              </a:extLst>
            </p:cNvPr>
            <p:cNvSpPr/>
            <p:nvPr/>
          </p:nvSpPr>
          <p:spPr>
            <a:xfrm>
              <a:off x="5131030" y="3823806"/>
              <a:ext cx="274993" cy="276497"/>
            </a:xfrm>
            <a:custGeom>
              <a:avLst/>
              <a:gdLst/>
              <a:ahLst/>
              <a:cxnLst/>
              <a:rect l="0" t="0" r="0" b="0"/>
              <a:pathLst>
                <a:path w="274993" h="276497">
                  <a:moveTo>
                    <a:pt x="268767" y="130"/>
                  </a:moveTo>
                  <a:lnTo>
                    <a:pt x="222705" y="130"/>
                  </a:lnTo>
                  <a:cubicBezTo>
                    <a:pt x="220540" y="291"/>
                    <a:pt x="218660" y="1681"/>
                    <a:pt x="217869" y="3700"/>
                  </a:cubicBezTo>
                  <a:cubicBezTo>
                    <a:pt x="216948" y="5811"/>
                    <a:pt x="217401" y="8275"/>
                    <a:pt x="219020" y="9918"/>
                  </a:cubicBezTo>
                  <a:lnTo>
                    <a:pt x="229845" y="20742"/>
                  </a:lnTo>
                  <a:cubicBezTo>
                    <a:pt x="230405" y="21287"/>
                    <a:pt x="230728" y="22032"/>
                    <a:pt x="230728" y="22815"/>
                  </a:cubicBezTo>
                  <a:cubicBezTo>
                    <a:pt x="230728" y="23598"/>
                    <a:pt x="230405" y="24343"/>
                    <a:pt x="229845" y="24888"/>
                  </a:cubicBezTo>
                  <a:lnTo>
                    <a:pt x="160753" y="93980"/>
                  </a:lnTo>
                  <a:cubicBezTo>
                    <a:pt x="156661" y="98110"/>
                    <a:pt x="155456" y="104297"/>
                    <a:pt x="157698" y="109664"/>
                  </a:cubicBezTo>
                  <a:cubicBezTo>
                    <a:pt x="159939" y="115030"/>
                    <a:pt x="165190" y="118515"/>
                    <a:pt x="171002" y="118507"/>
                  </a:cubicBezTo>
                  <a:cubicBezTo>
                    <a:pt x="174817" y="118538"/>
                    <a:pt x="178487" y="116995"/>
                    <a:pt x="181135" y="114247"/>
                  </a:cubicBezTo>
                  <a:lnTo>
                    <a:pt x="250227" y="45155"/>
                  </a:lnTo>
                  <a:cubicBezTo>
                    <a:pt x="251409" y="44095"/>
                    <a:pt x="253190" y="44095"/>
                    <a:pt x="254372" y="45155"/>
                  </a:cubicBezTo>
                  <a:lnTo>
                    <a:pt x="265082" y="55979"/>
                  </a:lnTo>
                  <a:cubicBezTo>
                    <a:pt x="266179" y="57085"/>
                    <a:pt x="267669" y="57706"/>
                    <a:pt x="269227" y="57706"/>
                  </a:cubicBezTo>
                  <a:cubicBezTo>
                    <a:pt x="269949" y="57868"/>
                    <a:pt x="270693" y="57868"/>
                    <a:pt x="271415" y="57706"/>
                  </a:cubicBezTo>
                  <a:cubicBezTo>
                    <a:pt x="273565" y="56824"/>
                    <a:pt x="274969" y="54736"/>
                    <a:pt x="274985" y="52409"/>
                  </a:cubicBezTo>
                  <a:lnTo>
                    <a:pt x="274985" y="5888"/>
                  </a:lnTo>
                  <a:cubicBezTo>
                    <a:pt x="274993" y="4276"/>
                    <a:pt x="274317" y="2740"/>
                    <a:pt x="273142" y="1642"/>
                  </a:cubicBezTo>
                  <a:cubicBezTo>
                    <a:pt x="271960" y="552"/>
                    <a:pt x="270371" y="0"/>
                    <a:pt x="268767" y="130"/>
                  </a:cubicBezTo>
                  <a:moveTo>
                    <a:pt x="105710" y="73598"/>
                  </a:moveTo>
                  <a:cubicBezTo>
                    <a:pt x="105165" y="72945"/>
                    <a:pt x="104366" y="72569"/>
                    <a:pt x="103522" y="72561"/>
                  </a:cubicBezTo>
                  <a:lnTo>
                    <a:pt x="38576" y="72561"/>
                  </a:lnTo>
                  <a:cubicBezTo>
                    <a:pt x="37731" y="72569"/>
                    <a:pt x="36933" y="72945"/>
                    <a:pt x="36388" y="73598"/>
                  </a:cubicBezTo>
                  <a:cubicBezTo>
                    <a:pt x="23260" y="88798"/>
                    <a:pt x="0" y="119774"/>
                    <a:pt x="0" y="147871"/>
                  </a:cubicBezTo>
                  <a:cubicBezTo>
                    <a:pt x="7" y="187108"/>
                    <a:pt x="31812" y="218905"/>
                    <a:pt x="71049" y="218905"/>
                  </a:cubicBezTo>
                  <a:cubicBezTo>
                    <a:pt x="110285" y="218905"/>
                    <a:pt x="142091" y="187108"/>
                    <a:pt x="142098" y="147871"/>
                  </a:cubicBezTo>
                  <a:cubicBezTo>
                    <a:pt x="142098" y="119774"/>
                    <a:pt x="118837" y="88798"/>
                    <a:pt x="105710" y="73598"/>
                  </a:cubicBezTo>
                  <a:moveTo>
                    <a:pt x="82679" y="178272"/>
                  </a:moveTo>
                  <a:cubicBezTo>
                    <a:pt x="81397" y="178556"/>
                    <a:pt x="80522" y="179730"/>
                    <a:pt x="80607" y="181035"/>
                  </a:cubicBezTo>
                  <a:lnTo>
                    <a:pt x="80607" y="182878"/>
                  </a:lnTo>
                  <a:cubicBezTo>
                    <a:pt x="80607" y="187645"/>
                    <a:pt x="76737" y="191514"/>
                    <a:pt x="71970" y="191514"/>
                  </a:cubicBezTo>
                  <a:cubicBezTo>
                    <a:pt x="67203" y="191514"/>
                    <a:pt x="63334" y="187645"/>
                    <a:pt x="63334" y="182878"/>
                  </a:cubicBezTo>
                  <a:lnTo>
                    <a:pt x="63334" y="181841"/>
                  </a:lnTo>
                  <a:cubicBezTo>
                    <a:pt x="63272" y="180275"/>
                    <a:pt x="62021" y="179024"/>
                    <a:pt x="60455" y="178963"/>
                  </a:cubicBezTo>
                  <a:lnTo>
                    <a:pt x="57000" y="178963"/>
                  </a:lnTo>
                  <a:cubicBezTo>
                    <a:pt x="52233" y="178963"/>
                    <a:pt x="48364" y="175093"/>
                    <a:pt x="48364" y="170326"/>
                  </a:cubicBezTo>
                  <a:cubicBezTo>
                    <a:pt x="48364" y="165559"/>
                    <a:pt x="52233" y="161690"/>
                    <a:pt x="57000" y="161690"/>
                  </a:cubicBezTo>
                  <a:lnTo>
                    <a:pt x="77613" y="161690"/>
                  </a:lnTo>
                  <a:cubicBezTo>
                    <a:pt x="80223" y="161690"/>
                    <a:pt x="82334" y="159579"/>
                    <a:pt x="82334" y="156968"/>
                  </a:cubicBezTo>
                  <a:cubicBezTo>
                    <a:pt x="82418" y="155111"/>
                    <a:pt x="81374" y="153383"/>
                    <a:pt x="79685" y="152593"/>
                  </a:cubicBezTo>
                  <a:lnTo>
                    <a:pt x="59073" y="144302"/>
                  </a:lnTo>
                  <a:cubicBezTo>
                    <a:pt x="50260" y="140801"/>
                    <a:pt x="44679" y="132049"/>
                    <a:pt x="45232" y="122584"/>
                  </a:cubicBezTo>
                  <a:cubicBezTo>
                    <a:pt x="45784" y="113118"/>
                    <a:pt x="52333" y="105073"/>
                    <a:pt x="61491" y="102616"/>
                  </a:cubicBezTo>
                  <a:cubicBezTo>
                    <a:pt x="62743" y="102271"/>
                    <a:pt x="63625" y="101150"/>
                    <a:pt x="63679" y="99852"/>
                  </a:cubicBezTo>
                  <a:lnTo>
                    <a:pt x="63679" y="98010"/>
                  </a:lnTo>
                  <a:cubicBezTo>
                    <a:pt x="63679" y="93243"/>
                    <a:pt x="67548" y="89374"/>
                    <a:pt x="72316" y="89374"/>
                  </a:cubicBezTo>
                  <a:cubicBezTo>
                    <a:pt x="77083" y="89374"/>
                    <a:pt x="80952" y="93243"/>
                    <a:pt x="80952" y="98010"/>
                  </a:cubicBezTo>
                  <a:lnTo>
                    <a:pt x="80952" y="98931"/>
                  </a:lnTo>
                  <a:cubicBezTo>
                    <a:pt x="80952" y="100520"/>
                    <a:pt x="82242" y="101810"/>
                    <a:pt x="83831" y="101810"/>
                  </a:cubicBezTo>
                  <a:lnTo>
                    <a:pt x="87285" y="101810"/>
                  </a:lnTo>
                  <a:cubicBezTo>
                    <a:pt x="92053" y="101810"/>
                    <a:pt x="95922" y="105679"/>
                    <a:pt x="95922" y="110447"/>
                  </a:cubicBezTo>
                  <a:cubicBezTo>
                    <a:pt x="95922" y="115214"/>
                    <a:pt x="92053" y="119083"/>
                    <a:pt x="87285" y="119083"/>
                  </a:cubicBezTo>
                  <a:lnTo>
                    <a:pt x="66903" y="119083"/>
                  </a:lnTo>
                  <a:cubicBezTo>
                    <a:pt x="64278" y="119144"/>
                    <a:pt x="62182" y="121294"/>
                    <a:pt x="62182" y="123919"/>
                  </a:cubicBezTo>
                  <a:cubicBezTo>
                    <a:pt x="62159" y="125862"/>
                    <a:pt x="63357" y="127612"/>
                    <a:pt x="65176" y="128295"/>
                  </a:cubicBezTo>
                  <a:lnTo>
                    <a:pt x="85788" y="136471"/>
                  </a:lnTo>
                  <a:cubicBezTo>
                    <a:pt x="94686" y="139979"/>
                    <a:pt x="100290" y="148839"/>
                    <a:pt x="99661" y="158381"/>
                  </a:cubicBezTo>
                  <a:cubicBezTo>
                    <a:pt x="99031" y="167923"/>
                    <a:pt x="92306" y="175961"/>
                    <a:pt x="83025" y="178272"/>
                  </a:cubicBezTo>
                  <a:moveTo>
                    <a:pt x="122062" y="27997"/>
                  </a:moveTo>
                  <a:cubicBezTo>
                    <a:pt x="124488" y="24542"/>
                    <a:pt x="124488" y="19936"/>
                    <a:pt x="122062" y="16482"/>
                  </a:cubicBezTo>
                  <a:cubicBezTo>
                    <a:pt x="119244" y="13142"/>
                    <a:pt x="114607" y="11975"/>
                    <a:pt x="110546" y="13603"/>
                  </a:cubicBezTo>
                  <a:cubicBezTo>
                    <a:pt x="102693" y="16942"/>
                    <a:pt x="93596" y="15215"/>
                    <a:pt x="87516" y="9227"/>
                  </a:cubicBezTo>
                  <a:lnTo>
                    <a:pt x="83370" y="5197"/>
                  </a:lnTo>
                  <a:cubicBezTo>
                    <a:pt x="80108" y="1919"/>
                    <a:pt x="75670" y="76"/>
                    <a:pt x="71049" y="76"/>
                  </a:cubicBezTo>
                  <a:cubicBezTo>
                    <a:pt x="66427" y="76"/>
                    <a:pt x="61990" y="1919"/>
                    <a:pt x="58728" y="5197"/>
                  </a:cubicBezTo>
                  <a:lnTo>
                    <a:pt x="55273" y="8766"/>
                  </a:lnTo>
                  <a:cubicBezTo>
                    <a:pt x="49193" y="14754"/>
                    <a:pt x="40096" y="16482"/>
                    <a:pt x="32242" y="13142"/>
                  </a:cubicBezTo>
                  <a:cubicBezTo>
                    <a:pt x="28181" y="11515"/>
                    <a:pt x="23544" y="12682"/>
                    <a:pt x="20727" y="16021"/>
                  </a:cubicBezTo>
                  <a:cubicBezTo>
                    <a:pt x="18301" y="19476"/>
                    <a:pt x="18301" y="24082"/>
                    <a:pt x="20727" y="27536"/>
                  </a:cubicBezTo>
                  <a:lnTo>
                    <a:pt x="38345" y="54137"/>
                  </a:lnTo>
                  <a:cubicBezTo>
                    <a:pt x="38891" y="54858"/>
                    <a:pt x="39743" y="55288"/>
                    <a:pt x="40649" y="55288"/>
                  </a:cubicBezTo>
                  <a:lnTo>
                    <a:pt x="101449" y="55288"/>
                  </a:lnTo>
                  <a:cubicBezTo>
                    <a:pt x="102355" y="55288"/>
                    <a:pt x="103207" y="54858"/>
                    <a:pt x="103752" y="54137"/>
                  </a:cubicBezTo>
                  <a:lnTo>
                    <a:pt x="122062" y="27997"/>
                  </a:lnTo>
                  <a:moveTo>
                    <a:pt x="191038" y="227557"/>
                  </a:moveTo>
                  <a:cubicBezTo>
                    <a:pt x="191038" y="235510"/>
                    <a:pt x="197479" y="241951"/>
                    <a:pt x="205432" y="241951"/>
                  </a:cubicBezTo>
                  <a:cubicBezTo>
                    <a:pt x="213386" y="241951"/>
                    <a:pt x="219827" y="235510"/>
                    <a:pt x="219827" y="227557"/>
                  </a:cubicBezTo>
                  <a:cubicBezTo>
                    <a:pt x="219827" y="219604"/>
                    <a:pt x="213386" y="213163"/>
                    <a:pt x="205432" y="213163"/>
                  </a:cubicBezTo>
                  <a:cubicBezTo>
                    <a:pt x="197479" y="213163"/>
                    <a:pt x="191038" y="219604"/>
                    <a:pt x="191038" y="227557"/>
                  </a:cubicBezTo>
                  <a:moveTo>
                    <a:pt x="251494" y="178617"/>
                  </a:moveTo>
                  <a:lnTo>
                    <a:pt x="159371" y="178617"/>
                  </a:lnTo>
                  <a:cubicBezTo>
                    <a:pt x="146651" y="178617"/>
                    <a:pt x="136341" y="188927"/>
                    <a:pt x="136341" y="201648"/>
                  </a:cubicBezTo>
                  <a:lnTo>
                    <a:pt x="136341" y="253467"/>
                  </a:lnTo>
                  <a:cubicBezTo>
                    <a:pt x="136341" y="266187"/>
                    <a:pt x="146651" y="276497"/>
                    <a:pt x="159371" y="276497"/>
                  </a:cubicBezTo>
                  <a:lnTo>
                    <a:pt x="251494" y="276497"/>
                  </a:lnTo>
                  <a:cubicBezTo>
                    <a:pt x="264214" y="276497"/>
                    <a:pt x="274524" y="266187"/>
                    <a:pt x="274524" y="253467"/>
                  </a:cubicBezTo>
                  <a:lnTo>
                    <a:pt x="274524" y="201648"/>
                  </a:lnTo>
                  <a:cubicBezTo>
                    <a:pt x="274524" y="188927"/>
                    <a:pt x="264214" y="178617"/>
                    <a:pt x="251494" y="178617"/>
                  </a:cubicBezTo>
                  <a:moveTo>
                    <a:pt x="251494" y="250588"/>
                  </a:moveTo>
                  <a:cubicBezTo>
                    <a:pt x="251494" y="252177"/>
                    <a:pt x="250204" y="253467"/>
                    <a:pt x="248615" y="253467"/>
                  </a:cubicBezTo>
                  <a:lnTo>
                    <a:pt x="162250" y="253467"/>
                  </a:lnTo>
                  <a:cubicBezTo>
                    <a:pt x="160661" y="253467"/>
                    <a:pt x="159371" y="252177"/>
                    <a:pt x="159371" y="250588"/>
                  </a:cubicBezTo>
                  <a:lnTo>
                    <a:pt x="159371" y="204527"/>
                  </a:lnTo>
                  <a:cubicBezTo>
                    <a:pt x="159371" y="202937"/>
                    <a:pt x="160661" y="201648"/>
                    <a:pt x="162250" y="201648"/>
                  </a:cubicBezTo>
                  <a:lnTo>
                    <a:pt x="248615" y="201648"/>
                  </a:lnTo>
                  <a:cubicBezTo>
                    <a:pt x="250204" y="201648"/>
                    <a:pt x="251494" y="202937"/>
                    <a:pt x="251494" y="204527"/>
                  </a:cubicBezTo>
                  <a:lnTo>
                    <a:pt x="251494" y="250588"/>
                  </a:ln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s-ES_tradnl" sz="2000" noProof="1"/>
            </a:p>
          </p:txBody>
        </p:sp>
        <p:sp>
          <p:nvSpPr>
            <p:cNvPr id="69" name="TextBox 73">
              <a:extLst>
                <a:ext uri="{FF2B5EF4-FFF2-40B4-BE49-F238E27FC236}">
                  <a16:creationId xmlns:a16="http://schemas.microsoft.com/office/drawing/2014/main" id="{62870E34-5362-D83A-CFB2-EFDD2B58EEBD}"/>
                </a:ext>
              </a:extLst>
            </p:cNvPr>
            <p:cNvSpPr txBox="1"/>
            <p:nvPr/>
          </p:nvSpPr>
          <p:spPr>
            <a:xfrm>
              <a:off x="7285557" y="2600788"/>
              <a:ext cx="652838" cy="493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Coordinación  espacios de 
Participación
Ciudadana y  Rencidión de Cuentas</a:t>
              </a:r>
            </a:p>
          </p:txBody>
        </p:sp>
        <p:sp>
          <p:nvSpPr>
            <p:cNvPr id="70" name="TextBox 75">
              <a:extLst>
                <a:ext uri="{FF2B5EF4-FFF2-40B4-BE49-F238E27FC236}">
                  <a16:creationId xmlns:a16="http://schemas.microsoft.com/office/drawing/2014/main" id="{A77E2784-9BCF-34F5-3F4D-268BA9E26A68}"/>
                </a:ext>
              </a:extLst>
            </p:cNvPr>
            <p:cNvSpPr txBox="1"/>
            <p:nvPr/>
          </p:nvSpPr>
          <p:spPr>
            <a:xfrm>
              <a:off x="7609982" y="4235085"/>
              <a:ext cx="896793" cy="32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Administración del
inventario de
trámites y servicios
y racionalización</a:t>
              </a:r>
            </a:p>
          </p:txBody>
        </p:sp>
        <p:sp>
          <p:nvSpPr>
            <p:cNvPr id="71" name="TextBox 76">
              <a:extLst>
                <a:ext uri="{FF2B5EF4-FFF2-40B4-BE49-F238E27FC236}">
                  <a16:creationId xmlns:a16="http://schemas.microsoft.com/office/drawing/2014/main" id="{5DFA2F2B-895A-D72E-2B3F-E70218AB71F4}"/>
                </a:ext>
              </a:extLst>
            </p:cNvPr>
            <p:cNvSpPr txBox="1"/>
            <p:nvPr/>
          </p:nvSpPr>
          <p:spPr>
            <a:xfrm>
              <a:off x="5769150" y="4212935"/>
              <a:ext cx="912807" cy="2467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Estructuración</a:t>
              </a:r>
              <a:r>
                <a:rPr lang="es-ES_tradnl" sz="900" b="0" noProof="1">
                  <a:solidFill>
                    <a:srgbClr val="376435"/>
                  </a:solidFill>
                  <a:latin typeface="Arial"/>
                </a:rPr>
                <a:t> </a:t>
              </a:r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y
presentación de
informes de gestión</a:t>
              </a:r>
            </a:p>
          </p:txBody>
        </p:sp>
        <p:sp>
          <p:nvSpPr>
            <p:cNvPr id="72" name="TextBox 77">
              <a:extLst>
                <a:ext uri="{FF2B5EF4-FFF2-40B4-BE49-F238E27FC236}">
                  <a16:creationId xmlns:a16="http://schemas.microsoft.com/office/drawing/2014/main" id="{FF486167-D677-7356-08C0-601FA8097C1D}"/>
                </a:ext>
              </a:extLst>
            </p:cNvPr>
            <p:cNvSpPr txBox="1"/>
            <p:nvPr/>
          </p:nvSpPr>
          <p:spPr>
            <a:xfrm>
              <a:off x="2642435" y="2782253"/>
              <a:ext cx="645255" cy="328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Apoyo en el disñeo de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Estudios y
Evaluaciones</a:t>
              </a:r>
            </a:p>
          </p:txBody>
        </p:sp>
        <p:sp>
          <p:nvSpPr>
            <p:cNvPr id="73" name="TextBox 78">
              <a:extLst>
                <a:ext uri="{FF2B5EF4-FFF2-40B4-BE49-F238E27FC236}">
                  <a16:creationId xmlns:a16="http://schemas.microsoft.com/office/drawing/2014/main" id="{EBFF9BA3-58A7-AF7B-7730-AEC2258B9F66}"/>
                </a:ext>
              </a:extLst>
            </p:cNvPr>
            <p:cNvSpPr txBox="1"/>
            <p:nvPr/>
          </p:nvSpPr>
          <p:spPr>
            <a:xfrm>
              <a:off x="5405952" y="2756896"/>
              <a:ext cx="645905" cy="32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Seguimiento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Evaluación de
Gestión
Institucional</a:t>
              </a:r>
            </a:p>
          </p:txBody>
        </p:sp>
        <p:sp>
          <p:nvSpPr>
            <p:cNvPr id="74" name="TextBox 79">
              <a:extLst>
                <a:ext uri="{FF2B5EF4-FFF2-40B4-BE49-F238E27FC236}">
                  <a16:creationId xmlns:a16="http://schemas.microsoft.com/office/drawing/2014/main" id="{B18A24E5-E42F-010A-09F4-E16ACC4408AF}"/>
                </a:ext>
              </a:extLst>
            </p:cNvPr>
            <p:cNvSpPr txBox="1"/>
            <p:nvPr/>
          </p:nvSpPr>
          <p:spPr>
            <a:xfrm>
              <a:off x="6216833" y="2605128"/>
              <a:ext cx="885768" cy="493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Diseño,
implementación y
actualización del
programa de Transparencia y ética Pública</a:t>
              </a:r>
            </a:p>
          </p:txBody>
        </p:sp>
        <p:sp>
          <p:nvSpPr>
            <p:cNvPr id="75" name="TextBox 82">
              <a:extLst>
                <a:ext uri="{FF2B5EF4-FFF2-40B4-BE49-F238E27FC236}">
                  <a16:creationId xmlns:a16="http://schemas.microsoft.com/office/drawing/2014/main" id="{B771E70B-2EDC-EB27-A640-12DAD7D47E13}"/>
                </a:ext>
              </a:extLst>
            </p:cNvPr>
            <p:cNvSpPr txBox="1"/>
            <p:nvPr/>
          </p:nvSpPr>
          <p:spPr>
            <a:xfrm>
              <a:off x="4459716" y="2689920"/>
              <a:ext cx="741990" cy="4112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Coordinar el
anteproyecto de
presupuesto y
programación
plurianual</a:t>
              </a:r>
            </a:p>
          </p:txBody>
        </p:sp>
        <p:sp>
          <p:nvSpPr>
            <p:cNvPr id="76" name="TextBox 87">
              <a:extLst>
                <a:ext uri="{FF2B5EF4-FFF2-40B4-BE49-F238E27FC236}">
                  <a16:creationId xmlns:a16="http://schemas.microsoft.com/office/drawing/2014/main" id="{AB1E4AB9-30BF-36A5-5D18-645BDB11CF24}"/>
                </a:ext>
              </a:extLst>
            </p:cNvPr>
            <p:cNvSpPr txBox="1"/>
            <p:nvPr/>
          </p:nvSpPr>
          <p:spPr>
            <a:xfrm>
              <a:off x="1611624" y="2775857"/>
              <a:ext cx="864765" cy="32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Lineamientos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Metodologías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Cronogramas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para la planeación </a:t>
              </a:r>
            </a:p>
          </p:txBody>
        </p:sp>
        <p:sp>
          <p:nvSpPr>
            <p:cNvPr id="77" name="TextBox 98">
              <a:extLst>
                <a:ext uri="{FF2B5EF4-FFF2-40B4-BE49-F238E27FC236}">
                  <a16:creationId xmlns:a16="http://schemas.microsoft.com/office/drawing/2014/main" id="{9EC3BCC8-B7EF-848D-2173-C8C236F4654D}"/>
                </a:ext>
              </a:extLst>
            </p:cNvPr>
            <p:cNvSpPr txBox="1"/>
            <p:nvPr/>
          </p:nvSpPr>
          <p:spPr>
            <a:xfrm>
              <a:off x="1199140" y="4193028"/>
              <a:ext cx="800708" cy="4112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Asesoría y
seguimiento del
Modelo Integrado
de Planeación y
Gestión</a:t>
              </a:r>
            </a:p>
          </p:txBody>
        </p:sp>
        <p:sp>
          <p:nvSpPr>
            <p:cNvPr id="78" name="TextBox 99">
              <a:extLst>
                <a:ext uri="{FF2B5EF4-FFF2-40B4-BE49-F238E27FC236}">
                  <a16:creationId xmlns:a16="http://schemas.microsoft.com/office/drawing/2014/main" id="{932A3921-E8E6-C5BA-4999-892B487C680B}"/>
                </a:ext>
              </a:extLst>
            </p:cNvPr>
            <p:cNvSpPr txBox="1"/>
            <p:nvPr/>
          </p:nvSpPr>
          <p:spPr>
            <a:xfrm>
              <a:off x="2156616" y="4217410"/>
              <a:ext cx="763343" cy="4112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Seguimiento y
evaluación de la
ejecución y
cumplimiento de
metas</a:t>
              </a:r>
            </a:p>
          </p:txBody>
        </p:sp>
        <p:sp>
          <p:nvSpPr>
            <p:cNvPr id="79" name="TextBox 100">
              <a:extLst>
                <a:ext uri="{FF2B5EF4-FFF2-40B4-BE49-F238E27FC236}">
                  <a16:creationId xmlns:a16="http://schemas.microsoft.com/office/drawing/2014/main" id="{1B38C82A-70B0-B4B3-BA8A-F696F98BC131}"/>
                </a:ext>
              </a:extLst>
            </p:cNvPr>
            <p:cNvSpPr txBox="1"/>
            <p:nvPr/>
          </p:nvSpPr>
          <p:spPr>
            <a:xfrm>
              <a:off x="4857259" y="4211188"/>
              <a:ext cx="822060" cy="4112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Seguimiento de la
ejecución
presupuestal y
gestión de
modificaciones</a:t>
              </a:r>
            </a:p>
          </p:txBody>
        </p:sp>
        <p:sp>
          <p:nvSpPr>
            <p:cNvPr id="80" name="TextBox 101">
              <a:extLst>
                <a:ext uri="{FF2B5EF4-FFF2-40B4-BE49-F238E27FC236}">
                  <a16:creationId xmlns:a16="http://schemas.microsoft.com/office/drawing/2014/main" id="{5253E25A-3B5E-3C1D-61CB-01C76CD89944}"/>
                </a:ext>
              </a:extLst>
            </p:cNvPr>
            <p:cNvSpPr txBox="1"/>
            <p:nvPr/>
          </p:nvSpPr>
          <p:spPr>
            <a:xfrm>
              <a:off x="6714732" y="4251005"/>
              <a:ext cx="838075" cy="2467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Administración de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 la gestión de
riesgos</a:t>
              </a:r>
            </a:p>
          </p:txBody>
        </p:sp>
        <p:sp>
          <p:nvSpPr>
            <p:cNvPr id="81" name="TextBox 102">
              <a:extLst>
                <a:ext uri="{FF2B5EF4-FFF2-40B4-BE49-F238E27FC236}">
                  <a16:creationId xmlns:a16="http://schemas.microsoft.com/office/drawing/2014/main" id="{D2D39360-12FE-4A30-EFB5-805307A6AFDB}"/>
                </a:ext>
              </a:extLst>
            </p:cNvPr>
            <p:cNvSpPr txBox="1"/>
            <p:nvPr/>
          </p:nvSpPr>
          <p:spPr>
            <a:xfrm>
              <a:off x="3143463" y="4219157"/>
              <a:ext cx="587185" cy="4112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Asesoría en
la gestión de
información
estadística e
indicadores</a:t>
              </a:r>
            </a:p>
          </p:txBody>
        </p:sp>
        <p:sp>
          <p:nvSpPr>
            <p:cNvPr id="82" name="TextBox 103">
              <a:extLst>
                <a:ext uri="{FF2B5EF4-FFF2-40B4-BE49-F238E27FC236}">
                  <a16:creationId xmlns:a16="http://schemas.microsoft.com/office/drawing/2014/main" id="{01F1C821-F6FA-A0CE-C050-EF4C36B31C5A}"/>
                </a:ext>
              </a:extLst>
            </p:cNvPr>
            <p:cNvSpPr txBox="1"/>
            <p:nvPr/>
          </p:nvSpPr>
          <p:spPr>
            <a:xfrm>
              <a:off x="3935510" y="4212933"/>
              <a:ext cx="864765" cy="32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Administración </a:t>
              </a:r>
              <a:r>
                <a:rPr lang="es-ES_tradnl" sz="900" b="1" noProof="1">
                  <a:solidFill>
                    <a:srgbClr val="376435"/>
                  </a:solidFill>
                </a:rPr>
                <a:t>del</a:t>
              </a:r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
</a:t>
              </a:r>
              <a:r>
                <a:rPr lang="es-ES_tradnl" sz="900" b="1" noProof="1">
                  <a:solidFill>
                    <a:srgbClr val="376435"/>
                  </a:solidFill>
                </a:rPr>
                <a:t>la plataforma para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proyectos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de inversión</a:t>
              </a:r>
            </a:p>
          </p:txBody>
        </p:sp>
        <p:sp>
          <p:nvSpPr>
            <p:cNvPr id="83" name="TextBox 104">
              <a:extLst>
                <a:ext uri="{FF2B5EF4-FFF2-40B4-BE49-F238E27FC236}">
                  <a16:creationId xmlns:a16="http://schemas.microsoft.com/office/drawing/2014/main" id="{BBEF8276-4952-9B4D-43CA-FE45A3676913}"/>
                </a:ext>
              </a:extLst>
            </p:cNvPr>
            <p:cNvSpPr txBox="1"/>
            <p:nvPr/>
          </p:nvSpPr>
          <p:spPr>
            <a:xfrm>
              <a:off x="813808" y="2930237"/>
              <a:ext cx="592524" cy="1644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Planificación
Estratégica</a:t>
              </a:r>
            </a:p>
          </p:txBody>
        </p:sp>
        <p:sp>
          <p:nvSpPr>
            <p:cNvPr id="84" name="TextBox 105">
              <a:extLst>
                <a:ext uri="{FF2B5EF4-FFF2-40B4-BE49-F238E27FC236}">
                  <a16:creationId xmlns:a16="http://schemas.microsoft.com/office/drawing/2014/main" id="{7E41D3F8-900C-BABD-2140-746FE1FFD87D}"/>
                </a:ext>
              </a:extLst>
            </p:cNvPr>
            <p:cNvSpPr txBox="1"/>
            <p:nvPr/>
          </p:nvSpPr>
          <p:spPr>
            <a:xfrm>
              <a:off x="3536705" y="2773002"/>
              <a:ext cx="720638" cy="328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Coordinar la </a:t>
              </a:r>
            </a:p>
            <a:p>
              <a:pPr algn="ctr"/>
              <a:r>
                <a:rPr lang="es-ES_tradnl" sz="900" b="1" noProof="1">
                  <a:solidFill>
                    <a:srgbClr val="376435"/>
                  </a:solidFill>
                  <a:latin typeface="Arial"/>
                </a:rPr>
                <a:t>Gestión del
Conocimiento e
Innovación</a:t>
              </a:r>
            </a:p>
          </p:txBody>
        </p:sp>
      </p:grpSp>
      <p:sp>
        <p:nvSpPr>
          <p:cNvPr id="99" name="CuadroTexto 98">
            <a:extLst>
              <a:ext uri="{FF2B5EF4-FFF2-40B4-BE49-F238E27FC236}">
                <a16:creationId xmlns:a16="http://schemas.microsoft.com/office/drawing/2014/main" id="{EC7F0AB6-6ABF-E758-FFEE-5C6E1683AFCB}"/>
              </a:ext>
            </a:extLst>
          </p:cNvPr>
          <p:cNvSpPr txBox="1"/>
          <p:nvPr/>
        </p:nvSpPr>
        <p:spPr>
          <a:xfrm>
            <a:off x="246114" y="28010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800" b="1" dirty="0">
                <a:solidFill>
                  <a:srgbClr val="2F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FUNCIONES</a:t>
            </a:r>
          </a:p>
        </p:txBody>
      </p: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6AAE0C13-8BBC-6BC5-492B-2983B0F2682D}"/>
              </a:ext>
            </a:extLst>
          </p:cNvPr>
          <p:cNvGrpSpPr/>
          <p:nvPr/>
        </p:nvGrpSpPr>
        <p:grpSpPr>
          <a:xfrm>
            <a:off x="300303" y="1226679"/>
            <a:ext cx="6784716" cy="1354475"/>
            <a:chOff x="36137" y="912689"/>
            <a:chExt cx="6784716" cy="1354475"/>
          </a:xfrm>
        </p:grpSpPr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C1E775F0-7085-A37F-1D0B-7F23C077CC80}"/>
                </a:ext>
              </a:extLst>
            </p:cNvPr>
            <p:cNvGrpSpPr/>
            <p:nvPr/>
          </p:nvGrpSpPr>
          <p:grpSpPr>
            <a:xfrm>
              <a:off x="36137" y="966311"/>
              <a:ext cx="6784716" cy="1292662"/>
              <a:chOff x="-1480640" y="814071"/>
              <a:chExt cx="14972589" cy="1817371"/>
            </a:xfrm>
          </p:grpSpPr>
          <p:sp>
            <p:nvSpPr>
              <p:cNvPr id="94" name="CuadroTexto 93">
                <a:extLst>
                  <a:ext uri="{FF2B5EF4-FFF2-40B4-BE49-F238E27FC236}">
                    <a16:creationId xmlns:a16="http://schemas.microsoft.com/office/drawing/2014/main" id="{9B818B27-1265-EF7A-E310-49CA17BCE38B}"/>
                  </a:ext>
                </a:extLst>
              </p:cNvPr>
              <p:cNvSpPr txBox="1"/>
              <p:nvPr/>
            </p:nvSpPr>
            <p:spPr>
              <a:xfrm>
                <a:off x="-1480640" y="1320985"/>
                <a:ext cx="4012261" cy="51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419" sz="1800" b="1" dirty="0">
                    <a:solidFill>
                      <a:srgbClr val="2F643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PROPÓSITO </a:t>
                </a:r>
              </a:p>
            </p:txBody>
          </p:sp>
          <p:sp>
            <p:nvSpPr>
              <p:cNvPr id="96" name="CuadroTexto 95">
                <a:extLst>
                  <a:ext uri="{FF2B5EF4-FFF2-40B4-BE49-F238E27FC236}">
                    <a16:creationId xmlns:a16="http://schemas.microsoft.com/office/drawing/2014/main" id="{B2EA5446-92C2-A80A-319A-B155B423AEF9}"/>
                  </a:ext>
                </a:extLst>
              </p:cNvPr>
              <p:cNvSpPr txBox="1"/>
              <p:nvPr/>
            </p:nvSpPr>
            <p:spPr>
              <a:xfrm>
                <a:off x="2502308" y="814071"/>
                <a:ext cx="10989641" cy="181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sz="1300" dirty="0"/>
                  <a:t>Orientar estratégicamente al Ministerio en la formulación, articulación, implementación, seguimiento y evaluación de sus políticas, planes, programas y proyectos para el cumplimiento de la misionalidad y la mejora continua del desempeño institucional, a través de lineamientos, metodologías y herramientas de gestión.</a:t>
                </a:r>
                <a:endParaRPr sz="1300" dirty="0"/>
              </a:p>
            </p:txBody>
          </p:sp>
        </p:grp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A3E22EEE-7892-6C95-28B2-D97BE43E8120}"/>
                </a:ext>
              </a:extLst>
            </p:cNvPr>
            <p:cNvCxnSpPr>
              <a:cxnSpLocks/>
            </p:cNvCxnSpPr>
            <p:nvPr/>
          </p:nvCxnSpPr>
          <p:spPr>
            <a:xfrm>
              <a:off x="1774943" y="912689"/>
              <a:ext cx="0" cy="135447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4499D213-293F-E1DD-AA14-CBCAF5FCB51F}"/>
              </a:ext>
            </a:extLst>
          </p:cNvPr>
          <p:cNvGrpSpPr/>
          <p:nvPr/>
        </p:nvGrpSpPr>
        <p:grpSpPr>
          <a:xfrm>
            <a:off x="7419388" y="1089672"/>
            <a:ext cx="4074261" cy="1392346"/>
            <a:chOff x="971550" y="2464594"/>
            <a:chExt cx="7200900" cy="2514600"/>
          </a:xfrm>
        </p:grpSpPr>
        <p:sp>
          <p:nvSpPr>
            <p:cNvPr id="125" name="Rounded Rectangle 1">
              <a:extLst>
                <a:ext uri="{FF2B5EF4-FFF2-40B4-BE49-F238E27FC236}">
                  <a16:creationId xmlns:a16="http://schemas.microsoft.com/office/drawing/2014/main" id="{AF0FBDFB-05A4-D449-1B5F-036AD13FE853}"/>
                </a:ext>
              </a:extLst>
            </p:cNvPr>
            <p:cNvSpPr/>
            <p:nvPr/>
          </p:nvSpPr>
          <p:spPr>
            <a:xfrm>
              <a:off x="971550" y="2464594"/>
              <a:ext cx="2498778" cy="2514600"/>
            </a:xfrm>
            <a:custGeom>
              <a:avLst/>
              <a:gdLst/>
              <a:ahLst/>
              <a:cxnLst/>
              <a:rect l="0" t="0" r="0" b="0"/>
              <a:pathLst>
                <a:path w="2498778" h="2514600">
                  <a:moveTo>
                    <a:pt x="2498778" y="1457325"/>
                  </a:moveTo>
                  <a:cubicBezTo>
                    <a:pt x="2402966" y="2056647"/>
                    <a:pt x="1883616" y="2514600"/>
                    <a:pt x="1257300" y="2514600"/>
                  </a:cubicBezTo>
                  <a:cubicBezTo>
                    <a:pt x="562908" y="2514600"/>
                    <a:pt x="0" y="1951691"/>
                    <a:pt x="0" y="1257300"/>
                  </a:cubicBezTo>
                  <a:cubicBezTo>
                    <a:pt x="0" y="562908"/>
                    <a:pt x="562908" y="0"/>
                    <a:pt x="1257300" y="0"/>
                  </a:cubicBezTo>
                  <a:cubicBezTo>
                    <a:pt x="1883616" y="0"/>
                    <a:pt x="2402966" y="457952"/>
                    <a:pt x="2498778" y="1057275"/>
                  </a:cubicBezTo>
                  <a:lnTo>
                    <a:pt x="2382859" y="1057275"/>
                  </a:lnTo>
                  <a:cubicBezTo>
                    <a:pt x="2288266" y="521388"/>
                    <a:pt x="1820322" y="114300"/>
                    <a:pt x="1257300" y="114300"/>
                  </a:cubicBezTo>
                  <a:cubicBezTo>
                    <a:pt x="626040" y="114300"/>
                    <a:pt x="114300" y="626040"/>
                    <a:pt x="114300" y="1257300"/>
                  </a:cubicBezTo>
                  <a:cubicBezTo>
                    <a:pt x="114300" y="1888559"/>
                    <a:pt x="626040" y="2400300"/>
                    <a:pt x="1257300" y="2400300"/>
                  </a:cubicBezTo>
                  <a:cubicBezTo>
                    <a:pt x="1820322" y="2400300"/>
                    <a:pt x="2288266" y="1993211"/>
                    <a:pt x="2382859" y="1457325"/>
                  </a:cubicBezTo>
                  <a:lnTo>
                    <a:pt x="2498778" y="1457325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/>
            </a:p>
          </p:txBody>
        </p:sp>
        <p:sp>
          <p:nvSpPr>
            <p:cNvPr id="126" name="Rounded Rectangle 2">
              <a:extLst>
                <a:ext uri="{FF2B5EF4-FFF2-40B4-BE49-F238E27FC236}">
                  <a16:creationId xmlns:a16="http://schemas.microsoft.com/office/drawing/2014/main" id="{2F269789-4B0D-8306-9F6D-DC79FFD05F88}"/>
                </a:ext>
              </a:extLst>
            </p:cNvPr>
            <p:cNvSpPr/>
            <p:nvPr/>
          </p:nvSpPr>
          <p:spPr>
            <a:xfrm>
              <a:off x="971550" y="2464594"/>
              <a:ext cx="2498776" cy="2514600"/>
            </a:xfrm>
            <a:custGeom>
              <a:avLst/>
              <a:gdLst/>
              <a:ahLst/>
              <a:cxnLst/>
              <a:rect l="0" t="0" r="0" b="0"/>
              <a:pathLst>
                <a:path w="2498776" h="2514600">
                  <a:moveTo>
                    <a:pt x="2498776" y="1457325"/>
                  </a:moveTo>
                  <a:cubicBezTo>
                    <a:pt x="2402966" y="2056647"/>
                    <a:pt x="1883613" y="2514600"/>
                    <a:pt x="1257300" y="2514600"/>
                  </a:cubicBezTo>
                  <a:cubicBezTo>
                    <a:pt x="562912" y="2514600"/>
                    <a:pt x="0" y="1951687"/>
                    <a:pt x="0" y="1257300"/>
                  </a:cubicBezTo>
                  <a:cubicBezTo>
                    <a:pt x="0" y="562912"/>
                    <a:pt x="562912" y="0"/>
                    <a:pt x="1257300" y="0"/>
                  </a:cubicBezTo>
                  <a:cubicBezTo>
                    <a:pt x="1883613" y="0"/>
                    <a:pt x="2402966" y="457952"/>
                    <a:pt x="2498776" y="1057275"/>
                  </a:cubicBezTo>
                  <a:lnTo>
                    <a:pt x="2382856" y="1057275"/>
                  </a:lnTo>
                  <a:cubicBezTo>
                    <a:pt x="2288269" y="521384"/>
                    <a:pt x="1820324" y="114300"/>
                    <a:pt x="1257300" y="114300"/>
                  </a:cubicBezTo>
                  <a:cubicBezTo>
                    <a:pt x="626038" y="114300"/>
                    <a:pt x="114300" y="626038"/>
                    <a:pt x="114300" y="1257300"/>
                  </a:cubicBezTo>
                  <a:cubicBezTo>
                    <a:pt x="114300" y="1888561"/>
                    <a:pt x="626038" y="2400300"/>
                    <a:pt x="1257300" y="2400300"/>
                  </a:cubicBezTo>
                  <a:cubicBezTo>
                    <a:pt x="1820324" y="2400300"/>
                    <a:pt x="2288269" y="1993215"/>
                    <a:pt x="2382856" y="1457325"/>
                  </a:cubicBezTo>
                  <a:lnTo>
                    <a:pt x="2498776" y="1457325"/>
                  </a:lnTo>
                  <a:close/>
                </a:path>
              </a:pathLst>
            </a:custGeom>
            <a:noFill/>
            <a:ln w="7143">
              <a:solidFill>
                <a:srgbClr val="FFC000"/>
              </a:solidFill>
            </a:ln>
          </p:spPr>
          <p:txBody>
            <a:bodyPr rtlCol="0" anchor="ctr"/>
            <a:lstStyle/>
            <a:p>
              <a:pPr algn="ctr"/>
              <a:endParaRPr sz="1100"/>
            </a:p>
          </p:txBody>
        </p:sp>
        <p:grpSp>
          <p:nvGrpSpPr>
            <p:cNvPr id="127" name="Group 5">
              <a:extLst>
                <a:ext uri="{FF2B5EF4-FFF2-40B4-BE49-F238E27FC236}">
                  <a16:creationId xmlns:a16="http://schemas.microsoft.com/office/drawing/2014/main" id="{A7D5444C-3489-5C34-4507-8BA34E032EA1}"/>
                </a:ext>
              </a:extLst>
            </p:cNvPr>
            <p:cNvGrpSpPr/>
            <p:nvPr/>
          </p:nvGrpSpPr>
          <p:grpSpPr>
            <a:xfrm>
              <a:off x="3363011" y="3750469"/>
              <a:ext cx="4809439" cy="742950"/>
              <a:chOff x="2620061" y="2371725"/>
              <a:chExt cx="4809439" cy="742950"/>
            </a:xfrm>
            <a:solidFill>
              <a:srgbClr val="FFC000"/>
            </a:solidFill>
          </p:grpSpPr>
          <p:sp>
            <p:nvSpPr>
              <p:cNvPr id="142" name="Rounded Rectangle 3">
                <a:extLst>
                  <a:ext uri="{FF2B5EF4-FFF2-40B4-BE49-F238E27FC236}">
                    <a16:creationId xmlns:a16="http://schemas.microsoft.com/office/drawing/2014/main" id="{91C48EAD-DFDE-F6D9-3614-34069D039ECE}"/>
                  </a:ext>
                </a:extLst>
              </p:cNvPr>
              <p:cNvSpPr/>
              <p:nvPr/>
            </p:nvSpPr>
            <p:spPr>
              <a:xfrm>
                <a:off x="2620061" y="2371725"/>
                <a:ext cx="4453328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4453328" h="742950">
                    <a:moveTo>
                      <a:pt x="4296536" y="0"/>
                    </a:moveTo>
                    <a:lnTo>
                      <a:pt x="8496" y="0"/>
                    </a:lnTo>
                    <a:cubicBezTo>
                      <a:pt x="7543" y="38604"/>
                      <a:pt x="4686" y="76733"/>
                      <a:pt x="0" y="114300"/>
                    </a:cubicBezTo>
                    <a:lnTo>
                      <a:pt x="588511" y="114300"/>
                    </a:lnTo>
                    <a:lnTo>
                      <a:pt x="1598171" y="742950"/>
                    </a:lnTo>
                    <a:lnTo>
                      <a:pt x="4172788" y="742950"/>
                    </a:lnTo>
                    <a:lnTo>
                      <a:pt x="4172788" y="589968"/>
                    </a:lnTo>
                    <a:lnTo>
                      <a:pt x="4453328" y="353110"/>
                    </a:lnTo>
                    <a:lnTo>
                      <a:pt x="4453328" y="303447"/>
                    </a:lnTo>
                    <a:lnTo>
                      <a:pt x="4161739" y="303447"/>
                    </a:lnTo>
                    <a:lnTo>
                      <a:pt x="4161739" y="241754"/>
                    </a:lnTo>
                    <a:cubicBezTo>
                      <a:pt x="4161739" y="183632"/>
                      <a:pt x="4177160" y="130206"/>
                      <a:pt x="4209087" y="83543"/>
                    </a:cubicBezTo>
                    <a:cubicBezTo>
                      <a:pt x="4232214" y="49739"/>
                      <a:pt x="4261627" y="21945"/>
                      <a:pt x="429653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  <p:sp>
            <p:nvSpPr>
              <p:cNvPr id="143" name="Rounded Rectangle 4">
                <a:extLst>
                  <a:ext uri="{FF2B5EF4-FFF2-40B4-BE49-F238E27FC236}">
                    <a16:creationId xmlns:a16="http://schemas.microsoft.com/office/drawing/2014/main" id="{323F474F-6E30-3985-CD48-AD87706C7387}"/>
                  </a:ext>
                </a:extLst>
              </p:cNvPr>
              <p:cNvSpPr/>
              <p:nvPr/>
            </p:nvSpPr>
            <p:spPr>
              <a:xfrm>
                <a:off x="6838950" y="2371725"/>
                <a:ext cx="590550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590550" h="742950">
                    <a:moveTo>
                      <a:pt x="11048" y="742950"/>
                    </a:moveTo>
                    <a:lnTo>
                      <a:pt x="11048" y="616515"/>
                    </a:lnTo>
                    <a:lnTo>
                      <a:pt x="280006" y="389429"/>
                    </a:lnTo>
                    <a:cubicBezTo>
                      <a:pt x="311943" y="362454"/>
                      <a:pt x="335975" y="340032"/>
                      <a:pt x="352120" y="322164"/>
                    </a:cubicBezTo>
                    <a:cubicBezTo>
                      <a:pt x="368255" y="303952"/>
                      <a:pt x="379133" y="287769"/>
                      <a:pt x="384752" y="273615"/>
                    </a:cubicBezTo>
                    <a:cubicBezTo>
                      <a:pt x="390715" y="259451"/>
                      <a:pt x="393696" y="244954"/>
                      <a:pt x="393696" y="230114"/>
                    </a:cubicBezTo>
                    <a:lnTo>
                      <a:pt x="393696" y="229104"/>
                    </a:lnTo>
                    <a:cubicBezTo>
                      <a:pt x="393696" y="211569"/>
                      <a:pt x="389315" y="196234"/>
                      <a:pt x="380542" y="183080"/>
                    </a:cubicBezTo>
                    <a:cubicBezTo>
                      <a:pt x="372113" y="169592"/>
                      <a:pt x="360359" y="159143"/>
                      <a:pt x="345271" y="151723"/>
                    </a:cubicBezTo>
                    <a:cubicBezTo>
                      <a:pt x="330184" y="143970"/>
                      <a:pt x="312639" y="140093"/>
                      <a:pt x="292636" y="140093"/>
                    </a:cubicBezTo>
                    <a:cubicBezTo>
                      <a:pt x="269833" y="140093"/>
                      <a:pt x="249831" y="144475"/>
                      <a:pt x="232638" y="153238"/>
                    </a:cubicBezTo>
                    <a:cubicBezTo>
                      <a:pt x="215798" y="161667"/>
                      <a:pt x="202634" y="173469"/>
                      <a:pt x="193167" y="188642"/>
                    </a:cubicBezTo>
                    <a:cubicBezTo>
                      <a:pt x="183689" y="203815"/>
                      <a:pt x="178422" y="221180"/>
                      <a:pt x="177374" y="240734"/>
                    </a:cubicBezTo>
                    <a:lnTo>
                      <a:pt x="177374" y="246297"/>
                    </a:lnTo>
                    <a:lnTo>
                      <a:pt x="0" y="246297"/>
                    </a:lnTo>
                    <a:lnTo>
                      <a:pt x="0" y="241754"/>
                    </a:lnTo>
                    <a:cubicBezTo>
                      <a:pt x="0" y="194205"/>
                      <a:pt x="12458" y="152228"/>
                      <a:pt x="37366" y="115814"/>
                    </a:cubicBezTo>
                    <a:cubicBezTo>
                      <a:pt x="62283" y="79400"/>
                      <a:pt x="96669" y="51082"/>
                      <a:pt x="140531" y="30851"/>
                    </a:cubicBezTo>
                    <a:cubicBezTo>
                      <a:pt x="184737" y="10287"/>
                      <a:pt x="235267" y="0"/>
                      <a:pt x="292112" y="0"/>
                    </a:cubicBezTo>
                    <a:cubicBezTo>
                      <a:pt x="350015" y="0"/>
                      <a:pt x="400535" y="9267"/>
                      <a:pt x="443703" y="27812"/>
                    </a:cubicBezTo>
                    <a:cubicBezTo>
                      <a:pt x="486860" y="46024"/>
                      <a:pt x="520369" y="71475"/>
                      <a:pt x="544229" y="104184"/>
                    </a:cubicBezTo>
                    <a:cubicBezTo>
                      <a:pt x="568442" y="136550"/>
                      <a:pt x="580548" y="174488"/>
                      <a:pt x="580548" y="217979"/>
                    </a:cubicBezTo>
                    <a:lnTo>
                      <a:pt x="580548" y="218989"/>
                    </a:lnTo>
                    <a:cubicBezTo>
                      <a:pt x="580548" y="250012"/>
                      <a:pt x="574929" y="278158"/>
                      <a:pt x="563708" y="303447"/>
                    </a:cubicBezTo>
                    <a:cubicBezTo>
                      <a:pt x="552478" y="328402"/>
                      <a:pt x="534228" y="354196"/>
                      <a:pt x="508968" y="380828"/>
                    </a:cubicBezTo>
                    <a:cubicBezTo>
                      <a:pt x="483698" y="407127"/>
                      <a:pt x="450018" y="437816"/>
                      <a:pt x="407908" y="472878"/>
                    </a:cubicBezTo>
                    <a:lnTo>
                      <a:pt x="253117" y="599817"/>
                    </a:lnTo>
                    <a:lnTo>
                      <a:pt x="590550" y="599817"/>
                    </a:lnTo>
                    <a:lnTo>
                      <a:pt x="590550" y="742950"/>
                    </a:lnTo>
                    <a:lnTo>
                      <a:pt x="11048" y="74295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</p:grpSp>
        <p:grpSp>
          <p:nvGrpSpPr>
            <p:cNvPr id="128" name="Group 8">
              <a:extLst>
                <a:ext uri="{FF2B5EF4-FFF2-40B4-BE49-F238E27FC236}">
                  <a16:creationId xmlns:a16="http://schemas.microsoft.com/office/drawing/2014/main" id="{C7236887-E6F1-3A47-E9A3-CCA0AF7CE845}"/>
                </a:ext>
              </a:extLst>
            </p:cNvPr>
            <p:cNvGrpSpPr/>
            <p:nvPr/>
          </p:nvGrpSpPr>
          <p:grpSpPr>
            <a:xfrm>
              <a:off x="3363011" y="3750469"/>
              <a:ext cx="4809436" cy="742950"/>
              <a:chOff x="2620061" y="2371725"/>
              <a:chExt cx="4809436" cy="742950"/>
            </a:xfrm>
          </p:grpSpPr>
          <p:sp>
            <p:nvSpPr>
              <p:cNvPr id="140" name="Rounded Rectangle 6">
                <a:extLst>
                  <a:ext uri="{FF2B5EF4-FFF2-40B4-BE49-F238E27FC236}">
                    <a16:creationId xmlns:a16="http://schemas.microsoft.com/office/drawing/2014/main" id="{2FDA0E29-887B-F1A1-F8B6-518B0ED3DFDD}"/>
                  </a:ext>
                </a:extLst>
              </p:cNvPr>
              <p:cNvSpPr/>
              <p:nvPr/>
            </p:nvSpPr>
            <p:spPr>
              <a:xfrm>
                <a:off x="2620061" y="2371725"/>
                <a:ext cx="4453329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4453329" h="742950">
                    <a:moveTo>
                      <a:pt x="4296536" y="0"/>
                    </a:moveTo>
                    <a:lnTo>
                      <a:pt x="8492" y="0"/>
                    </a:lnTo>
                    <a:cubicBezTo>
                      <a:pt x="7545" y="38604"/>
                      <a:pt x="4684" y="76735"/>
                      <a:pt x="0" y="114300"/>
                    </a:cubicBezTo>
                    <a:lnTo>
                      <a:pt x="588516" y="114300"/>
                    </a:lnTo>
                    <a:lnTo>
                      <a:pt x="1598168" y="742950"/>
                    </a:lnTo>
                    <a:lnTo>
                      <a:pt x="4172790" y="742950"/>
                    </a:lnTo>
                    <a:lnTo>
                      <a:pt x="4172790" y="589968"/>
                    </a:lnTo>
                    <a:lnTo>
                      <a:pt x="4453329" y="353106"/>
                    </a:lnTo>
                    <a:lnTo>
                      <a:pt x="4453329" y="303451"/>
                    </a:lnTo>
                    <a:lnTo>
                      <a:pt x="4161737" y="303451"/>
                    </a:lnTo>
                    <a:lnTo>
                      <a:pt x="4161737" y="241749"/>
                    </a:lnTo>
                    <a:cubicBezTo>
                      <a:pt x="4161737" y="183629"/>
                      <a:pt x="4177163" y="130211"/>
                      <a:pt x="4209088" y="83546"/>
                    </a:cubicBezTo>
                    <a:cubicBezTo>
                      <a:pt x="4232218" y="49740"/>
                      <a:pt x="4261631" y="21945"/>
                      <a:pt x="4296536" y="0"/>
                    </a:cubicBezTo>
                    <a:close/>
                  </a:path>
                </a:pathLst>
              </a:custGeom>
              <a:noFill/>
              <a:ln w="7143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  <p:sp>
            <p:nvSpPr>
              <p:cNvPr id="141" name="Rounded Rectangle 7">
                <a:extLst>
                  <a:ext uri="{FF2B5EF4-FFF2-40B4-BE49-F238E27FC236}">
                    <a16:creationId xmlns:a16="http://schemas.microsoft.com/office/drawing/2014/main" id="{685C0EE0-EDC5-ED9A-7215-6686ED0DE912}"/>
                  </a:ext>
                </a:extLst>
              </p:cNvPr>
              <p:cNvSpPr/>
              <p:nvPr/>
            </p:nvSpPr>
            <p:spPr>
              <a:xfrm>
                <a:off x="6838947" y="2371725"/>
                <a:ext cx="590550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590550" h="742950">
                    <a:moveTo>
                      <a:pt x="11052" y="742950"/>
                    </a:moveTo>
                    <a:lnTo>
                      <a:pt x="11052" y="616512"/>
                    </a:lnTo>
                    <a:lnTo>
                      <a:pt x="280011" y="389428"/>
                    </a:lnTo>
                    <a:cubicBezTo>
                      <a:pt x="311942" y="362455"/>
                      <a:pt x="335978" y="340033"/>
                      <a:pt x="352119" y="322164"/>
                    </a:cubicBezTo>
                    <a:cubicBezTo>
                      <a:pt x="368260" y="303957"/>
                      <a:pt x="379137" y="287773"/>
                      <a:pt x="384751" y="273612"/>
                    </a:cubicBezTo>
                    <a:cubicBezTo>
                      <a:pt x="390717" y="259450"/>
                      <a:pt x="393699" y="244952"/>
                      <a:pt x="393699" y="230117"/>
                    </a:cubicBezTo>
                    <a:lnTo>
                      <a:pt x="393699" y="229105"/>
                    </a:lnTo>
                    <a:cubicBezTo>
                      <a:pt x="393699" y="211573"/>
                      <a:pt x="389313" y="196232"/>
                      <a:pt x="380540" y="183081"/>
                    </a:cubicBezTo>
                    <a:cubicBezTo>
                      <a:pt x="372119" y="169595"/>
                      <a:pt x="360365" y="159143"/>
                      <a:pt x="345277" y="151725"/>
                    </a:cubicBezTo>
                    <a:cubicBezTo>
                      <a:pt x="330188" y="143970"/>
                      <a:pt x="312643" y="140093"/>
                      <a:pt x="292643" y="140093"/>
                    </a:cubicBezTo>
                    <a:cubicBezTo>
                      <a:pt x="269835" y="140093"/>
                      <a:pt x="249835" y="144476"/>
                      <a:pt x="232641" y="153242"/>
                    </a:cubicBezTo>
                    <a:cubicBezTo>
                      <a:pt x="215798" y="161672"/>
                      <a:pt x="202639" y="173473"/>
                      <a:pt x="193165" y="188645"/>
                    </a:cubicBezTo>
                    <a:cubicBezTo>
                      <a:pt x="183691" y="203817"/>
                      <a:pt x="178428" y="221181"/>
                      <a:pt x="177375" y="240737"/>
                    </a:cubicBezTo>
                    <a:lnTo>
                      <a:pt x="176848" y="246301"/>
                    </a:lnTo>
                    <a:lnTo>
                      <a:pt x="0" y="246301"/>
                    </a:lnTo>
                    <a:lnTo>
                      <a:pt x="0" y="241749"/>
                    </a:lnTo>
                    <a:cubicBezTo>
                      <a:pt x="0" y="194209"/>
                      <a:pt x="12456" y="152231"/>
                      <a:pt x="37369" y="115817"/>
                    </a:cubicBezTo>
                    <a:cubicBezTo>
                      <a:pt x="62283" y="79403"/>
                      <a:pt x="96671" y="51080"/>
                      <a:pt x="140531" y="30850"/>
                    </a:cubicBezTo>
                    <a:cubicBezTo>
                      <a:pt x="184744" y="10283"/>
                      <a:pt x="235272" y="0"/>
                      <a:pt x="292117" y="0"/>
                    </a:cubicBezTo>
                    <a:cubicBezTo>
                      <a:pt x="350014" y="0"/>
                      <a:pt x="400542" y="9271"/>
                      <a:pt x="443702" y="27815"/>
                    </a:cubicBezTo>
                    <a:cubicBezTo>
                      <a:pt x="486861" y="46023"/>
                      <a:pt x="520371" y="71479"/>
                      <a:pt x="544232" y="104184"/>
                    </a:cubicBezTo>
                    <a:cubicBezTo>
                      <a:pt x="568444" y="136553"/>
                      <a:pt x="580549" y="174484"/>
                      <a:pt x="580549" y="217978"/>
                    </a:cubicBezTo>
                    <a:lnTo>
                      <a:pt x="580549" y="218990"/>
                    </a:lnTo>
                    <a:cubicBezTo>
                      <a:pt x="580549" y="250010"/>
                      <a:pt x="574935" y="278163"/>
                      <a:pt x="563706" y="303451"/>
                    </a:cubicBezTo>
                    <a:cubicBezTo>
                      <a:pt x="552478" y="328401"/>
                      <a:pt x="534231" y="354194"/>
                      <a:pt x="508967" y="380831"/>
                    </a:cubicBezTo>
                    <a:cubicBezTo>
                      <a:pt x="483703" y="407130"/>
                      <a:pt x="450018" y="437812"/>
                      <a:pt x="407910" y="472878"/>
                    </a:cubicBezTo>
                    <a:lnTo>
                      <a:pt x="253122" y="599821"/>
                    </a:lnTo>
                    <a:lnTo>
                      <a:pt x="590550" y="599821"/>
                    </a:lnTo>
                    <a:lnTo>
                      <a:pt x="590550" y="742950"/>
                    </a:lnTo>
                    <a:lnTo>
                      <a:pt x="11052" y="742950"/>
                    </a:lnTo>
                    <a:close/>
                  </a:path>
                </a:pathLst>
              </a:custGeom>
              <a:noFill/>
              <a:ln w="7143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</p:grpSp>
        <p:grpSp>
          <p:nvGrpSpPr>
            <p:cNvPr id="129" name="Group 11">
              <a:extLst>
                <a:ext uri="{FF2B5EF4-FFF2-40B4-BE49-F238E27FC236}">
                  <a16:creationId xmlns:a16="http://schemas.microsoft.com/office/drawing/2014/main" id="{8C5649CF-B817-EAC6-23C7-680FA6C6906C}"/>
                </a:ext>
              </a:extLst>
            </p:cNvPr>
            <p:cNvGrpSpPr/>
            <p:nvPr/>
          </p:nvGrpSpPr>
          <p:grpSpPr>
            <a:xfrm>
              <a:off x="3363011" y="2950368"/>
              <a:ext cx="4695139" cy="742951"/>
              <a:chOff x="2620061" y="1571624"/>
              <a:chExt cx="4695139" cy="742951"/>
            </a:xfrm>
            <a:solidFill>
              <a:srgbClr val="FFC000"/>
            </a:solidFill>
          </p:grpSpPr>
          <p:sp>
            <p:nvSpPr>
              <p:cNvPr id="138" name="Rounded Rectangle 9">
                <a:extLst>
                  <a:ext uri="{FF2B5EF4-FFF2-40B4-BE49-F238E27FC236}">
                    <a16:creationId xmlns:a16="http://schemas.microsoft.com/office/drawing/2014/main" id="{D012EF00-1212-75ED-438C-C3089D8929F3}"/>
                  </a:ext>
                </a:extLst>
              </p:cNvPr>
              <p:cNvSpPr/>
              <p:nvPr/>
            </p:nvSpPr>
            <p:spPr>
              <a:xfrm>
                <a:off x="2620061" y="1571625"/>
                <a:ext cx="4453014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4453013" h="742950">
                    <a:moveTo>
                      <a:pt x="4409227" y="0"/>
                    </a:moveTo>
                    <a:lnTo>
                      <a:pt x="1602895" y="0"/>
                    </a:lnTo>
                    <a:lnTo>
                      <a:pt x="588483" y="628650"/>
                    </a:lnTo>
                    <a:lnTo>
                      <a:pt x="0" y="628650"/>
                    </a:lnTo>
                    <a:cubicBezTo>
                      <a:pt x="4686" y="666216"/>
                      <a:pt x="7543" y="704345"/>
                      <a:pt x="8496" y="742950"/>
                    </a:cubicBezTo>
                    <a:lnTo>
                      <a:pt x="4453013" y="742950"/>
                    </a:lnTo>
                    <a:lnTo>
                      <a:pt x="4453013" y="271529"/>
                    </a:lnTo>
                    <a:lnTo>
                      <a:pt x="4266514" y="398364"/>
                    </a:lnTo>
                    <a:lnTo>
                      <a:pt x="4266514" y="98764"/>
                    </a:lnTo>
                    <a:lnTo>
                      <a:pt x="440922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sz="1100" dirty="0"/>
              </a:p>
            </p:txBody>
          </p:sp>
          <p:sp>
            <p:nvSpPr>
              <p:cNvPr id="139" name="Rounded Rectangle 10">
                <a:extLst>
                  <a:ext uri="{FF2B5EF4-FFF2-40B4-BE49-F238E27FC236}">
                    <a16:creationId xmlns:a16="http://schemas.microsoft.com/office/drawing/2014/main" id="{9286EDD3-3004-30B8-2E0F-C993D995F9A2}"/>
                  </a:ext>
                </a:extLst>
              </p:cNvPr>
              <p:cNvSpPr/>
              <p:nvPr/>
            </p:nvSpPr>
            <p:spPr>
              <a:xfrm>
                <a:off x="6943725" y="1571624"/>
                <a:ext cx="371475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371475" h="742950">
                    <a:moveTo>
                      <a:pt x="186499" y="742950"/>
                    </a:moveTo>
                    <a:lnTo>
                      <a:pt x="186499" y="166296"/>
                    </a:lnTo>
                    <a:lnTo>
                      <a:pt x="182441" y="166296"/>
                    </a:lnTo>
                    <a:lnTo>
                      <a:pt x="0" y="290379"/>
                    </a:lnTo>
                    <a:lnTo>
                      <a:pt x="0" y="128720"/>
                    </a:lnTo>
                    <a:lnTo>
                      <a:pt x="185985" y="0"/>
                    </a:lnTo>
                    <a:lnTo>
                      <a:pt x="371475" y="0"/>
                    </a:lnTo>
                    <a:lnTo>
                      <a:pt x="371475" y="742950"/>
                    </a:lnTo>
                    <a:lnTo>
                      <a:pt x="186499" y="74295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</p:grpSp>
        <p:grpSp>
          <p:nvGrpSpPr>
            <p:cNvPr id="130" name="Group 14">
              <a:extLst>
                <a:ext uri="{FF2B5EF4-FFF2-40B4-BE49-F238E27FC236}">
                  <a16:creationId xmlns:a16="http://schemas.microsoft.com/office/drawing/2014/main" id="{2CC454C3-5994-C29E-32A4-ED13E396975F}"/>
                </a:ext>
              </a:extLst>
            </p:cNvPr>
            <p:cNvGrpSpPr/>
            <p:nvPr/>
          </p:nvGrpSpPr>
          <p:grpSpPr>
            <a:xfrm>
              <a:off x="3363011" y="2950369"/>
              <a:ext cx="4695136" cy="742950"/>
              <a:chOff x="2620061" y="1571625"/>
              <a:chExt cx="4695136" cy="742950"/>
            </a:xfrm>
          </p:grpSpPr>
          <p:sp>
            <p:nvSpPr>
              <p:cNvPr id="136" name="Rounded Rectangle 12">
                <a:extLst>
                  <a:ext uri="{FF2B5EF4-FFF2-40B4-BE49-F238E27FC236}">
                    <a16:creationId xmlns:a16="http://schemas.microsoft.com/office/drawing/2014/main" id="{CDA4D889-1986-36F5-63F8-9D2D4FB462AB}"/>
                  </a:ext>
                </a:extLst>
              </p:cNvPr>
              <p:cNvSpPr/>
              <p:nvPr/>
            </p:nvSpPr>
            <p:spPr>
              <a:xfrm>
                <a:off x="2620061" y="1571625"/>
                <a:ext cx="4453008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4453008" h="742950">
                    <a:moveTo>
                      <a:pt x="4409225" y="0"/>
                    </a:moveTo>
                    <a:lnTo>
                      <a:pt x="1602894" y="0"/>
                    </a:lnTo>
                    <a:lnTo>
                      <a:pt x="588484" y="628650"/>
                    </a:lnTo>
                    <a:lnTo>
                      <a:pt x="0" y="628650"/>
                    </a:lnTo>
                    <a:cubicBezTo>
                      <a:pt x="4684" y="666214"/>
                      <a:pt x="7545" y="704345"/>
                      <a:pt x="8492" y="742950"/>
                    </a:cubicBezTo>
                    <a:lnTo>
                      <a:pt x="4453008" y="742950"/>
                    </a:lnTo>
                    <a:lnTo>
                      <a:pt x="4453008" y="271527"/>
                    </a:lnTo>
                    <a:lnTo>
                      <a:pt x="4266512" y="398366"/>
                    </a:lnTo>
                    <a:lnTo>
                      <a:pt x="4266512" y="98765"/>
                    </a:lnTo>
                    <a:lnTo>
                      <a:pt x="4409225" y="0"/>
                    </a:lnTo>
                    <a:close/>
                  </a:path>
                </a:pathLst>
              </a:custGeom>
              <a:noFill/>
              <a:ln w="7143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  <p:sp>
            <p:nvSpPr>
              <p:cNvPr id="137" name="Rounded Rectangle 13">
                <a:extLst>
                  <a:ext uri="{FF2B5EF4-FFF2-40B4-BE49-F238E27FC236}">
                    <a16:creationId xmlns:a16="http://schemas.microsoft.com/office/drawing/2014/main" id="{45B693E6-C034-89CF-7352-73844CDDB267}"/>
                  </a:ext>
                </a:extLst>
              </p:cNvPr>
              <p:cNvSpPr/>
              <p:nvPr/>
            </p:nvSpPr>
            <p:spPr>
              <a:xfrm>
                <a:off x="6943722" y="1571625"/>
                <a:ext cx="371475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371475" h="742950">
                    <a:moveTo>
                      <a:pt x="186497" y="742950"/>
                    </a:moveTo>
                    <a:lnTo>
                      <a:pt x="186497" y="166301"/>
                    </a:lnTo>
                    <a:lnTo>
                      <a:pt x="182443" y="166301"/>
                    </a:lnTo>
                    <a:lnTo>
                      <a:pt x="0" y="290383"/>
                    </a:lnTo>
                    <a:lnTo>
                      <a:pt x="0" y="128716"/>
                    </a:lnTo>
                    <a:lnTo>
                      <a:pt x="185990" y="0"/>
                    </a:lnTo>
                    <a:lnTo>
                      <a:pt x="371475" y="0"/>
                    </a:lnTo>
                    <a:lnTo>
                      <a:pt x="371475" y="742950"/>
                    </a:lnTo>
                    <a:lnTo>
                      <a:pt x="186497" y="742950"/>
                    </a:lnTo>
                    <a:close/>
                  </a:path>
                </a:pathLst>
              </a:custGeom>
              <a:noFill/>
              <a:ln w="7143">
                <a:solidFill>
                  <a:srgbClr val="376435"/>
                </a:solidFill>
              </a:ln>
            </p:spPr>
            <p:txBody>
              <a:bodyPr rtlCol="0" anchor="ctr"/>
              <a:lstStyle/>
              <a:p>
                <a:pPr algn="ctr"/>
                <a:endParaRPr sz="1100"/>
              </a:p>
            </p:txBody>
          </p:sp>
        </p:grpSp>
        <p:sp>
          <p:nvSpPr>
            <p:cNvPr id="131" name="Rounded Rectangle 15">
              <a:extLst>
                <a:ext uri="{FF2B5EF4-FFF2-40B4-BE49-F238E27FC236}">
                  <a16:creationId xmlns:a16="http://schemas.microsoft.com/office/drawing/2014/main" id="{B1BD629D-4519-79B8-0D68-9A355A3BC709}"/>
                </a:ext>
              </a:extLst>
            </p:cNvPr>
            <p:cNvSpPr/>
            <p:nvPr/>
          </p:nvSpPr>
          <p:spPr>
            <a:xfrm>
              <a:off x="4772384" y="3112294"/>
              <a:ext cx="457200" cy="419100"/>
            </a:xfrm>
            <a:custGeom>
              <a:avLst/>
              <a:gdLst/>
              <a:ahLst/>
              <a:cxnLst/>
              <a:rect l="0" t="0" r="0" b="0"/>
              <a:pathLst>
                <a:path w="457200" h="419100">
                  <a:moveTo>
                    <a:pt x="457200" y="38100"/>
                  </a:moveTo>
                  <a:cubicBezTo>
                    <a:pt x="457200" y="17059"/>
                    <a:pt x="440140" y="0"/>
                    <a:pt x="419100" y="0"/>
                  </a:cubicBezTo>
                  <a:lnTo>
                    <a:pt x="38100" y="0"/>
                  </a:lnTo>
                  <a:cubicBezTo>
                    <a:pt x="17059" y="0"/>
                    <a:pt x="0" y="17059"/>
                    <a:pt x="0" y="38100"/>
                  </a:cubicBezTo>
                  <a:lnTo>
                    <a:pt x="0" y="381000"/>
                  </a:lnTo>
                  <a:cubicBezTo>
                    <a:pt x="0" y="402040"/>
                    <a:pt x="17059" y="419100"/>
                    <a:pt x="38100" y="419100"/>
                  </a:cubicBezTo>
                  <a:lnTo>
                    <a:pt x="419100" y="419100"/>
                  </a:lnTo>
                  <a:cubicBezTo>
                    <a:pt x="440140" y="419100"/>
                    <a:pt x="457200" y="402040"/>
                    <a:pt x="457200" y="381000"/>
                  </a:cubicBezTo>
                  <a:lnTo>
                    <a:pt x="457200" y="38100"/>
                  </a:lnTo>
                  <a:moveTo>
                    <a:pt x="104775" y="49148"/>
                  </a:moveTo>
                  <a:cubicBezTo>
                    <a:pt x="104775" y="38623"/>
                    <a:pt x="113299" y="30098"/>
                    <a:pt x="123825" y="30098"/>
                  </a:cubicBezTo>
                  <a:cubicBezTo>
                    <a:pt x="134350" y="30098"/>
                    <a:pt x="142875" y="38623"/>
                    <a:pt x="142875" y="49148"/>
                  </a:cubicBezTo>
                  <a:cubicBezTo>
                    <a:pt x="142875" y="59674"/>
                    <a:pt x="134350" y="68198"/>
                    <a:pt x="123825" y="68198"/>
                  </a:cubicBezTo>
                  <a:cubicBezTo>
                    <a:pt x="113299" y="68198"/>
                    <a:pt x="104775" y="59674"/>
                    <a:pt x="104775" y="49148"/>
                  </a:cubicBezTo>
                  <a:moveTo>
                    <a:pt x="171450" y="49148"/>
                  </a:moveTo>
                  <a:cubicBezTo>
                    <a:pt x="171450" y="38623"/>
                    <a:pt x="179974" y="30098"/>
                    <a:pt x="190500" y="30098"/>
                  </a:cubicBezTo>
                  <a:cubicBezTo>
                    <a:pt x="201025" y="30098"/>
                    <a:pt x="209550" y="38623"/>
                    <a:pt x="209550" y="49148"/>
                  </a:cubicBezTo>
                  <a:cubicBezTo>
                    <a:pt x="209550" y="59674"/>
                    <a:pt x="201025" y="68198"/>
                    <a:pt x="190500" y="68198"/>
                  </a:cubicBezTo>
                  <a:cubicBezTo>
                    <a:pt x="179974" y="68198"/>
                    <a:pt x="171450" y="59674"/>
                    <a:pt x="171450" y="49148"/>
                  </a:cubicBezTo>
                  <a:moveTo>
                    <a:pt x="57150" y="30098"/>
                  </a:moveTo>
                  <a:cubicBezTo>
                    <a:pt x="67675" y="30098"/>
                    <a:pt x="76200" y="38623"/>
                    <a:pt x="76200" y="49148"/>
                  </a:cubicBezTo>
                  <a:cubicBezTo>
                    <a:pt x="76200" y="59674"/>
                    <a:pt x="67675" y="68198"/>
                    <a:pt x="57150" y="68198"/>
                  </a:cubicBezTo>
                  <a:cubicBezTo>
                    <a:pt x="46624" y="68198"/>
                    <a:pt x="38100" y="59674"/>
                    <a:pt x="38100" y="49148"/>
                  </a:cubicBezTo>
                  <a:cubicBezTo>
                    <a:pt x="38100" y="38623"/>
                    <a:pt x="46624" y="30098"/>
                    <a:pt x="57150" y="30098"/>
                  </a:cubicBezTo>
                  <a:moveTo>
                    <a:pt x="419100" y="371475"/>
                  </a:moveTo>
                  <a:cubicBezTo>
                    <a:pt x="418995" y="376694"/>
                    <a:pt x="414794" y="380895"/>
                    <a:pt x="409575" y="381000"/>
                  </a:cubicBezTo>
                  <a:lnTo>
                    <a:pt x="47625" y="381000"/>
                  </a:lnTo>
                  <a:cubicBezTo>
                    <a:pt x="42367" y="381000"/>
                    <a:pt x="38100" y="376732"/>
                    <a:pt x="38100" y="371475"/>
                  </a:cubicBezTo>
                  <a:lnTo>
                    <a:pt x="38100" y="114300"/>
                  </a:lnTo>
                  <a:cubicBezTo>
                    <a:pt x="38100" y="109042"/>
                    <a:pt x="42367" y="104775"/>
                    <a:pt x="47625" y="104775"/>
                  </a:cubicBezTo>
                  <a:lnTo>
                    <a:pt x="409575" y="104775"/>
                  </a:lnTo>
                  <a:cubicBezTo>
                    <a:pt x="414832" y="104775"/>
                    <a:pt x="419100" y="109042"/>
                    <a:pt x="419100" y="114300"/>
                  </a:cubicBezTo>
                  <a:lnTo>
                    <a:pt x="419100" y="371475"/>
                  </a:lnTo>
                  <a:moveTo>
                    <a:pt x="376237" y="276225"/>
                  </a:moveTo>
                  <a:cubicBezTo>
                    <a:pt x="376237" y="263070"/>
                    <a:pt x="365579" y="252412"/>
                    <a:pt x="352425" y="252412"/>
                  </a:cubicBezTo>
                  <a:lnTo>
                    <a:pt x="304800" y="252412"/>
                  </a:lnTo>
                  <a:lnTo>
                    <a:pt x="299275" y="241172"/>
                  </a:lnTo>
                  <a:cubicBezTo>
                    <a:pt x="296798" y="236400"/>
                    <a:pt x="291884" y="233391"/>
                    <a:pt x="286511" y="233362"/>
                  </a:cubicBezTo>
                  <a:lnTo>
                    <a:pt x="247650" y="233362"/>
                  </a:lnTo>
                  <a:cubicBezTo>
                    <a:pt x="234495" y="233362"/>
                    <a:pt x="223837" y="244020"/>
                    <a:pt x="223837" y="257175"/>
                  </a:cubicBezTo>
                  <a:lnTo>
                    <a:pt x="223837" y="333375"/>
                  </a:lnTo>
                  <a:cubicBezTo>
                    <a:pt x="223837" y="346529"/>
                    <a:pt x="234495" y="357187"/>
                    <a:pt x="247650" y="357187"/>
                  </a:cubicBezTo>
                  <a:lnTo>
                    <a:pt x="352425" y="357187"/>
                  </a:lnTo>
                  <a:cubicBezTo>
                    <a:pt x="365579" y="357187"/>
                    <a:pt x="376237" y="346529"/>
                    <a:pt x="376237" y="333375"/>
                  </a:cubicBezTo>
                  <a:lnTo>
                    <a:pt x="376237" y="276225"/>
                  </a:lnTo>
                  <a:moveTo>
                    <a:pt x="347662" y="323850"/>
                  </a:moveTo>
                  <a:cubicBezTo>
                    <a:pt x="347662" y="326478"/>
                    <a:pt x="345528" y="328612"/>
                    <a:pt x="342900" y="328612"/>
                  </a:cubicBezTo>
                  <a:lnTo>
                    <a:pt x="257175" y="328612"/>
                  </a:lnTo>
                  <a:cubicBezTo>
                    <a:pt x="254546" y="328612"/>
                    <a:pt x="252412" y="326478"/>
                    <a:pt x="252412" y="323850"/>
                  </a:cubicBezTo>
                  <a:lnTo>
                    <a:pt x="252412" y="266700"/>
                  </a:lnTo>
                  <a:cubicBezTo>
                    <a:pt x="252412" y="264071"/>
                    <a:pt x="254546" y="261937"/>
                    <a:pt x="257175" y="261937"/>
                  </a:cubicBezTo>
                  <a:lnTo>
                    <a:pt x="273938" y="261937"/>
                  </a:lnTo>
                  <a:cubicBezTo>
                    <a:pt x="275796" y="261899"/>
                    <a:pt x="277501" y="262937"/>
                    <a:pt x="278320" y="264604"/>
                  </a:cubicBezTo>
                  <a:lnTo>
                    <a:pt x="282511" y="273177"/>
                  </a:lnTo>
                  <a:cubicBezTo>
                    <a:pt x="284988" y="277949"/>
                    <a:pt x="289902" y="280958"/>
                    <a:pt x="295275" y="280987"/>
                  </a:cubicBezTo>
                  <a:lnTo>
                    <a:pt x="342900" y="280987"/>
                  </a:lnTo>
                  <a:cubicBezTo>
                    <a:pt x="345528" y="280987"/>
                    <a:pt x="347662" y="283121"/>
                    <a:pt x="347662" y="285750"/>
                  </a:cubicBezTo>
                  <a:lnTo>
                    <a:pt x="347662" y="323850"/>
                  </a:lnTo>
                  <a:moveTo>
                    <a:pt x="200025" y="228600"/>
                  </a:moveTo>
                  <a:cubicBezTo>
                    <a:pt x="212655" y="228561"/>
                    <a:pt x="223780" y="220294"/>
                    <a:pt x="227456" y="208216"/>
                  </a:cubicBezTo>
                  <a:lnTo>
                    <a:pt x="341756" y="181546"/>
                  </a:lnTo>
                  <a:cubicBezTo>
                    <a:pt x="350758" y="191071"/>
                    <a:pt x="365083" y="193252"/>
                    <a:pt x="376513" y="186832"/>
                  </a:cubicBezTo>
                  <a:cubicBezTo>
                    <a:pt x="387943" y="180422"/>
                    <a:pt x="393534" y="167058"/>
                    <a:pt x="390096" y="154409"/>
                  </a:cubicBezTo>
                  <a:cubicBezTo>
                    <a:pt x="386657" y="141770"/>
                    <a:pt x="375056" y="133083"/>
                    <a:pt x="361950" y="133350"/>
                  </a:cubicBezTo>
                  <a:cubicBezTo>
                    <a:pt x="349319" y="133388"/>
                    <a:pt x="338194" y="141655"/>
                    <a:pt x="334518" y="153733"/>
                  </a:cubicBezTo>
                  <a:lnTo>
                    <a:pt x="220218" y="180403"/>
                  </a:lnTo>
                  <a:cubicBezTo>
                    <a:pt x="211216" y="170878"/>
                    <a:pt x="196891" y="168697"/>
                    <a:pt x="185461" y="175117"/>
                  </a:cubicBezTo>
                  <a:cubicBezTo>
                    <a:pt x="174040" y="181527"/>
                    <a:pt x="168440" y="194891"/>
                    <a:pt x="171878" y="207540"/>
                  </a:cubicBezTo>
                  <a:cubicBezTo>
                    <a:pt x="175317" y="220179"/>
                    <a:pt x="186918" y="228866"/>
                    <a:pt x="200025" y="228600"/>
                  </a:cubicBezTo>
                  <a:moveTo>
                    <a:pt x="71437" y="295275"/>
                  </a:moveTo>
                  <a:cubicBezTo>
                    <a:pt x="71437" y="308429"/>
                    <a:pt x="82095" y="319087"/>
                    <a:pt x="95250" y="319087"/>
                  </a:cubicBezTo>
                  <a:lnTo>
                    <a:pt x="133350" y="319087"/>
                  </a:lnTo>
                  <a:cubicBezTo>
                    <a:pt x="146504" y="319087"/>
                    <a:pt x="157162" y="308429"/>
                    <a:pt x="157162" y="295275"/>
                  </a:cubicBezTo>
                  <a:lnTo>
                    <a:pt x="157162" y="180975"/>
                  </a:lnTo>
                  <a:cubicBezTo>
                    <a:pt x="157162" y="167820"/>
                    <a:pt x="146504" y="157162"/>
                    <a:pt x="133350" y="157162"/>
                  </a:cubicBezTo>
                  <a:lnTo>
                    <a:pt x="95250" y="157162"/>
                  </a:lnTo>
                  <a:cubicBezTo>
                    <a:pt x="82095" y="157162"/>
                    <a:pt x="71437" y="167820"/>
                    <a:pt x="71437" y="180975"/>
                  </a:cubicBezTo>
                  <a:lnTo>
                    <a:pt x="71437" y="295275"/>
                  </a:lnTo>
                  <a:moveTo>
                    <a:pt x="104775" y="290512"/>
                  </a:moveTo>
                  <a:cubicBezTo>
                    <a:pt x="102146" y="290512"/>
                    <a:pt x="100012" y="288378"/>
                    <a:pt x="100012" y="285750"/>
                  </a:cubicBezTo>
                  <a:lnTo>
                    <a:pt x="100012" y="257175"/>
                  </a:lnTo>
                  <a:cubicBezTo>
                    <a:pt x="100012" y="254546"/>
                    <a:pt x="102146" y="252412"/>
                    <a:pt x="104775" y="252412"/>
                  </a:cubicBezTo>
                  <a:lnTo>
                    <a:pt x="123825" y="252412"/>
                  </a:lnTo>
                  <a:cubicBezTo>
                    <a:pt x="126453" y="252412"/>
                    <a:pt x="128587" y="254546"/>
                    <a:pt x="128587" y="257175"/>
                  </a:cubicBezTo>
                  <a:lnTo>
                    <a:pt x="128587" y="285750"/>
                  </a:lnTo>
                  <a:cubicBezTo>
                    <a:pt x="128587" y="288378"/>
                    <a:pt x="126453" y="290512"/>
                    <a:pt x="123825" y="290512"/>
                  </a:cubicBezTo>
                  <a:lnTo>
                    <a:pt x="104775" y="290512"/>
                  </a:lnTo>
                  <a:moveTo>
                    <a:pt x="123825" y="185737"/>
                  </a:moveTo>
                  <a:cubicBezTo>
                    <a:pt x="126453" y="185737"/>
                    <a:pt x="128587" y="187871"/>
                    <a:pt x="128587" y="190500"/>
                  </a:cubicBezTo>
                  <a:lnTo>
                    <a:pt x="128587" y="219075"/>
                  </a:lnTo>
                  <a:cubicBezTo>
                    <a:pt x="128587" y="221703"/>
                    <a:pt x="126453" y="223837"/>
                    <a:pt x="123825" y="223837"/>
                  </a:cubicBezTo>
                  <a:lnTo>
                    <a:pt x="104775" y="223837"/>
                  </a:lnTo>
                  <a:cubicBezTo>
                    <a:pt x="102146" y="223837"/>
                    <a:pt x="100012" y="221703"/>
                    <a:pt x="100012" y="219075"/>
                  </a:cubicBezTo>
                  <a:lnTo>
                    <a:pt x="100012" y="190500"/>
                  </a:lnTo>
                  <a:cubicBezTo>
                    <a:pt x="100012" y="187871"/>
                    <a:pt x="102146" y="185737"/>
                    <a:pt x="104775" y="185737"/>
                  </a:cubicBezTo>
                  <a:lnTo>
                    <a:pt x="123825" y="185737"/>
                  </a:ln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/>
            </a:p>
          </p:txBody>
        </p:sp>
        <p:sp>
          <p:nvSpPr>
            <p:cNvPr id="132" name="Rounded Rectangle 16">
              <a:extLst>
                <a:ext uri="{FF2B5EF4-FFF2-40B4-BE49-F238E27FC236}">
                  <a16:creationId xmlns:a16="http://schemas.microsoft.com/office/drawing/2014/main" id="{484851CA-B55E-0737-0088-D7B8D8063BA7}"/>
                </a:ext>
              </a:extLst>
            </p:cNvPr>
            <p:cNvSpPr/>
            <p:nvPr/>
          </p:nvSpPr>
          <p:spPr>
            <a:xfrm>
              <a:off x="4781680" y="3893220"/>
              <a:ext cx="439178" cy="457323"/>
            </a:xfrm>
            <a:custGeom>
              <a:avLst/>
              <a:gdLst/>
              <a:ahLst/>
              <a:cxnLst/>
              <a:rect l="0" t="0" r="0" b="0"/>
              <a:pathLst>
                <a:path w="439178" h="457323">
                  <a:moveTo>
                    <a:pt x="414566" y="186051"/>
                  </a:moveTo>
                  <a:lnTo>
                    <a:pt x="390753" y="177479"/>
                  </a:lnTo>
                  <a:cubicBezTo>
                    <a:pt x="381228" y="174040"/>
                    <a:pt x="373570" y="166792"/>
                    <a:pt x="369608" y="157476"/>
                  </a:cubicBezTo>
                  <a:cubicBezTo>
                    <a:pt x="365617" y="148170"/>
                    <a:pt x="365617" y="137636"/>
                    <a:pt x="369608" y="128330"/>
                  </a:cubicBezTo>
                  <a:lnTo>
                    <a:pt x="380657" y="105089"/>
                  </a:lnTo>
                  <a:cubicBezTo>
                    <a:pt x="387095" y="91430"/>
                    <a:pt x="384276" y="75199"/>
                    <a:pt x="373608" y="64512"/>
                  </a:cubicBezTo>
                  <a:cubicBezTo>
                    <a:pt x="363121" y="53930"/>
                    <a:pt x="347138" y="51034"/>
                    <a:pt x="333603" y="57273"/>
                  </a:cubicBezTo>
                  <a:lnTo>
                    <a:pt x="310553" y="68322"/>
                  </a:lnTo>
                  <a:cubicBezTo>
                    <a:pt x="301418" y="72675"/>
                    <a:pt x="290864" y="72942"/>
                    <a:pt x="281520" y="69056"/>
                  </a:cubicBezTo>
                  <a:cubicBezTo>
                    <a:pt x="272186" y="65170"/>
                    <a:pt x="264937" y="57492"/>
                    <a:pt x="261594" y="47939"/>
                  </a:cubicBezTo>
                  <a:lnTo>
                    <a:pt x="253022" y="23745"/>
                  </a:lnTo>
                  <a:cubicBezTo>
                    <a:pt x="247926" y="9505"/>
                    <a:pt x="234429" y="0"/>
                    <a:pt x="219303" y="0"/>
                  </a:cubicBezTo>
                  <a:cubicBezTo>
                    <a:pt x="204177" y="0"/>
                    <a:pt x="190680" y="9505"/>
                    <a:pt x="185585" y="23745"/>
                  </a:cubicBezTo>
                  <a:lnTo>
                    <a:pt x="177012" y="48129"/>
                  </a:lnTo>
                  <a:cubicBezTo>
                    <a:pt x="173669" y="57683"/>
                    <a:pt x="166420" y="65360"/>
                    <a:pt x="157086" y="69246"/>
                  </a:cubicBezTo>
                  <a:cubicBezTo>
                    <a:pt x="147742" y="73132"/>
                    <a:pt x="137188" y="72866"/>
                    <a:pt x="128054" y="68513"/>
                  </a:cubicBezTo>
                  <a:lnTo>
                    <a:pt x="105003" y="57273"/>
                  </a:lnTo>
                  <a:cubicBezTo>
                    <a:pt x="91363" y="50711"/>
                    <a:pt x="75056" y="53549"/>
                    <a:pt x="64427" y="64322"/>
                  </a:cubicBezTo>
                  <a:cubicBezTo>
                    <a:pt x="53673" y="75047"/>
                    <a:pt x="50844" y="91382"/>
                    <a:pt x="57378" y="105089"/>
                  </a:cubicBezTo>
                  <a:lnTo>
                    <a:pt x="68427" y="128330"/>
                  </a:lnTo>
                  <a:cubicBezTo>
                    <a:pt x="72418" y="137636"/>
                    <a:pt x="72418" y="148170"/>
                    <a:pt x="68427" y="157476"/>
                  </a:cubicBezTo>
                  <a:cubicBezTo>
                    <a:pt x="64598" y="166677"/>
                    <a:pt x="57159" y="173907"/>
                    <a:pt x="47853" y="177479"/>
                  </a:cubicBezTo>
                  <a:lnTo>
                    <a:pt x="23850" y="186051"/>
                  </a:lnTo>
                  <a:cubicBezTo>
                    <a:pt x="9563" y="191052"/>
                    <a:pt x="0" y="204539"/>
                    <a:pt x="0" y="219675"/>
                  </a:cubicBezTo>
                  <a:cubicBezTo>
                    <a:pt x="0" y="234810"/>
                    <a:pt x="9563" y="248297"/>
                    <a:pt x="23850" y="253298"/>
                  </a:cubicBezTo>
                  <a:lnTo>
                    <a:pt x="47853" y="261870"/>
                  </a:lnTo>
                  <a:cubicBezTo>
                    <a:pt x="57197" y="265090"/>
                    <a:pt x="64827" y="271967"/>
                    <a:pt x="68999" y="280920"/>
                  </a:cubicBezTo>
                  <a:cubicBezTo>
                    <a:pt x="72990" y="290226"/>
                    <a:pt x="72990" y="300761"/>
                    <a:pt x="68999" y="310067"/>
                  </a:cubicBezTo>
                  <a:lnTo>
                    <a:pt x="57378" y="334070"/>
                  </a:lnTo>
                  <a:cubicBezTo>
                    <a:pt x="51368" y="347672"/>
                    <a:pt x="54387" y="363569"/>
                    <a:pt x="64970" y="374018"/>
                  </a:cubicBezTo>
                  <a:cubicBezTo>
                    <a:pt x="75542" y="384467"/>
                    <a:pt x="91478" y="387296"/>
                    <a:pt x="105003" y="381123"/>
                  </a:cubicBezTo>
                  <a:lnTo>
                    <a:pt x="128054" y="370074"/>
                  </a:lnTo>
                  <a:lnTo>
                    <a:pt x="137769" y="370074"/>
                  </a:lnTo>
                  <a:cubicBezTo>
                    <a:pt x="144065" y="383105"/>
                    <a:pt x="157200" y="391448"/>
                    <a:pt x="171678" y="391601"/>
                  </a:cubicBezTo>
                  <a:lnTo>
                    <a:pt x="185966" y="391601"/>
                  </a:lnTo>
                  <a:cubicBezTo>
                    <a:pt x="188595" y="391601"/>
                    <a:pt x="190728" y="393734"/>
                    <a:pt x="190728" y="396363"/>
                  </a:cubicBezTo>
                  <a:lnTo>
                    <a:pt x="190728" y="428748"/>
                  </a:lnTo>
                  <a:cubicBezTo>
                    <a:pt x="190728" y="444531"/>
                    <a:pt x="203520" y="457323"/>
                    <a:pt x="219303" y="457323"/>
                  </a:cubicBezTo>
                  <a:cubicBezTo>
                    <a:pt x="235086" y="457323"/>
                    <a:pt x="247878" y="444531"/>
                    <a:pt x="247878" y="428748"/>
                  </a:cubicBezTo>
                  <a:lnTo>
                    <a:pt x="247878" y="396363"/>
                  </a:lnTo>
                  <a:cubicBezTo>
                    <a:pt x="247878" y="393734"/>
                    <a:pt x="250012" y="391601"/>
                    <a:pt x="252641" y="391601"/>
                  </a:cubicBezTo>
                  <a:lnTo>
                    <a:pt x="266928" y="391601"/>
                  </a:lnTo>
                  <a:cubicBezTo>
                    <a:pt x="281235" y="391591"/>
                    <a:pt x="294332" y="383571"/>
                    <a:pt x="300837" y="370836"/>
                  </a:cubicBezTo>
                  <a:lnTo>
                    <a:pt x="310553" y="370836"/>
                  </a:lnTo>
                  <a:lnTo>
                    <a:pt x="333603" y="381123"/>
                  </a:lnTo>
                  <a:cubicBezTo>
                    <a:pt x="347300" y="387600"/>
                    <a:pt x="363597" y="384752"/>
                    <a:pt x="374284" y="374018"/>
                  </a:cubicBezTo>
                  <a:cubicBezTo>
                    <a:pt x="384981" y="363283"/>
                    <a:pt x="387762" y="346976"/>
                    <a:pt x="381228" y="333308"/>
                  </a:cubicBezTo>
                  <a:lnTo>
                    <a:pt x="370179" y="310257"/>
                  </a:lnTo>
                  <a:cubicBezTo>
                    <a:pt x="366188" y="300951"/>
                    <a:pt x="366188" y="290417"/>
                    <a:pt x="370179" y="281111"/>
                  </a:cubicBezTo>
                  <a:cubicBezTo>
                    <a:pt x="374351" y="272157"/>
                    <a:pt x="381981" y="265280"/>
                    <a:pt x="391325" y="262061"/>
                  </a:cubicBezTo>
                  <a:lnTo>
                    <a:pt x="415328" y="253488"/>
                  </a:lnTo>
                  <a:cubicBezTo>
                    <a:pt x="429615" y="248488"/>
                    <a:pt x="439178" y="235000"/>
                    <a:pt x="439178" y="219865"/>
                  </a:cubicBezTo>
                  <a:cubicBezTo>
                    <a:pt x="439178" y="204730"/>
                    <a:pt x="429615" y="191242"/>
                    <a:pt x="415328" y="186242"/>
                  </a:cubicBezTo>
                  <a:lnTo>
                    <a:pt x="414566" y="186242"/>
                  </a:lnTo>
                  <a:moveTo>
                    <a:pt x="266928" y="302828"/>
                  </a:moveTo>
                  <a:lnTo>
                    <a:pt x="266928" y="343023"/>
                  </a:lnTo>
                  <a:cubicBezTo>
                    <a:pt x="266928" y="348281"/>
                    <a:pt x="262661" y="352548"/>
                    <a:pt x="257403" y="352548"/>
                  </a:cubicBezTo>
                  <a:lnTo>
                    <a:pt x="181203" y="352548"/>
                  </a:lnTo>
                  <a:cubicBezTo>
                    <a:pt x="175945" y="352548"/>
                    <a:pt x="171678" y="348281"/>
                    <a:pt x="171678" y="343023"/>
                  </a:cubicBezTo>
                  <a:lnTo>
                    <a:pt x="171678" y="302828"/>
                  </a:lnTo>
                  <a:cubicBezTo>
                    <a:pt x="171640" y="299046"/>
                    <a:pt x="169411" y="295627"/>
                    <a:pt x="165963" y="294065"/>
                  </a:cubicBezTo>
                  <a:cubicBezTo>
                    <a:pt x="128130" y="279492"/>
                    <a:pt x="103670" y="242573"/>
                    <a:pt x="105003" y="202053"/>
                  </a:cubicBezTo>
                  <a:cubicBezTo>
                    <a:pt x="107280" y="141112"/>
                    <a:pt x="158343" y="93449"/>
                    <a:pt x="219303" y="95373"/>
                  </a:cubicBezTo>
                  <a:cubicBezTo>
                    <a:pt x="280263" y="93449"/>
                    <a:pt x="331327" y="141112"/>
                    <a:pt x="333603" y="202053"/>
                  </a:cubicBezTo>
                  <a:cubicBezTo>
                    <a:pt x="334937" y="242573"/>
                    <a:pt x="310476" y="279492"/>
                    <a:pt x="272643" y="294065"/>
                  </a:cubicBezTo>
                  <a:cubicBezTo>
                    <a:pt x="269195" y="295627"/>
                    <a:pt x="266966" y="299046"/>
                    <a:pt x="266928" y="302828"/>
                  </a:cubicBezTo>
                </a:path>
              </a:pathLst>
            </a:custGeom>
            <a:solidFill>
              <a:srgbClr val="37643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/>
            </a:p>
          </p:txBody>
        </p:sp>
        <p:sp>
          <p:nvSpPr>
            <p:cNvPr id="133" name="TextBox 18">
              <a:extLst>
                <a:ext uri="{FF2B5EF4-FFF2-40B4-BE49-F238E27FC236}">
                  <a16:creationId xmlns:a16="http://schemas.microsoft.com/office/drawing/2014/main" id="{4902BF7D-5CC4-3932-40B2-19A402B28BB8}"/>
                </a:ext>
              </a:extLst>
            </p:cNvPr>
            <p:cNvSpPr txBox="1"/>
            <p:nvPr/>
          </p:nvSpPr>
          <p:spPr>
            <a:xfrm>
              <a:off x="5400288" y="2926699"/>
              <a:ext cx="1676136" cy="75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lang="es-ES_tradnl" sz="900" b="1" noProof="0" dirty="0">
                  <a:solidFill>
                    <a:srgbClr val="2F6437"/>
                  </a:solidFill>
                  <a:latin typeface="Arial"/>
                </a:rPr>
                <a:t>Gestión de la
Planeación </a:t>
              </a:r>
            </a:p>
            <a:p>
              <a:pPr algn="l"/>
              <a:r>
                <a:rPr lang="es-ES_tradnl" sz="900" b="1" noProof="0" dirty="0">
                  <a:solidFill>
                    <a:srgbClr val="2F6437"/>
                  </a:solidFill>
                  <a:latin typeface="Arial"/>
                </a:rPr>
                <a:t>Institucional</a:t>
              </a:r>
            </a:p>
          </p:txBody>
        </p:sp>
        <p:sp>
          <p:nvSpPr>
            <p:cNvPr id="134" name="TextBox 19">
              <a:extLst>
                <a:ext uri="{FF2B5EF4-FFF2-40B4-BE49-F238E27FC236}">
                  <a16:creationId xmlns:a16="http://schemas.microsoft.com/office/drawing/2014/main" id="{C7C09C9E-AE4C-2ADF-085E-35299C1D8A5D}"/>
                </a:ext>
              </a:extLst>
            </p:cNvPr>
            <p:cNvSpPr txBox="1"/>
            <p:nvPr/>
          </p:nvSpPr>
          <p:spPr>
            <a:xfrm>
              <a:off x="1122855" y="3499676"/>
              <a:ext cx="2192871" cy="44467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lang="es-419" sz="1600" b="1" dirty="0">
                  <a:solidFill>
                    <a:srgbClr val="37643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PROCESOS</a:t>
              </a:r>
              <a:endParaRPr sz="1600" b="1" dirty="0">
                <a:solidFill>
                  <a:srgbClr val="3764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Box 20">
              <a:extLst>
                <a:ext uri="{FF2B5EF4-FFF2-40B4-BE49-F238E27FC236}">
                  <a16:creationId xmlns:a16="http://schemas.microsoft.com/office/drawing/2014/main" id="{734CFEC8-A77A-8291-1BC1-35D72C8E199A}"/>
                </a:ext>
              </a:extLst>
            </p:cNvPr>
            <p:cNvSpPr txBox="1"/>
            <p:nvPr/>
          </p:nvSpPr>
          <p:spPr>
            <a:xfrm>
              <a:off x="5404868" y="3767707"/>
              <a:ext cx="2254681" cy="75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lang="es-ES_tradnl" sz="900" b="1" noProof="0" dirty="0">
                  <a:solidFill>
                    <a:srgbClr val="2F6437"/>
                  </a:solidFill>
                  <a:latin typeface="Arial"/>
                </a:rPr>
                <a:t>Gestión de la </a:t>
              </a:r>
            </a:p>
            <a:p>
              <a:pPr algn="l"/>
              <a:r>
                <a:rPr lang="es-ES_tradnl" sz="900" b="1" noProof="0" dirty="0">
                  <a:solidFill>
                    <a:srgbClr val="2F6437"/>
                  </a:solidFill>
                  <a:latin typeface="Arial"/>
                </a:rPr>
                <a:t>Innovación
Institucional</a:t>
              </a:r>
            </a:p>
          </p:txBody>
        </p:sp>
      </p:grp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884681DC-D3B3-EEF5-F2EC-52588EB29B1C}"/>
              </a:ext>
            </a:extLst>
          </p:cNvPr>
          <p:cNvGrpSpPr/>
          <p:nvPr/>
        </p:nvGrpSpPr>
        <p:grpSpPr>
          <a:xfrm>
            <a:off x="3246057" y="-184435"/>
            <a:ext cx="10340254" cy="882377"/>
            <a:chOff x="3246057" y="-184435"/>
            <a:chExt cx="10340254" cy="882377"/>
          </a:xfrm>
        </p:grpSpPr>
        <p:sp>
          <p:nvSpPr>
            <p:cNvPr id="147" name="Rectángulo redondeado 146">
              <a:extLst>
                <a:ext uri="{FF2B5EF4-FFF2-40B4-BE49-F238E27FC236}">
                  <a16:creationId xmlns:a16="http://schemas.microsoft.com/office/drawing/2014/main" id="{EF08FEF6-69E1-E279-E320-242864C6F13C}"/>
                </a:ext>
              </a:extLst>
            </p:cNvPr>
            <p:cNvSpPr/>
            <p:nvPr/>
          </p:nvSpPr>
          <p:spPr>
            <a:xfrm>
              <a:off x="3246057" y="-184435"/>
              <a:ext cx="9630136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28C06848-329A-F2EB-BA04-72E5CEB380B8}"/>
                </a:ext>
              </a:extLst>
            </p:cNvPr>
            <p:cNvSpPr txBox="1"/>
            <p:nvPr/>
          </p:nvSpPr>
          <p:spPr>
            <a:xfrm>
              <a:off x="3403715" y="161107"/>
              <a:ext cx="10182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OFICINA ASESORA DE PLANEACIÓN E INNOVACIÓN INSTITUCIONAL - OAPII</a:t>
              </a:r>
              <a:endParaRPr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86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5"/>
          <p:cNvGrpSpPr/>
          <p:nvPr/>
        </p:nvGrpSpPr>
        <p:grpSpPr>
          <a:xfrm>
            <a:off x="107006" y="5888736"/>
            <a:ext cx="587938" cy="597714"/>
            <a:chOff x="107006" y="5888736"/>
            <a:chExt cx="587938" cy="597714"/>
          </a:xfrm>
        </p:grpSpPr>
        <p:pic>
          <p:nvPicPr>
            <p:cNvPr id="104" name="Google Shape;104;p5" descr="Ciclo PHVA (Elaboración propia). | Download Scientific Diagra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006" y="5909734"/>
              <a:ext cx="578794" cy="576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5"/>
            <p:cNvSpPr/>
            <p:nvPr/>
          </p:nvSpPr>
          <p:spPr>
            <a:xfrm>
              <a:off x="393192" y="5888736"/>
              <a:ext cx="301752" cy="31089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04;g2d50ee0ebc4_4_5">
            <a:extLst>
              <a:ext uri="{FF2B5EF4-FFF2-40B4-BE49-F238E27FC236}">
                <a16:creationId xmlns:a16="http://schemas.microsoft.com/office/drawing/2014/main" id="{4303E060-B506-1B75-5AA9-8D1CFA7C637E}"/>
              </a:ext>
            </a:extLst>
          </p:cNvPr>
          <p:cNvGrpSpPr/>
          <p:nvPr/>
        </p:nvGrpSpPr>
        <p:grpSpPr>
          <a:xfrm>
            <a:off x="889981" y="1161048"/>
            <a:ext cx="10908827" cy="4991342"/>
            <a:chOff x="641362" y="1052722"/>
            <a:chExt cx="10908827" cy="4991342"/>
          </a:xfrm>
        </p:grpSpPr>
        <p:grpSp>
          <p:nvGrpSpPr>
            <p:cNvPr id="3" name="Google Shape;105;g2d50ee0ebc4_4_5">
              <a:extLst>
                <a:ext uri="{FF2B5EF4-FFF2-40B4-BE49-F238E27FC236}">
                  <a16:creationId xmlns:a16="http://schemas.microsoft.com/office/drawing/2014/main" id="{B3EFCEF0-E7B9-2715-8E1A-B41D50084BA2}"/>
                </a:ext>
              </a:extLst>
            </p:cNvPr>
            <p:cNvGrpSpPr/>
            <p:nvPr/>
          </p:nvGrpSpPr>
          <p:grpSpPr>
            <a:xfrm>
              <a:off x="641362" y="1052722"/>
              <a:ext cx="10908827" cy="4991342"/>
              <a:chOff x="534771" y="738744"/>
              <a:chExt cx="11299800" cy="5727300"/>
            </a:xfrm>
          </p:grpSpPr>
          <p:sp>
            <p:nvSpPr>
              <p:cNvPr id="5" name="Google Shape;106;g2d50ee0ebc4_4_5">
                <a:extLst>
                  <a:ext uri="{FF2B5EF4-FFF2-40B4-BE49-F238E27FC236}">
                    <a16:creationId xmlns:a16="http://schemas.microsoft.com/office/drawing/2014/main" id="{FCFEDACF-BDBF-7E61-59CC-C6A8A300F7E7}"/>
                  </a:ext>
                </a:extLst>
              </p:cNvPr>
              <p:cNvSpPr/>
              <p:nvPr/>
            </p:nvSpPr>
            <p:spPr>
              <a:xfrm>
                <a:off x="534771" y="738744"/>
                <a:ext cx="11299800" cy="5727300"/>
              </a:xfrm>
              <a:prstGeom prst="roundRect">
                <a:avLst>
                  <a:gd name="adj" fmla="val 6723"/>
                </a:avLst>
              </a:prstGeom>
              <a:solidFill>
                <a:srgbClr val="FFCC00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s-MX" sz="1400" b="1" i="0" u="none" strike="noStrike" cap="none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Arial"/>
                  </a:rPr>
                  <a:t>POLÍTICA NACIONAL DE CIENCIA, TECNOLOGÍA E INNOVACIÓN - CONPES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" name="Google Shape;107;g2d50ee0ebc4_4_5">
                <a:extLst>
                  <a:ext uri="{FF2B5EF4-FFF2-40B4-BE49-F238E27FC236}">
                    <a16:creationId xmlns:a16="http://schemas.microsoft.com/office/drawing/2014/main" id="{FE3FC0DE-DC55-287E-15A3-C15F9799A6B4}"/>
                  </a:ext>
                </a:extLst>
              </p:cNvPr>
              <p:cNvGrpSpPr/>
              <p:nvPr/>
            </p:nvGrpSpPr>
            <p:grpSpPr>
              <a:xfrm>
                <a:off x="850392" y="1289304"/>
                <a:ext cx="10491300" cy="4809300"/>
                <a:chOff x="850392" y="1490472"/>
                <a:chExt cx="10491300" cy="4809300"/>
              </a:xfrm>
            </p:grpSpPr>
            <p:sp>
              <p:nvSpPr>
                <p:cNvPr id="7" name="Google Shape;108;g2d50ee0ebc4_4_5">
                  <a:extLst>
                    <a:ext uri="{FF2B5EF4-FFF2-40B4-BE49-F238E27FC236}">
                      <a16:creationId xmlns:a16="http://schemas.microsoft.com/office/drawing/2014/main" id="{20DB1E17-2484-FDBA-AE92-DB8174899ED5}"/>
                    </a:ext>
                  </a:extLst>
                </p:cNvPr>
                <p:cNvSpPr/>
                <p:nvPr/>
              </p:nvSpPr>
              <p:spPr>
                <a:xfrm>
                  <a:off x="850392" y="1490472"/>
                  <a:ext cx="10491300" cy="4809300"/>
                </a:xfrm>
                <a:prstGeom prst="roundRect">
                  <a:avLst>
                    <a:gd name="adj" fmla="val 3937"/>
                  </a:avLst>
                </a:prstGeom>
                <a:solidFill>
                  <a:srgbClr val="AEAEAE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 NACIONAL DE DESARROLLO CUATRIENIO: COLOMBIA POTENCIA MUNDIAL DE LA VIDA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" name="Google Shape;109;g2d50ee0ebc4_4_5">
                  <a:extLst>
                    <a:ext uri="{FF2B5EF4-FFF2-40B4-BE49-F238E27FC236}">
                      <a16:creationId xmlns:a16="http://schemas.microsoft.com/office/drawing/2014/main" id="{B22A1B99-626B-9CE4-2695-9EB2390A7785}"/>
                    </a:ext>
                  </a:extLst>
                </p:cNvPr>
                <p:cNvSpPr/>
                <p:nvPr/>
              </p:nvSpPr>
              <p:spPr>
                <a:xfrm>
                  <a:off x="1179576" y="1947672"/>
                  <a:ext cx="9829800" cy="4142100"/>
                </a:xfrm>
                <a:prstGeom prst="roundRect">
                  <a:avLst>
                    <a:gd name="adj" fmla="val 5596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POLÍTICAS DE INVESTIGACIÓN E INNOVACIÓN ORIENTADAS POR MISIONES (5)</a:t>
                  </a:r>
                  <a:endParaRPr sz="14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" name="Google Shape;110;g2d50ee0ebc4_4_5">
                  <a:extLst>
                    <a:ext uri="{FF2B5EF4-FFF2-40B4-BE49-F238E27FC236}">
                      <a16:creationId xmlns:a16="http://schemas.microsoft.com/office/drawing/2014/main" id="{C8CAAF6C-0BFE-E08C-1CC3-CDDF8DBAE7C7}"/>
                    </a:ext>
                  </a:extLst>
                </p:cNvPr>
                <p:cNvSpPr/>
                <p:nvPr/>
              </p:nvSpPr>
              <p:spPr>
                <a:xfrm>
                  <a:off x="1472184" y="2398438"/>
                  <a:ext cx="9303900" cy="3511200"/>
                </a:xfrm>
                <a:prstGeom prst="roundRect">
                  <a:avLst>
                    <a:gd name="adj" fmla="val 4548"/>
                  </a:avLst>
                </a:prstGeom>
                <a:solidFill>
                  <a:schemeClr val="accent6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 ESTRATÉGICO SECTORIAL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 ESTRATÉGICO INSTITUCIONAL CUATRIENIO (PEI)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" name="Google Shape;111;g2d50ee0ebc4_4_5">
                  <a:extLst>
                    <a:ext uri="{FF2B5EF4-FFF2-40B4-BE49-F238E27FC236}">
                      <a16:creationId xmlns:a16="http://schemas.microsoft.com/office/drawing/2014/main" id="{381B1B87-CFA2-12A2-8244-FBBE88EAB59C}"/>
                    </a:ext>
                  </a:extLst>
                </p:cNvPr>
                <p:cNvSpPr/>
                <p:nvPr/>
              </p:nvSpPr>
              <p:spPr>
                <a:xfrm>
                  <a:off x="4022082" y="3065950"/>
                  <a:ext cx="6437400" cy="1562400"/>
                </a:xfrm>
                <a:prstGeom prst="roundRect">
                  <a:avLst>
                    <a:gd name="adj" fmla="val 6285"/>
                  </a:avLst>
                </a:prstGeom>
                <a:gradFill>
                  <a:gsLst>
                    <a:gs pos="0">
                      <a:srgbClr val="BABABA"/>
                    </a:gs>
                    <a:gs pos="35000">
                      <a:srgbClr val="CFCFCF"/>
                    </a:gs>
                    <a:gs pos="100000">
                      <a:srgbClr val="EDEDED"/>
                    </a:gs>
                  </a:gsLst>
                  <a:lin ang="16200038" scaled="0"/>
                </a:gra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0000" dir="5400000" rotWithShape="0">
                    <a:srgbClr val="000000">
                      <a:alpha val="3686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PLANES ANUALES</a:t>
                  </a:r>
                  <a:endParaRPr sz="14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" name="Google Shape;112;g2d50ee0ebc4_4_5">
                  <a:extLst>
                    <a:ext uri="{FF2B5EF4-FFF2-40B4-BE49-F238E27FC236}">
                      <a16:creationId xmlns:a16="http://schemas.microsoft.com/office/drawing/2014/main" id="{1CBC605A-CD4F-1C44-4265-D5A65466191E}"/>
                    </a:ext>
                  </a:extLst>
                </p:cNvPr>
                <p:cNvSpPr/>
                <p:nvPr/>
              </p:nvSpPr>
              <p:spPr>
                <a:xfrm>
                  <a:off x="4173802" y="3434420"/>
                  <a:ext cx="1476000" cy="9234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CO" sz="11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 de Acción Institucional</a:t>
                  </a:r>
                  <a:endParaRPr sz="11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CO" sz="11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(PAI)</a:t>
                  </a:r>
                  <a:endParaRPr sz="11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" name="Google Shape;113;g2d50ee0ebc4_4_5">
                  <a:extLst>
                    <a:ext uri="{FF2B5EF4-FFF2-40B4-BE49-F238E27FC236}">
                      <a16:creationId xmlns:a16="http://schemas.microsoft.com/office/drawing/2014/main" id="{7A88D1C3-0F7B-9A66-718E-807655B30EF5}"/>
                    </a:ext>
                  </a:extLst>
                </p:cNvPr>
                <p:cNvSpPr/>
                <p:nvPr/>
              </p:nvSpPr>
              <p:spPr>
                <a:xfrm>
                  <a:off x="1909783" y="5297590"/>
                  <a:ext cx="8549700" cy="40290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B0D1B0"/>
                    </a:gs>
                    <a:gs pos="35000">
                      <a:srgbClr val="C7DFC7"/>
                    </a:gs>
                    <a:gs pos="100000">
                      <a:srgbClr val="E9F3E9"/>
                    </a:gs>
                  </a:gsLst>
                  <a:lin ang="16200038" scaled="0"/>
                </a:gra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0000" dir="5400000" rotWithShape="0">
                    <a:srgbClr val="000000">
                      <a:alpha val="3686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s-CO" sz="14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SISTEMA INTEGRADO DE GESTIÓN</a:t>
                  </a:r>
                  <a:endParaRPr sz="1400" b="1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3" name="Google Shape;114;g2d50ee0ebc4_4_5">
                  <a:extLst>
                    <a:ext uri="{FF2B5EF4-FFF2-40B4-BE49-F238E27FC236}">
                      <a16:creationId xmlns:a16="http://schemas.microsoft.com/office/drawing/2014/main" id="{A74ADA3F-333C-EB8A-A7B9-C8830E6BAC33}"/>
                    </a:ext>
                  </a:extLst>
                </p:cNvPr>
                <p:cNvSpPr/>
                <p:nvPr/>
              </p:nvSpPr>
              <p:spPr>
                <a:xfrm>
                  <a:off x="5764770" y="3447033"/>
                  <a:ext cx="1476000" cy="9234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CO" sz="11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 Anual de Inversión</a:t>
                  </a:r>
                  <a:endParaRPr sz="11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4" name="Google Shape;115;g2d50ee0ebc4_4_5">
                  <a:extLst>
                    <a:ext uri="{FF2B5EF4-FFF2-40B4-BE49-F238E27FC236}">
                      <a16:creationId xmlns:a16="http://schemas.microsoft.com/office/drawing/2014/main" id="{52BAEBC7-979B-204D-8413-661A53F38D3C}"/>
                    </a:ext>
                  </a:extLst>
                </p:cNvPr>
                <p:cNvSpPr/>
                <p:nvPr/>
              </p:nvSpPr>
              <p:spPr>
                <a:xfrm>
                  <a:off x="7319400" y="3434420"/>
                  <a:ext cx="1476000" cy="9234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CO" sz="11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Planes</a:t>
                  </a: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CO" sz="11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Institucionales</a:t>
                  </a:r>
                  <a:endParaRPr sz="1100" b="1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s-CO" sz="7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(Decreto 612 de 2028) </a:t>
                  </a:r>
                  <a:endParaRPr sz="700" b="1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5" name="Google Shape;116;g2d50ee0ebc4_4_5">
                  <a:extLst>
                    <a:ext uri="{FF2B5EF4-FFF2-40B4-BE49-F238E27FC236}">
                      <a16:creationId xmlns:a16="http://schemas.microsoft.com/office/drawing/2014/main" id="{439EFCD2-BB28-DAF9-47A4-07E341874815}"/>
                    </a:ext>
                  </a:extLst>
                </p:cNvPr>
                <p:cNvSpPr/>
                <p:nvPr/>
              </p:nvSpPr>
              <p:spPr>
                <a:xfrm>
                  <a:off x="8874030" y="3434420"/>
                  <a:ext cx="1476000" cy="9234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CO" sz="11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Oferta Institucional</a:t>
                  </a:r>
                  <a:endParaRPr sz="1100" b="1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s-CO" sz="700" b="1" i="0" u="none" strike="noStrike" cap="none" dirty="0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(plan de mecanismos)</a:t>
                  </a:r>
                  <a:endParaRPr sz="700" b="1" i="0" u="none" strike="noStrike" cap="none" dirty="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" name="Google Shape;117;g2d50ee0ebc4_4_5">
                  <a:extLst>
                    <a:ext uri="{FF2B5EF4-FFF2-40B4-BE49-F238E27FC236}">
                      <a16:creationId xmlns:a16="http://schemas.microsoft.com/office/drawing/2014/main" id="{61BC8C14-3F69-5FEF-E216-134D7D5593A5}"/>
                    </a:ext>
                  </a:extLst>
                </p:cNvPr>
                <p:cNvSpPr/>
                <p:nvPr/>
              </p:nvSpPr>
              <p:spPr>
                <a:xfrm>
                  <a:off x="1909783" y="3065950"/>
                  <a:ext cx="1978800" cy="7197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s-CO" sz="10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Misión </a:t>
                  </a:r>
                  <a:endParaRPr sz="10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s-CO" sz="10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Visión</a:t>
                  </a:r>
                  <a:endParaRPr sz="10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s-CO" sz="8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Objetivos</a:t>
                  </a:r>
                  <a:r>
                    <a:rPr lang="es-CO" sz="10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 </a:t>
                  </a:r>
                  <a:r>
                    <a:rPr lang="es-CO" sz="9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Estratégicos</a:t>
                  </a:r>
                  <a:r>
                    <a:rPr lang="es-CO" sz="100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 Institucionales </a:t>
                  </a:r>
                  <a:endParaRPr sz="100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7" name="Google Shape;118;g2d50ee0ebc4_4_5">
                  <a:extLst>
                    <a:ext uri="{FF2B5EF4-FFF2-40B4-BE49-F238E27FC236}">
                      <a16:creationId xmlns:a16="http://schemas.microsoft.com/office/drawing/2014/main" id="{C573031C-44F4-A987-6C57-083D36D0FE0C}"/>
                    </a:ext>
                  </a:extLst>
                </p:cNvPr>
                <p:cNvSpPr/>
                <p:nvPr/>
              </p:nvSpPr>
              <p:spPr>
                <a:xfrm>
                  <a:off x="1909783" y="3908805"/>
                  <a:ext cx="1978800" cy="7197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rPr lang="es-CO" sz="1050" b="1" i="0" u="none" strike="noStrike" cap="none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Metas e Indicadores Estratégicos Institucionales</a:t>
                  </a:r>
                  <a:endParaRPr sz="1050" b="1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sp>
          <p:nvSpPr>
            <p:cNvPr id="4" name="Google Shape;120;g2d50ee0ebc4_4_5">
              <a:extLst>
                <a:ext uri="{FF2B5EF4-FFF2-40B4-BE49-F238E27FC236}">
                  <a16:creationId xmlns:a16="http://schemas.microsoft.com/office/drawing/2014/main" id="{83087271-BE29-1297-B282-4CA85450A309}"/>
                </a:ext>
              </a:extLst>
            </p:cNvPr>
            <p:cNvSpPr/>
            <p:nvPr/>
          </p:nvSpPr>
          <p:spPr>
            <a:xfrm>
              <a:off x="1968883" y="4340623"/>
              <a:ext cx="8254200" cy="41820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Iniciativas / Líneas de Acción (Instrumentos de Política Pública de CTeI: Programas Misionales, Estratégicos y Especiales) </a:t>
              </a:r>
              <a:endParaRPr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66023C0-2715-C23C-7048-B7B4D3478821}"/>
              </a:ext>
            </a:extLst>
          </p:cNvPr>
          <p:cNvGrpSpPr/>
          <p:nvPr/>
        </p:nvGrpSpPr>
        <p:grpSpPr>
          <a:xfrm>
            <a:off x="7616142" y="-12883"/>
            <a:ext cx="4820213" cy="882377"/>
            <a:chOff x="3246057" y="-184435"/>
            <a:chExt cx="9630136" cy="882377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03C85897-4E65-8213-52D8-A79E0E91158F}"/>
                </a:ext>
              </a:extLst>
            </p:cNvPr>
            <p:cNvSpPr/>
            <p:nvPr/>
          </p:nvSpPr>
          <p:spPr>
            <a:xfrm>
              <a:off x="3246057" y="-184435"/>
              <a:ext cx="9630136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D8665E9-8FA1-F05E-47CD-5CF922BC7585}"/>
                </a:ext>
              </a:extLst>
            </p:cNvPr>
            <p:cNvSpPr txBox="1"/>
            <p:nvPr/>
          </p:nvSpPr>
          <p:spPr>
            <a:xfrm>
              <a:off x="7175361" y="-92815"/>
              <a:ext cx="4838974" cy="563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18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ESTRATÉGICA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6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08;g3979964e392_0_0" descr="Mejorar los fondos de delos recuadros que estan al frente de los numrales 12345 y que el color del texto sea para todos igual ">
            <a:extLst>
              <a:ext uri="{FF2B5EF4-FFF2-40B4-BE49-F238E27FC236}">
                <a16:creationId xmlns:a16="http://schemas.microsoft.com/office/drawing/2014/main" id="{DF96E6F7-04B2-7950-C27F-EDC3A0E646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19238" b="9695"/>
          <a:stretch>
            <a:fillRect/>
          </a:stretch>
        </p:blipFill>
        <p:spPr>
          <a:xfrm>
            <a:off x="945266" y="1574334"/>
            <a:ext cx="10301468" cy="4546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E90EFC0-0F9D-F77A-4CE4-7A423E8B3138}"/>
              </a:ext>
            </a:extLst>
          </p:cNvPr>
          <p:cNvGrpSpPr/>
          <p:nvPr/>
        </p:nvGrpSpPr>
        <p:grpSpPr>
          <a:xfrm>
            <a:off x="7650866" y="-161061"/>
            <a:ext cx="5179029" cy="882377"/>
            <a:chOff x="3246057" y="-184435"/>
            <a:chExt cx="9630136" cy="882377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778CA92D-7195-A1EA-9E22-0F3002DDC1AD}"/>
                </a:ext>
              </a:extLst>
            </p:cNvPr>
            <p:cNvSpPr/>
            <p:nvPr/>
          </p:nvSpPr>
          <p:spPr>
            <a:xfrm>
              <a:off x="3246057" y="-184435"/>
              <a:ext cx="9630136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0F3592D-9051-D59D-F7F6-1A93F29807EF}"/>
                </a:ext>
              </a:extLst>
            </p:cNvPr>
            <p:cNvSpPr txBox="1"/>
            <p:nvPr/>
          </p:nvSpPr>
          <p:spPr>
            <a:xfrm>
              <a:off x="5842187" y="-24863"/>
              <a:ext cx="5344526" cy="61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ESTRATÉGICA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g3d895978b2e_0_517" descr="mejorar esta diapositiva "/>
          <p:cNvPicPr preferRelativeResize="0"/>
          <p:nvPr/>
        </p:nvPicPr>
        <p:blipFill>
          <a:blip r:embed="rId3">
            <a:alphaModFix/>
          </a:blip>
          <a:srcRect t="12293" r="2086" b="3413"/>
          <a:stretch>
            <a:fillRect/>
          </a:stretch>
        </p:blipFill>
        <p:spPr>
          <a:xfrm>
            <a:off x="1150829" y="1449787"/>
            <a:ext cx="9681998" cy="4606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14789B9-D5D0-0164-1FA1-23706D4A2AB9}"/>
              </a:ext>
            </a:extLst>
          </p:cNvPr>
          <p:cNvGrpSpPr/>
          <p:nvPr/>
        </p:nvGrpSpPr>
        <p:grpSpPr>
          <a:xfrm>
            <a:off x="7674015" y="-80818"/>
            <a:ext cx="5179029" cy="882377"/>
            <a:chOff x="3246057" y="-184435"/>
            <a:chExt cx="9630136" cy="882377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4B833C7B-7B3B-A942-695D-91128330235E}"/>
                </a:ext>
              </a:extLst>
            </p:cNvPr>
            <p:cNvSpPr/>
            <p:nvPr/>
          </p:nvSpPr>
          <p:spPr>
            <a:xfrm>
              <a:off x="3246057" y="-184435"/>
              <a:ext cx="9630136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297F5D-27D8-2AD7-417B-F259E2D5E64D}"/>
                </a:ext>
              </a:extLst>
            </p:cNvPr>
            <p:cNvSpPr txBox="1"/>
            <p:nvPr/>
          </p:nvSpPr>
          <p:spPr>
            <a:xfrm>
              <a:off x="5842187" y="-24863"/>
              <a:ext cx="5344526" cy="61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ESTRATÉGICA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CED8E49-E1AE-62DC-144A-715A4B1D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63" y="185058"/>
            <a:ext cx="11285279" cy="61902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944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>
          <a:extLst>
            <a:ext uri="{FF2B5EF4-FFF2-40B4-BE49-F238E27FC236}">
              <a16:creationId xmlns:a16="http://schemas.microsoft.com/office/drawing/2014/main" id="{D1CE0D12-A044-5987-27EF-4C5B14703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">
            <a:extLst>
              <a:ext uri="{FF2B5EF4-FFF2-40B4-BE49-F238E27FC236}">
                <a16:creationId xmlns:a16="http://schemas.microsoft.com/office/drawing/2014/main" id="{A3B18CD9-487F-1C29-B678-440419522B10}"/>
              </a:ext>
            </a:extLst>
          </p:cNvPr>
          <p:cNvSpPr/>
          <p:nvPr/>
        </p:nvSpPr>
        <p:spPr>
          <a:xfrm>
            <a:off x="2941281" y="1045520"/>
            <a:ext cx="6920805" cy="1100629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2F6437"/>
                </a:solidFill>
                <a:latin typeface="Verdana"/>
                <a:ea typeface="Verdana"/>
                <a:cs typeface="Verdana"/>
                <a:sym typeface="Verdana"/>
              </a:rPr>
              <a:t>   SEGUIMIENTO A INDICADORES DE GOBIERNO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DC870A5-EB0A-EB76-DFDE-6B7A172FDD5C}"/>
              </a:ext>
            </a:extLst>
          </p:cNvPr>
          <p:cNvGrpSpPr/>
          <p:nvPr/>
        </p:nvGrpSpPr>
        <p:grpSpPr>
          <a:xfrm>
            <a:off x="6813530" y="2639028"/>
            <a:ext cx="4629117" cy="2468054"/>
            <a:chOff x="498467" y="1223627"/>
            <a:chExt cx="4629117" cy="2468054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6A709EA-0332-2411-CF13-03A35DB235B0}"/>
                </a:ext>
              </a:extLst>
            </p:cNvPr>
            <p:cNvGrpSpPr/>
            <p:nvPr/>
          </p:nvGrpSpPr>
          <p:grpSpPr>
            <a:xfrm>
              <a:off x="498467" y="1472546"/>
              <a:ext cx="4629117" cy="2219135"/>
              <a:chOff x="845708" y="1773944"/>
              <a:chExt cx="6556577" cy="3159028"/>
            </a:xfrm>
          </p:grpSpPr>
          <p:sp>
            <p:nvSpPr>
              <p:cNvPr id="620" name="Google Shape;620;p20">
                <a:extLst>
                  <a:ext uri="{FF2B5EF4-FFF2-40B4-BE49-F238E27FC236}">
                    <a16:creationId xmlns:a16="http://schemas.microsoft.com/office/drawing/2014/main" id="{93017AB4-7014-C38E-B754-5C9A721DB6AD}"/>
                  </a:ext>
                </a:extLst>
              </p:cNvPr>
              <p:cNvSpPr txBox="1"/>
              <p:nvPr/>
            </p:nvSpPr>
            <p:spPr>
              <a:xfrm>
                <a:off x="845708" y="2873809"/>
                <a:ext cx="6556577" cy="2059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s-CO" b="0" i="0" u="none" strike="noStrike" cap="none" dirty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El Sistema Nacional de Evaluación de Gestión y Resultados SINERGIA fue creado con el fin de hacer </a:t>
                </a:r>
                <a:r>
                  <a:rPr lang="es-CO" b="1" i="0" u="none" strike="noStrike" cap="none" dirty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seguimiento y evaluación de las políticas públicas estratégicas del país</a:t>
                </a:r>
                <a:r>
                  <a:rPr lang="es-CO" b="0" i="0" u="none" strike="noStrike" cap="none" dirty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, especialmente </a:t>
                </a:r>
                <a:r>
                  <a:rPr lang="es-CO" b="1" i="0" u="none" strike="noStrike" cap="none" dirty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aquellas estipuladas </a:t>
                </a:r>
                <a:r>
                  <a:rPr lang="es-CO" sz="1600" b="1" i="0" u="none" strike="noStrike" cap="none" dirty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en el PND</a:t>
                </a:r>
                <a:r>
                  <a:rPr lang="es-CO" sz="1600" b="0" i="0" u="none" strike="noStrike" cap="none" dirty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.</a:t>
                </a:r>
                <a:endParaRPr dirty="0"/>
              </a:p>
            </p:txBody>
          </p:sp>
          <p:pic>
            <p:nvPicPr>
              <p:cNvPr id="621" name="Google Shape;621;p20">
                <a:extLst>
                  <a:ext uri="{FF2B5EF4-FFF2-40B4-BE49-F238E27FC236}">
                    <a16:creationId xmlns:a16="http://schemas.microsoft.com/office/drawing/2014/main" id="{F8A43A0F-E05B-29F3-2894-753C2407548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45708" y="1773944"/>
                <a:ext cx="2082425" cy="7442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24" name="Google Shape;624;p20" descr="A qr code with different shapes and sizes&#10;&#10;Description automatically generated">
              <a:extLst>
                <a:ext uri="{FF2B5EF4-FFF2-40B4-BE49-F238E27FC236}">
                  <a16:creationId xmlns:a16="http://schemas.microsoft.com/office/drawing/2014/main" id="{90F73574-0E29-DF1F-8977-8E581F30BB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53890" y="1223627"/>
              <a:ext cx="1121019" cy="10215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7564599-7028-8640-852A-C1C3E5D84D6B}"/>
              </a:ext>
            </a:extLst>
          </p:cNvPr>
          <p:cNvGrpSpPr/>
          <p:nvPr/>
        </p:nvGrpSpPr>
        <p:grpSpPr>
          <a:xfrm>
            <a:off x="892109" y="2332336"/>
            <a:ext cx="5224399" cy="3709537"/>
            <a:chOff x="5995686" y="1627144"/>
            <a:chExt cx="5224399" cy="3163612"/>
          </a:xfrm>
        </p:grpSpPr>
        <p:sp>
          <p:nvSpPr>
            <p:cNvPr id="3" name="Google Shape;370;p5">
              <a:extLst>
                <a:ext uri="{FF2B5EF4-FFF2-40B4-BE49-F238E27FC236}">
                  <a16:creationId xmlns:a16="http://schemas.microsoft.com/office/drawing/2014/main" id="{FA87AE86-285C-5C9F-7ECE-9A89F8AF80C1}"/>
                </a:ext>
              </a:extLst>
            </p:cNvPr>
            <p:cNvSpPr txBox="1">
              <a:spLocks/>
            </p:cNvSpPr>
            <p:nvPr/>
          </p:nvSpPr>
          <p:spPr>
            <a:xfrm>
              <a:off x="5995686" y="1627144"/>
              <a:ext cx="4469687" cy="633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400" b="1" dirty="0">
                  <a:latin typeface="Verdana"/>
                  <a:ea typeface="Verdana"/>
                  <a:cs typeface="Verdana"/>
                  <a:sym typeface="Verdana"/>
                </a:rPr>
                <a:t>CONPES</a:t>
              </a:r>
            </a:p>
          </p:txBody>
        </p:sp>
        <p:sp>
          <p:nvSpPr>
            <p:cNvPr id="4" name="Google Shape;378;p6">
              <a:extLst>
                <a:ext uri="{FF2B5EF4-FFF2-40B4-BE49-F238E27FC236}">
                  <a16:creationId xmlns:a16="http://schemas.microsoft.com/office/drawing/2014/main" id="{FF8FC12E-F049-AC55-48D2-39B8928556FF}"/>
                </a:ext>
              </a:extLst>
            </p:cNvPr>
            <p:cNvSpPr txBox="1"/>
            <p:nvPr/>
          </p:nvSpPr>
          <p:spPr>
            <a:xfrm>
              <a:off x="5995686" y="2106976"/>
              <a:ext cx="5224399" cy="2683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/>
              <a:r>
                <a:rPr lang="es-MX" dirty="0">
                  <a:latin typeface="Verdana"/>
                  <a:ea typeface="Verdana"/>
                  <a:cs typeface="Verdana"/>
                  <a:sym typeface="Comfortaa"/>
                </a:rPr>
                <a:t>El Ministerio participa en </a:t>
              </a:r>
              <a:r>
                <a:rPr lang="es-MX" sz="1800" b="1" dirty="0">
                  <a:solidFill>
                    <a:srgbClr val="FFC000"/>
                  </a:solidFill>
                  <a:latin typeface="Verdana"/>
                  <a:ea typeface="Verdana"/>
                  <a:cs typeface="Verdana"/>
                  <a:sym typeface="Comfortaa"/>
                </a:rPr>
                <a:t>19</a:t>
              </a:r>
              <a:r>
                <a:rPr lang="es-MX" dirty="0">
                  <a:latin typeface="Verdana"/>
                  <a:ea typeface="Verdana"/>
                  <a:cs typeface="Verdana"/>
                  <a:sym typeface="Comfortaa"/>
                </a:rPr>
                <a:t> políticas intersectoriales, de las cuales se derivan las más de </a:t>
              </a:r>
              <a:r>
                <a:rPr lang="es-MX" sz="1800" b="1" dirty="0">
                  <a:solidFill>
                    <a:srgbClr val="FFC000"/>
                  </a:solidFill>
                  <a:latin typeface="Verdana"/>
                  <a:ea typeface="Verdana"/>
                  <a:cs typeface="Verdana"/>
                  <a:sym typeface="Comfortaa"/>
                </a:rPr>
                <a:t>105</a:t>
              </a:r>
              <a:r>
                <a:rPr lang="es-MX" dirty="0">
                  <a:solidFill>
                    <a:srgbClr val="2C7828"/>
                  </a:solidFill>
                  <a:latin typeface="Verdana"/>
                  <a:ea typeface="Verdana"/>
                  <a:cs typeface="Verdana"/>
                  <a:sym typeface="Comfortaa"/>
                </a:rPr>
                <a:t> </a:t>
              </a:r>
              <a:r>
                <a:rPr lang="es-MX" dirty="0">
                  <a:latin typeface="Verdana"/>
                  <a:ea typeface="Verdana"/>
                  <a:cs typeface="Verdana"/>
                  <a:sym typeface="Comfortaa"/>
                </a:rPr>
                <a:t>acciones. Además, recientemente se han aprobado importantes políticas para el país como: </a:t>
              </a:r>
            </a:p>
            <a:p>
              <a:pPr lvl="0" algn="just"/>
              <a:endParaRPr lang="es-MX" dirty="0">
                <a:latin typeface="Verdana"/>
                <a:ea typeface="Verdana"/>
                <a:cs typeface="Verdana"/>
                <a:sym typeface="Comfortaa"/>
              </a:endParaRPr>
            </a:p>
            <a:p>
              <a:pPr marL="171450" lvl="0" indent="-171450" algn="just">
                <a:buFontTx/>
                <a:buChar char="-"/>
              </a:pPr>
              <a:r>
                <a:rPr lang="es-MX" b="1" dirty="0">
                  <a:solidFill>
                    <a:srgbClr val="2F6437"/>
                  </a:solidFill>
                  <a:latin typeface="Verdana"/>
                  <a:ea typeface="Verdana"/>
                  <a:cs typeface="Verdana"/>
                  <a:sym typeface="Comfortaa"/>
                </a:rPr>
                <a:t>CONPES 4144 </a:t>
              </a:r>
              <a:r>
                <a:rPr lang="es-MX" dirty="0">
                  <a:latin typeface="Verdana"/>
                  <a:ea typeface="Verdana"/>
                  <a:cs typeface="Verdana"/>
                  <a:sym typeface="Comfortaa"/>
                </a:rPr>
                <a:t>– Marco de Inversión en I+D</a:t>
              </a:r>
            </a:p>
            <a:p>
              <a:pPr marL="171450" lvl="0" indent="-171450" algn="just">
                <a:buFontTx/>
                <a:buChar char="-"/>
              </a:pPr>
              <a:r>
                <a:rPr lang="es-MX" b="1" dirty="0">
                  <a:solidFill>
                    <a:srgbClr val="2F6437"/>
                  </a:solidFill>
                  <a:latin typeface="Verdana"/>
                  <a:ea typeface="Verdana"/>
                  <a:cs typeface="Verdana"/>
                  <a:sym typeface="Comfortaa"/>
                </a:rPr>
                <a:t>CONPES 4182 de 2026 </a:t>
              </a:r>
              <a:r>
                <a:rPr lang="es-MX" dirty="0">
                  <a:latin typeface="Verdana"/>
                  <a:ea typeface="Verdana"/>
                  <a:cs typeface="Verdana"/>
                  <a:sym typeface="Comfortaa"/>
                </a:rPr>
                <a:t>- Declara</a:t>
              </a:r>
              <a:r>
                <a:rPr lang="es-MX" dirty="0">
                  <a:latin typeface="Verdana"/>
                  <a:ea typeface="Verdana"/>
                  <a:cs typeface="Verdana"/>
                </a:rPr>
                <a:t>ción de importancia estratégica del proyecto de inversión Fortalecimiento del Talento Humano para la Ciencia, la Tecnología y la Innovación Nacional.</a:t>
              </a:r>
            </a:p>
            <a:p>
              <a:pPr lvl="0" algn="just"/>
              <a:endParaRPr lang="es-MX" dirty="0">
                <a:latin typeface="Verdana"/>
                <a:ea typeface="Verdana"/>
                <a:cs typeface="Verdana"/>
              </a:endParaRPr>
            </a:p>
            <a:p>
              <a:pPr algn="just"/>
              <a:r>
                <a:rPr lang="es-CO" dirty="0">
                  <a:latin typeface="Verdana"/>
                  <a:ea typeface="Verdana"/>
                  <a:cs typeface="Verdana"/>
                  <a:sym typeface="Comfortaa"/>
                </a:rPr>
                <a:t>La OAPII realiza seguimiento semestral a estas acciones en el aplicativo </a:t>
              </a:r>
              <a:r>
                <a:rPr lang="es-CO" dirty="0" err="1">
                  <a:latin typeface="Verdana"/>
                  <a:ea typeface="Verdana"/>
                  <a:cs typeface="Verdana"/>
                  <a:sym typeface="Comfortaa"/>
                </a:rPr>
                <a:t>SisCONPES</a:t>
              </a:r>
              <a:r>
                <a:rPr lang="es-CO" dirty="0">
                  <a:latin typeface="Verdana"/>
                  <a:ea typeface="Verdana"/>
                  <a:cs typeface="Verdana"/>
                  <a:sym typeface="Comfortaa"/>
                </a:rPr>
                <a:t> Web del Departamento Nacional de Planeación – DNP.</a:t>
              </a:r>
              <a:endParaRPr dirty="0">
                <a:latin typeface="Verdana"/>
                <a:ea typeface="Verdana"/>
                <a:cs typeface="Verdana"/>
                <a:sym typeface="Comfortaa"/>
              </a:endParaRPr>
            </a:p>
          </p:txBody>
        </p:sp>
      </p:grp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33DD855-66FF-F974-5681-6AE7B3E1318A}"/>
              </a:ext>
            </a:extLst>
          </p:cNvPr>
          <p:cNvCxnSpPr>
            <a:cxnSpLocks/>
          </p:cNvCxnSpPr>
          <p:nvPr/>
        </p:nvCxnSpPr>
        <p:spPr>
          <a:xfrm>
            <a:off x="6401684" y="2170181"/>
            <a:ext cx="21185" cy="403384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30">
            <a:extLst>
              <a:ext uri="{FF2B5EF4-FFF2-40B4-BE49-F238E27FC236}">
                <a16:creationId xmlns:a16="http://schemas.microsoft.com/office/drawing/2014/main" id="{744EF89A-CBEF-C0E6-BA8E-6B26D7817857}"/>
              </a:ext>
            </a:extLst>
          </p:cNvPr>
          <p:cNvSpPr/>
          <p:nvPr/>
        </p:nvSpPr>
        <p:spPr>
          <a:xfrm>
            <a:off x="2329914" y="1236951"/>
            <a:ext cx="811332" cy="717766"/>
          </a:xfrm>
          <a:custGeom>
            <a:avLst/>
            <a:gdLst/>
            <a:ahLst/>
            <a:cxnLst/>
            <a:rect l="0" t="0" r="0" b="0"/>
            <a:pathLst>
              <a:path w="457942" h="457200">
                <a:moveTo>
                  <a:pt x="253155" y="0"/>
                </a:moveTo>
                <a:cubicBezTo>
                  <a:pt x="244201" y="0"/>
                  <a:pt x="235629" y="3047"/>
                  <a:pt x="229247" y="9429"/>
                </a:cubicBezTo>
                <a:cubicBezTo>
                  <a:pt x="222865" y="15792"/>
                  <a:pt x="219817" y="24384"/>
                  <a:pt x="219817" y="33337"/>
                </a:cubicBezTo>
                <a:lnTo>
                  <a:pt x="219817" y="166687"/>
                </a:lnTo>
                <a:cubicBezTo>
                  <a:pt x="219817" y="175640"/>
                  <a:pt x="222865" y="184213"/>
                  <a:pt x="229247" y="190595"/>
                </a:cubicBezTo>
                <a:cubicBezTo>
                  <a:pt x="235610" y="196977"/>
                  <a:pt x="244201" y="200025"/>
                  <a:pt x="253155" y="200025"/>
                </a:cubicBezTo>
                <a:lnTo>
                  <a:pt x="319830" y="200025"/>
                </a:lnTo>
                <a:lnTo>
                  <a:pt x="319830" y="223837"/>
                </a:lnTo>
                <a:lnTo>
                  <a:pt x="300780" y="223837"/>
                </a:lnTo>
                <a:cubicBezTo>
                  <a:pt x="290255" y="223837"/>
                  <a:pt x="281730" y="232362"/>
                  <a:pt x="281730" y="242887"/>
                </a:cubicBezTo>
                <a:cubicBezTo>
                  <a:pt x="281730" y="253412"/>
                  <a:pt x="290255" y="261937"/>
                  <a:pt x="300780" y="261937"/>
                </a:cubicBezTo>
                <a:lnTo>
                  <a:pt x="376980" y="261937"/>
                </a:lnTo>
                <a:cubicBezTo>
                  <a:pt x="387505" y="261937"/>
                  <a:pt x="396030" y="253412"/>
                  <a:pt x="396030" y="242887"/>
                </a:cubicBezTo>
                <a:cubicBezTo>
                  <a:pt x="396030" y="232362"/>
                  <a:pt x="387505" y="223837"/>
                  <a:pt x="376980" y="223837"/>
                </a:cubicBezTo>
                <a:lnTo>
                  <a:pt x="357930" y="223837"/>
                </a:lnTo>
                <a:lnTo>
                  <a:pt x="357930" y="200025"/>
                </a:lnTo>
                <a:lnTo>
                  <a:pt x="424605" y="200025"/>
                </a:lnTo>
                <a:cubicBezTo>
                  <a:pt x="433558" y="200025"/>
                  <a:pt x="442131" y="196977"/>
                  <a:pt x="448513" y="190595"/>
                </a:cubicBezTo>
                <a:cubicBezTo>
                  <a:pt x="454894" y="184232"/>
                  <a:pt x="457942" y="175640"/>
                  <a:pt x="457942" y="166687"/>
                </a:cubicBezTo>
                <a:lnTo>
                  <a:pt x="457942" y="33337"/>
                </a:lnTo>
                <a:cubicBezTo>
                  <a:pt x="457942" y="24384"/>
                  <a:pt x="454894" y="15811"/>
                  <a:pt x="448513" y="9429"/>
                </a:cubicBezTo>
                <a:cubicBezTo>
                  <a:pt x="442150" y="3047"/>
                  <a:pt x="433558" y="0"/>
                  <a:pt x="424605" y="0"/>
                </a:cubicBezTo>
                <a:lnTo>
                  <a:pt x="253155" y="0"/>
                </a:lnTo>
                <a:moveTo>
                  <a:pt x="396297" y="58940"/>
                </a:moveTo>
                <a:cubicBezTo>
                  <a:pt x="403202" y="62769"/>
                  <a:pt x="405688" y="71466"/>
                  <a:pt x="401859" y="78371"/>
                </a:cubicBezTo>
                <a:lnTo>
                  <a:pt x="373284" y="129806"/>
                </a:lnTo>
                <a:cubicBezTo>
                  <a:pt x="371246" y="133492"/>
                  <a:pt x="367684" y="136083"/>
                  <a:pt x="363550" y="136902"/>
                </a:cubicBezTo>
                <a:cubicBezTo>
                  <a:pt x="359416" y="137721"/>
                  <a:pt x="355139" y="136664"/>
                  <a:pt x="351853" y="134035"/>
                </a:cubicBezTo>
                <a:lnTo>
                  <a:pt x="317334" y="106413"/>
                </a:lnTo>
                <a:lnTo>
                  <a:pt x="300837" y="135616"/>
                </a:lnTo>
                <a:cubicBezTo>
                  <a:pt x="296951" y="142484"/>
                  <a:pt x="288236" y="144913"/>
                  <a:pt x="281368" y="141027"/>
                </a:cubicBezTo>
                <a:cubicBezTo>
                  <a:pt x="274500" y="137140"/>
                  <a:pt x="272072" y="128425"/>
                  <a:pt x="275958" y="121558"/>
                </a:cubicBezTo>
                <a:lnTo>
                  <a:pt x="300723" y="77743"/>
                </a:lnTo>
                <a:cubicBezTo>
                  <a:pt x="302780" y="74094"/>
                  <a:pt x="306343" y="71532"/>
                  <a:pt x="310457" y="70732"/>
                </a:cubicBezTo>
                <a:cubicBezTo>
                  <a:pt x="314572" y="69942"/>
                  <a:pt x="318830" y="70989"/>
                  <a:pt x="322097" y="73609"/>
                </a:cubicBezTo>
                <a:lnTo>
                  <a:pt x="356501" y="101155"/>
                </a:lnTo>
                <a:lnTo>
                  <a:pt x="376885" y="64503"/>
                </a:lnTo>
                <a:cubicBezTo>
                  <a:pt x="380714" y="57597"/>
                  <a:pt x="389410" y="55111"/>
                  <a:pt x="396316" y="58940"/>
                </a:cubicBezTo>
                <a:moveTo>
                  <a:pt x="113233" y="21145"/>
                </a:moveTo>
                <a:cubicBezTo>
                  <a:pt x="118490" y="18897"/>
                  <a:pt x="124586" y="20012"/>
                  <a:pt x="128720" y="23964"/>
                </a:cubicBezTo>
                <a:lnTo>
                  <a:pt x="172535" y="65874"/>
                </a:lnTo>
                <a:cubicBezTo>
                  <a:pt x="175355" y="68570"/>
                  <a:pt x="176945" y="72304"/>
                  <a:pt x="176945" y="76200"/>
                </a:cubicBezTo>
                <a:cubicBezTo>
                  <a:pt x="176945" y="80095"/>
                  <a:pt x="175355" y="83829"/>
                  <a:pt x="172535" y="86525"/>
                </a:cubicBezTo>
                <a:lnTo>
                  <a:pt x="128720" y="128435"/>
                </a:lnTo>
                <a:cubicBezTo>
                  <a:pt x="124586" y="132387"/>
                  <a:pt x="118490" y="133483"/>
                  <a:pt x="113233" y="131244"/>
                </a:cubicBezTo>
                <a:cubicBezTo>
                  <a:pt x="107975" y="128997"/>
                  <a:pt x="104565" y="123825"/>
                  <a:pt x="104565" y="118109"/>
                </a:cubicBezTo>
                <a:lnTo>
                  <a:pt x="104565" y="95250"/>
                </a:lnTo>
                <a:cubicBezTo>
                  <a:pt x="83191" y="95726"/>
                  <a:pt x="67417" y="111804"/>
                  <a:pt x="67417" y="133350"/>
                </a:cubicBezTo>
                <a:cubicBezTo>
                  <a:pt x="67417" y="143875"/>
                  <a:pt x="58893" y="152400"/>
                  <a:pt x="48367" y="152400"/>
                </a:cubicBezTo>
                <a:cubicBezTo>
                  <a:pt x="37842" y="152400"/>
                  <a:pt x="29317" y="143875"/>
                  <a:pt x="29317" y="133350"/>
                </a:cubicBezTo>
                <a:cubicBezTo>
                  <a:pt x="29317" y="90754"/>
                  <a:pt x="62122" y="57645"/>
                  <a:pt x="104565" y="57150"/>
                </a:cubicBezTo>
                <a:lnTo>
                  <a:pt x="104565" y="34290"/>
                </a:lnTo>
                <a:cubicBezTo>
                  <a:pt x="104565" y="28575"/>
                  <a:pt x="107994" y="23393"/>
                  <a:pt x="113233" y="21145"/>
                </a:cubicBezTo>
                <a:moveTo>
                  <a:pt x="391267" y="304800"/>
                </a:moveTo>
                <a:cubicBezTo>
                  <a:pt x="401793" y="304800"/>
                  <a:pt x="410317" y="313324"/>
                  <a:pt x="410317" y="323850"/>
                </a:cubicBezTo>
                <a:cubicBezTo>
                  <a:pt x="410317" y="366750"/>
                  <a:pt x="377018" y="400050"/>
                  <a:pt x="334117" y="400050"/>
                </a:cubicBezTo>
                <a:lnTo>
                  <a:pt x="333165" y="400050"/>
                </a:lnTo>
                <a:lnTo>
                  <a:pt x="333165" y="422909"/>
                </a:lnTo>
                <a:cubicBezTo>
                  <a:pt x="333155" y="428682"/>
                  <a:pt x="329679" y="433892"/>
                  <a:pt x="324345" y="436102"/>
                </a:cubicBezTo>
                <a:cubicBezTo>
                  <a:pt x="319011" y="438311"/>
                  <a:pt x="312867" y="437083"/>
                  <a:pt x="308781" y="433006"/>
                </a:cubicBezTo>
                <a:lnTo>
                  <a:pt x="266871" y="391096"/>
                </a:lnTo>
                <a:cubicBezTo>
                  <a:pt x="261299" y="385514"/>
                  <a:pt x="261299" y="376485"/>
                  <a:pt x="266871" y="370903"/>
                </a:cubicBezTo>
                <a:lnTo>
                  <a:pt x="308781" y="328993"/>
                </a:lnTo>
                <a:cubicBezTo>
                  <a:pt x="312867" y="324916"/>
                  <a:pt x="319011" y="323688"/>
                  <a:pt x="324345" y="325897"/>
                </a:cubicBezTo>
                <a:cubicBezTo>
                  <a:pt x="329679" y="328107"/>
                  <a:pt x="333155" y="333317"/>
                  <a:pt x="333165" y="339090"/>
                </a:cubicBezTo>
                <a:lnTo>
                  <a:pt x="333165" y="361950"/>
                </a:lnTo>
                <a:lnTo>
                  <a:pt x="334117" y="361950"/>
                </a:lnTo>
                <a:cubicBezTo>
                  <a:pt x="355987" y="361950"/>
                  <a:pt x="372217" y="345719"/>
                  <a:pt x="372217" y="323850"/>
                </a:cubicBezTo>
                <a:cubicBezTo>
                  <a:pt x="372217" y="313324"/>
                  <a:pt x="380742" y="304800"/>
                  <a:pt x="391267" y="304800"/>
                </a:cubicBezTo>
                <a:moveTo>
                  <a:pt x="52177" y="296227"/>
                </a:moveTo>
                <a:cubicBezTo>
                  <a:pt x="52282" y="324735"/>
                  <a:pt x="75171" y="347919"/>
                  <a:pt x="103670" y="348414"/>
                </a:cubicBezTo>
                <a:cubicBezTo>
                  <a:pt x="132168" y="348900"/>
                  <a:pt x="155828" y="326507"/>
                  <a:pt x="156914" y="298018"/>
                </a:cubicBezTo>
                <a:cubicBezTo>
                  <a:pt x="150247" y="299313"/>
                  <a:pt x="143579" y="299961"/>
                  <a:pt x="136912" y="299961"/>
                </a:cubicBezTo>
                <a:cubicBezTo>
                  <a:pt x="107765" y="299961"/>
                  <a:pt x="80048" y="288912"/>
                  <a:pt x="58331" y="271576"/>
                </a:cubicBezTo>
                <a:cubicBezTo>
                  <a:pt x="54406" y="278911"/>
                  <a:pt x="52177" y="287312"/>
                  <a:pt x="52177" y="296227"/>
                </a:cubicBezTo>
                <a:moveTo>
                  <a:pt x="23602" y="296227"/>
                </a:moveTo>
                <a:cubicBezTo>
                  <a:pt x="23621" y="255441"/>
                  <a:pt x="53968" y="221037"/>
                  <a:pt x="94430" y="215931"/>
                </a:cubicBezTo>
                <a:cubicBezTo>
                  <a:pt x="134902" y="210826"/>
                  <a:pt x="172840" y="236620"/>
                  <a:pt x="182984" y="276129"/>
                </a:cubicBezTo>
                <a:cubicBezTo>
                  <a:pt x="193128" y="315629"/>
                  <a:pt x="172297" y="356511"/>
                  <a:pt x="134378" y="371532"/>
                </a:cubicBezTo>
                <a:cubicBezTo>
                  <a:pt x="168163" y="380380"/>
                  <a:pt x="195472" y="405203"/>
                  <a:pt x="207511" y="437978"/>
                </a:cubicBezTo>
                <a:cubicBezTo>
                  <a:pt x="209121" y="442360"/>
                  <a:pt x="208492" y="447255"/>
                  <a:pt x="205816" y="451084"/>
                </a:cubicBezTo>
                <a:cubicBezTo>
                  <a:pt x="203149" y="454913"/>
                  <a:pt x="198767" y="457200"/>
                  <a:pt x="194100" y="457200"/>
                </a:cubicBezTo>
                <a:lnTo>
                  <a:pt x="15030" y="457200"/>
                </a:lnTo>
                <a:cubicBezTo>
                  <a:pt x="10315" y="457200"/>
                  <a:pt x="5895" y="454875"/>
                  <a:pt x="3238" y="450980"/>
                </a:cubicBezTo>
                <a:cubicBezTo>
                  <a:pt x="571" y="447084"/>
                  <a:pt x="0" y="442131"/>
                  <a:pt x="1714" y="437730"/>
                </a:cubicBezTo>
                <a:cubicBezTo>
                  <a:pt x="14458" y="405422"/>
                  <a:pt x="41605" y="380961"/>
                  <a:pt x="75056" y="371627"/>
                </a:cubicBezTo>
                <a:cubicBezTo>
                  <a:pt x="44024" y="359473"/>
                  <a:pt x="23602" y="329555"/>
                  <a:pt x="23602" y="296227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44B0C4D-204C-ACFD-967F-6FCE2C3203D2}"/>
              </a:ext>
            </a:extLst>
          </p:cNvPr>
          <p:cNvGrpSpPr/>
          <p:nvPr/>
        </p:nvGrpSpPr>
        <p:grpSpPr>
          <a:xfrm>
            <a:off x="7674015" y="-80818"/>
            <a:ext cx="5179029" cy="882377"/>
            <a:chOff x="3246057" y="-184435"/>
            <a:chExt cx="9630136" cy="882377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2052C60B-517C-4073-E9BA-5D37268F7314}"/>
                </a:ext>
              </a:extLst>
            </p:cNvPr>
            <p:cNvSpPr/>
            <p:nvPr/>
          </p:nvSpPr>
          <p:spPr>
            <a:xfrm>
              <a:off x="3246057" y="-184435"/>
              <a:ext cx="9630136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DB1AEAD-C056-1802-F858-8F593EC8D0D9}"/>
                </a:ext>
              </a:extLst>
            </p:cNvPr>
            <p:cNvSpPr txBox="1"/>
            <p:nvPr/>
          </p:nvSpPr>
          <p:spPr>
            <a:xfrm>
              <a:off x="5842187" y="-24863"/>
              <a:ext cx="5344526" cy="61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20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ESTRATÉGICA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82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D7ABAF-9928-2DBE-57D8-393160685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4678"/>
            <a:ext cx="12192000" cy="28332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2DC8CFF-1B4F-DB55-6DC4-8BC5CFBBE85C}"/>
              </a:ext>
            </a:extLst>
          </p:cNvPr>
          <p:cNvGrpSpPr/>
          <p:nvPr/>
        </p:nvGrpSpPr>
        <p:grpSpPr>
          <a:xfrm>
            <a:off x="1481559" y="1087853"/>
            <a:ext cx="9962909" cy="5303669"/>
            <a:chOff x="1759352" y="958527"/>
            <a:chExt cx="9909858" cy="540426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683F2F7-05D3-0E03-4482-3F9A980BB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05" t="4526" r="3862" b="8007"/>
            <a:stretch>
              <a:fillRect/>
            </a:stretch>
          </p:blipFill>
          <p:spPr>
            <a:xfrm>
              <a:off x="1759352" y="958527"/>
              <a:ext cx="9909858" cy="540426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9A63C7B-63A7-3893-B125-8013F1E4008E}"/>
                </a:ext>
              </a:extLst>
            </p:cNvPr>
            <p:cNvSpPr txBox="1"/>
            <p:nvPr/>
          </p:nvSpPr>
          <p:spPr>
            <a:xfrm>
              <a:off x="1759352" y="2010805"/>
              <a:ext cx="356097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Desde 2025, la OAPII inició la implementación de </a:t>
              </a:r>
              <a:r>
                <a:rPr lang="es-MX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dos conjuntos de datos </a:t>
              </a:r>
              <a:r>
                <a:rPr lang="es-MX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que consolidan de forma estratégica los resultados de la inversión de Minciencias en el periodo de gobierno 2022-2026 en cuanto a:</a:t>
              </a:r>
            </a:p>
            <a:p>
              <a:endParaRPr lang="es-MX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Proyectos I+D+i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Beneficiarios</a:t>
              </a:r>
              <a:endParaRPr lang="es-CO" b="1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192DB92-06E5-152C-802E-526CB3D8D138}"/>
              </a:ext>
            </a:extLst>
          </p:cNvPr>
          <p:cNvGrpSpPr/>
          <p:nvPr/>
        </p:nvGrpSpPr>
        <p:grpSpPr>
          <a:xfrm>
            <a:off x="7387706" y="-209918"/>
            <a:ext cx="5018910" cy="882377"/>
            <a:chOff x="3422165" y="-292240"/>
            <a:chExt cx="9630136" cy="882377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A2780CFF-72D1-C9AA-107D-590FEE8C7C09}"/>
                </a:ext>
              </a:extLst>
            </p:cNvPr>
            <p:cNvSpPr/>
            <p:nvPr/>
          </p:nvSpPr>
          <p:spPr>
            <a:xfrm>
              <a:off x="3422165" y="-292240"/>
              <a:ext cx="9630136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C5489CF-25FB-514F-1704-E37A6939E58A}"/>
                </a:ext>
              </a:extLst>
            </p:cNvPr>
            <p:cNvSpPr txBox="1"/>
            <p:nvPr/>
          </p:nvSpPr>
          <p:spPr>
            <a:xfrm>
              <a:off x="4060365" y="26906"/>
              <a:ext cx="8353735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18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GESTIÓN DE LA INFORMACIÓN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6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2CDD5621-6163-DF7A-3A0A-A4B4F72BC955}"/>
              </a:ext>
            </a:extLst>
          </p:cNvPr>
          <p:cNvSpPr/>
          <p:nvPr/>
        </p:nvSpPr>
        <p:spPr>
          <a:xfrm>
            <a:off x="300942" y="2118429"/>
            <a:ext cx="3006931" cy="20556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Google Shape;257;p1">
            <a:extLst>
              <a:ext uri="{FF2B5EF4-FFF2-40B4-BE49-F238E27FC236}">
                <a16:creationId xmlns:a16="http://schemas.microsoft.com/office/drawing/2014/main" id="{387B3430-64B6-DB0A-54CA-D95A036D922D}"/>
              </a:ext>
            </a:extLst>
          </p:cNvPr>
          <p:cNvSpPr txBox="1"/>
          <p:nvPr/>
        </p:nvSpPr>
        <p:spPr>
          <a:xfrm>
            <a:off x="509717" y="2322853"/>
            <a:ext cx="279815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436"/>
              </a:buClr>
              <a:buSzPts val="2800"/>
              <a:buFont typeface="Arial Narrow"/>
              <a:buNone/>
            </a:pPr>
            <a:r>
              <a:rPr lang="es-MX" sz="1800" b="1" dirty="0">
                <a:solidFill>
                  <a:srgbClr val="2F6437"/>
                </a:solidFill>
                <a:latin typeface="Barlow"/>
                <a:ea typeface="Barlow"/>
                <a:cs typeface="Barlow"/>
                <a:sym typeface="Barlow"/>
              </a:rPr>
              <a:t>Plan Anual de Inversión 2026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436"/>
              </a:buClr>
              <a:buSzPts val="2800"/>
              <a:buFont typeface="Arial Narrow"/>
              <a:buNone/>
            </a:pPr>
            <a:r>
              <a:rPr lang="es-MX" sz="1800" b="1" dirty="0">
                <a:solidFill>
                  <a:srgbClr val="2F6437"/>
                </a:solidFill>
                <a:latin typeface="Barlow"/>
                <a:ea typeface="Barlow"/>
                <a:cs typeface="Barlow"/>
                <a:sym typeface="Barlow"/>
              </a:rPr>
              <a:t>Recursos PGN Inversión por Proyecto de Inversión + Funcionamiento*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309DC50-0172-5FC2-ACF6-CEB8C6B72596}"/>
              </a:ext>
            </a:extLst>
          </p:cNvPr>
          <p:cNvGrpSpPr/>
          <p:nvPr/>
        </p:nvGrpSpPr>
        <p:grpSpPr>
          <a:xfrm>
            <a:off x="3622875" y="1678329"/>
            <a:ext cx="8067555" cy="4247792"/>
            <a:chOff x="447039" y="1411022"/>
            <a:chExt cx="9661177" cy="517892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03BFEB8-180F-80DA-8B41-9167CFA8F281}"/>
                </a:ext>
              </a:extLst>
            </p:cNvPr>
            <p:cNvSpPr txBox="1"/>
            <p:nvPr/>
          </p:nvSpPr>
          <p:spPr>
            <a:xfrm>
              <a:off x="5262880" y="5201968"/>
              <a:ext cx="2768601" cy="370167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SzPts val="1600"/>
                <a:buNone/>
                <a:defRPr sz="1600">
                  <a:solidFill>
                    <a:schemeClr val="tx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pPr algn="r"/>
              <a:r>
                <a:rPr lang="es-MX" sz="1400" b="1" dirty="0"/>
                <a:t>Total PGN Inversión 2026:</a:t>
              </a:r>
              <a:endParaRPr lang="es-CO" sz="1400" b="1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5BA1E50-F5B0-9D08-BC35-C90CF2099DE5}"/>
                </a:ext>
              </a:extLst>
            </p:cNvPr>
            <p:cNvSpPr/>
            <p:nvPr/>
          </p:nvSpPr>
          <p:spPr>
            <a:xfrm>
              <a:off x="8839035" y="5186601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solidFill>
                    <a:schemeClr val="tx1"/>
                  </a:solidFill>
                  <a:latin typeface="Barlow"/>
                  <a:cs typeface="Arial"/>
                </a:rPr>
                <a:t>$348.567</a:t>
              </a:r>
              <a:endParaRPr lang="es-CO" sz="1600" b="1" dirty="0">
                <a:solidFill>
                  <a:schemeClr val="tx1"/>
                </a:solidFill>
                <a:latin typeface="Barlow"/>
                <a:cs typeface="Arial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2F5904A-0A7A-3BCA-D9D7-A9327992BCD0}"/>
                </a:ext>
              </a:extLst>
            </p:cNvPr>
            <p:cNvSpPr txBox="1"/>
            <p:nvPr/>
          </p:nvSpPr>
          <p:spPr>
            <a:xfrm>
              <a:off x="928958" y="1411022"/>
              <a:ext cx="7112029" cy="62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SzPts val="1600"/>
                <a:buNone/>
                <a:defRPr b="1">
                  <a:solidFill>
                    <a:srgbClr val="00C99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es-CO" b="0" dirty="0">
                  <a:solidFill>
                    <a:schemeClr val="tx1"/>
                  </a:solidFill>
                </a:rPr>
                <a:t>Proyecto de Inversión </a:t>
              </a:r>
              <a:r>
                <a:rPr lang="es-MX" dirty="0">
                  <a:solidFill>
                    <a:srgbClr val="2C7828"/>
                  </a:solidFill>
                </a:rPr>
                <a:t>Fortalecimiento del capital humano para la ciencia, la tecnología y la innovación nacional</a:t>
              </a:r>
              <a:endParaRPr lang="es-CO" dirty="0">
                <a:solidFill>
                  <a:srgbClr val="2C7828"/>
                </a:solidFill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E140D60-3645-7D54-071E-8133013F36B8}"/>
                </a:ext>
              </a:extLst>
            </p:cNvPr>
            <p:cNvSpPr/>
            <p:nvPr/>
          </p:nvSpPr>
          <p:spPr>
            <a:xfrm>
              <a:off x="8839035" y="1518744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latin typeface="Barlow"/>
                </a:rPr>
                <a:t>$153.250</a:t>
              </a:r>
              <a:endParaRPr lang="es-CO" sz="1600" b="1" dirty="0">
                <a:latin typeface="Barlow"/>
              </a:endParaRP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ADBCD2F4-C091-F185-6892-CA09A00084F0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8040987" y="1722339"/>
              <a:ext cx="798048" cy="3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8454F5D-6E9F-DDD0-5E25-76264AE17D7D}"/>
                </a:ext>
              </a:extLst>
            </p:cNvPr>
            <p:cNvSpPr txBox="1"/>
            <p:nvPr/>
          </p:nvSpPr>
          <p:spPr>
            <a:xfrm>
              <a:off x="612003" y="1503334"/>
              <a:ext cx="365089" cy="444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1800" b="1" dirty="0"/>
                <a:t>1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2F761C4-52D7-471C-4A77-D3FA235D068A}"/>
                </a:ext>
              </a:extLst>
            </p:cNvPr>
            <p:cNvSpPr txBox="1"/>
            <p:nvPr/>
          </p:nvSpPr>
          <p:spPr>
            <a:xfrm>
              <a:off x="928958" y="2114359"/>
              <a:ext cx="7102522" cy="62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SzPts val="1600"/>
                <a:buNone/>
                <a:defRPr b="1">
                  <a:solidFill>
                    <a:srgbClr val="00C99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es-CO" b="0" dirty="0">
                  <a:solidFill>
                    <a:schemeClr val="tx1"/>
                  </a:solidFill>
                </a:rPr>
                <a:t>Proyecto de Inversión </a:t>
              </a:r>
              <a:r>
                <a:rPr lang="es-MX" dirty="0">
                  <a:solidFill>
                    <a:srgbClr val="2C7828"/>
                  </a:solidFill>
                </a:rPr>
                <a:t>Incremento de la CTI al desarrollo social, económico ambiental y sostenible a nivel nacional</a:t>
              </a:r>
              <a:endParaRPr lang="es-CO" dirty="0">
                <a:solidFill>
                  <a:srgbClr val="2C7828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C12FC92-84DC-4B9C-E91F-A16838F49987}"/>
                </a:ext>
              </a:extLst>
            </p:cNvPr>
            <p:cNvSpPr/>
            <p:nvPr/>
          </p:nvSpPr>
          <p:spPr>
            <a:xfrm>
              <a:off x="8839035" y="2222081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latin typeface="Barlow"/>
                  <a:cs typeface="Arial"/>
                </a:rPr>
                <a:t>$137.000</a:t>
              </a:r>
              <a:endParaRPr lang="es-CO" sz="1600" b="1" dirty="0">
                <a:latin typeface="Barlow"/>
                <a:cs typeface="Arial"/>
              </a:endParaRP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5BB59133-3701-F1E6-350E-C22F1ADF3E41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8031480" y="2425675"/>
              <a:ext cx="807555" cy="3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BD14C5B-A95A-8712-2890-395DFDF6EB9E}"/>
                </a:ext>
              </a:extLst>
            </p:cNvPr>
            <p:cNvSpPr txBox="1"/>
            <p:nvPr/>
          </p:nvSpPr>
          <p:spPr>
            <a:xfrm>
              <a:off x="612003" y="2206671"/>
              <a:ext cx="365089" cy="444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1800" b="1" dirty="0"/>
                <a:t>2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A53649-E363-B158-E8CE-2F8FAA17FE2F}"/>
                </a:ext>
              </a:extLst>
            </p:cNvPr>
            <p:cNvSpPr txBox="1"/>
            <p:nvPr/>
          </p:nvSpPr>
          <p:spPr>
            <a:xfrm>
              <a:off x="928958" y="2833096"/>
              <a:ext cx="7102522" cy="62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SzPts val="1600"/>
                <a:buNone/>
                <a:defRPr b="1">
                  <a:solidFill>
                    <a:srgbClr val="00C99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es-CO" b="0" dirty="0">
                  <a:solidFill>
                    <a:schemeClr val="tx1"/>
                  </a:solidFill>
                </a:rPr>
                <a:t>Proyecto de Inversión </a:t>
              </a:r>
              <a:r>
                <a:rPr lang="es-MX" dirty="0">
                  <a:solidFill>
                    <a:srgbClr val="2C7828"/>
                  </a:solidFill>
                </a:rPr>
                <a:t>Fortalecimiento de la Gobernanza e institucionalidad multinivel del sector de Ciencia, Tecnología e Innovación nacional</a:t>
              </a:r>
              <a:endParaRPr lang="es-CO" dirty="0">
                <a:solidFill>
                  <a:srgbClr val="2C7828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E230B79-AD54-19BD-DB4F-70F8326B4C56}"/>
                </a:ext>
              </a:extLst>
            </p:cNvPr>
            <p:cNvSpPr/>
            <p:nvPr/>
          </p:nvSpPr>
          <p:spPr>
            <a:xfrm>
              <a:off x="8839035" y="2940816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solidFill>
                    <a:schemeClr val="tx1"/>
                  </a:solidFill>
                  <a:latin typeface="Barlow"/>
                  <a:cs typeface="Arial"/>
                </a:rPr>
                <a:t>$6.153</a:t>
              </a:r>
              <a:endParaRPr lang="es-CO" sz="1600" b="1" dirty="0">
                <a:solidFill>
                  <a:schemeClr val="tx1"/>
                </a:solidFill>
                <a:latin typeface="Barlow"/>
                <a:cs typeface="Arial"/>
              </a:endParaRPr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AE7B667D-3961-236C-CEF4-789F8B600E51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 flipV="1">
              <a:off x="8031480" y="3144411"/>
              <a:ext cx="807555" cy="33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14C6B15-6425-89F7-6857-2776ACB57537}"/>
                </a:ext>
              </a:extLst>
            </p:cNvPr>
            <p:cNvSpPr txBox="1"/>
            <p:nvPr/>
          </p:nvSpPr>
          <p:spPr>
            <a:xfrm>
              <a:off x="612003" y="2925406"/>
              <a:ext cx="365089" cy="444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1800" b="1" dirty="0"/>
                <a:t>3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4FE9CE80-5A0D-AE5E-750A-A6722AC7D230}"/>
                </a:ext>
              </a:extLst>
            </p:cNvPr>
            <p:cNvSpPr txBox="1"/>
            <p:nvPr/>
          </p:nvSpPr>
          <p:spPr>
            <a:xfrm>
              <a:off x="928958" y="3543734"/>
              <a:ext cx="7102522" cy="888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SzPts val="1600"/>
                <a:buNone/>
                <a:defRPr b="1">
                  <a:solidFill>
                    <a:srgbClr val="00C99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es-CO" b="0" dirty="0">
                  <a:solidFill>
                    <a:schemeClr val="tx1"/>
                  </a:solidFill>
                </a:rPr>
                <a:t>Proyecto de Inversión </a:t>
              </a:r>
              <a:r>
                <a:rPr lang="es-MX" dirty="0">
                  <a:solidFill>
                    <a:srgbClr val="2C7828"/>
                  </a:solidFill>
                </a:rPr>
                <a:t>Fortalecimiento de las capacidades administrativas, tecnológicas y de gestión institucional para implementar las políticas del modelo integrado de planeación y gestión nacional</a:t>
              </a:r>
              <a:endParaRPr lang="es-CO" dirty="0">
                <a:solidFill>
                  <a:srgbClr val="2C7828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C46A623-B6F2-DBF1-3FA3-DABF1D5D74D4}"/>
                </a:ext>
              </a:extLst>
            </p:cNvPr>
            <p:cNvSpPr/>
            <p:nvPr/>
          </p:nvSpPr>
          <p:spPr>
            <a:xfrm>
              <a:off x="8839035" y="3774569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solidFill>
                    <a:schemeClr val="tx1"/>
                  </a:solidFill>
                  <a:latin typeface="Barlow"/>
                  <a:cs typeface="Arial"/>
                </a:rPr>
                <a:t>$32.328</a:t>
              </a:r>
              <a:endParaRPr lang="es-CO" sz="1600" b="1" dirty="0">
                <a:solidFill>
                  <a:schemeClr val="tx1"/>
                </a:solidFill>
                <a:latin typeface="Barlow"/>
                <a:cs typeface="Arial"/>
              </a:endParaRP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A5639AA7-63A5-4547-93F1-0AF0EB98F677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 flipV="1">
              <a:off x="8031480" y="3978163"/>
              <a:ext cx="807555" cy="9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B5E5AC7-29F0-09C1-5F8F-EDDF877EB35F}"/>
                </a:ext>
              </a:extLst>
            </p:cNvPr>
            <p:cNvSpPr txBox="1"/>
            <p:nvPr/>
          </p:nvSpPr>
          <p:spPr>
            <a:xfrm>
              <a:off x="612003" y="3759159"/>
              <a:ext cx="365089" cy="444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1800" b="1" dirty="0"/>
                <a:t>4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52726FA-EDDF-4459-AA0C-95A4EE163F5B}"/>
                </a:ext>
              </a:extLst>
            </p:cNvPr>
            <p:cNvSpPr txBox="1"/>
            <p:nvPr/>
          </p:nvSpPr>
          <p:spPr>
            <a:xfrm>
              <a:off x="928958" y="4443088"/>
              <a:ext cx="7102522" cy="62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SzPts val="1600"/>
                <a:buNone/>
                <a:defRPr b="1">
                  <a:solidFill>
                    <a:srgbClr val="00C99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r>
                <a:rPr lang="es-CO" b="0" dirty="0">
                  <a:solidFill>
                    <a:schemeClr val="tx1"/>
                  </a:solidFill>
                </a:rPr>
                <a:t>Proyecto de Inversión </a:t>
              </a:r>
              <a:r>
                <a:rPr lang="es-MX" dirty="0">
                  <a:solidFill>
                    <a:srgbClr val="2C7828"/>
                  </a:solidFill>
                </a:rPr>
                <a:t>Capacitación de recurso humano para investigación </a:t>
              </a:r>
              <a:r>
                <a:rPr lang="es-MX" b="0" dirty="0">
                  <a:solidFill>
                    <a:schemeClr val="tx1"/>
                  </a:solidFill>
                </a:rPr>
                <a:t>(vigencias futuras aprobadas)</a:t>
              </a:r>
              <a:endParaRPr lang="es-CO" b="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8672D68-192B-B6AE-3F15-1A950E545EDB}"/>
                </a:ext>
              </a:extLst>
            </p:cNvPr>
            <p:cNvSpPr/>
            <p:nvPr/>
          </p:nvSpPr>
          <p:spPr>
            <a:xfrm>
              <a:off x="8839035" y="4550810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solidFill>
                    <a:schemeClr val="tx1"/>
                  </a:solidFill>
                  <a:latin typeface="Barlow"/>
                  <a:cs typeface="Arial"/>
                </a:rPr>
                <a:t>$19.836</a:t>
              </a:r>
              <a:endParaRPr lang="es-CO" sz="1600" b="1" dirty="0">
                <a:solidFill>
                  <a:schemeClr val="tx1"/>
                </a:solidFill>
                <a:latin typeface="Barlow"/>
                <a:cs typeface="Arial"/>
              </a:endParaRP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52C9018F-20C2-8879-A8AC-E8AD3D72F467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8031480" y="4754405"/>
              <a:ext cx="807555" cy="3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996EC2C-4B3C-EC02-D10E-4A07E9E665E5}"/>
                </a:ext>
              </a:extLst>
            </p:cNvPr>
            <p:cNvSpPr txBox="1"/>
            <p:nvPr/>
          </p:nvSpPr>
          <p:spPr>
            <a:xfrm>
              <a:off x="612003" y="4535400"/>
              <a:ext cx="365089" cy="444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1800" b="1" dirty="0"/>
                <a:t>5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46470FC-F01A-CE86-BA48-13FBB39C4769}"/>
                </a:ext>
              </a:extLst>
            </p:cNvPr>
            <p:cNvSpPr txBox="1"/>
            <p:nvPr/>
          </p:nvSpPr>
          <p:spPr>
            <a:xfrm>
              <a:off x="479538" y="6133756"/>
              <a:ext cx="2641600" cy="30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6436"/>
                </a:buClr>
                <a:buSzPts val="2800"/>
                <a:buFont typeface="Arial Narrow"/>
                <a:buNone/>
              </a:pPr>
              <a:r>
                <a:rPr lang="es-MX" sz="1050" i="1" dirty="0">
                  <a:solidFill>
                    <a:srgbClr val="18271F"/>
                  </a:solidFill>
                  <a:latin typeface="Barlow"/>
                  <a:ea typeface="Barlow"/>
                  <a:cs typeface="Barlow"/>
                  <a:sym typeface="Barlow"/>
                </a:rPr>
                <a:t>cifras en millones de pesos</a:t>
              </a:r>
              <a:endParaRPr lang="es-MX" sz="1050" i="1" u="none" strike="noStrike" cap="none" dirty="0">
                <a:solidFill>
                  <a:srgbClr val="18271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FCDAD37-365A-0349-62B3-10BD58FECE66}"/>
                </a:ext>
              </a:extLst>
            </p:cNvPr>
            <p:cNvSpPr txBox="1"/>
            <p:nvPr/>
          </p:nvSpPr>
          <p:spPr>
            <a:xfrm>
              <a:off x="5272386" y="5676599"/>
              <a:ext cx="2768601" cy="370167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SzPts val="1600"/>
                <a:buNone/>
                <a:defRPr sz="1600">
                  <a:solidFill>
                    <a:schemeClr val="tx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pPr algn="r"/>
              <a:r>
                <a:rPr lang="es-MX" sz="1400" b="1" dirty="0">
                  <a:solidFill>
                    <a:srgbClr val="7030A0"/>
                  </a:solidFill>
                </a:rPr>
                <a:t>PGN Funcionamiento 2026:</a:t>
              </a:r>
              <a:endParaRPr lang="es-CO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70689BC-0796-E869-8A01-142509FD5FF6}"/>
                </a:ext>
              </a:extLst>
            </p:cNvPr>
            <p:cNvSpPr/>
            <p:nvPr/>
          </p:nvSpPr>
          <p:spPr>
            <a:xfrm>
              <a:off x="8848541" y="5661231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solidFill>
                    <a:srgbClr val="7030A0"/>
                  </a:solidFill>
                  <a:latin typeface="Barlow"/>
                  <a:cs typeface="Arial"/>
                </a:rPr>
                <a:t>$31.289</a:t>
              </a:r>
              <a:endParaRPr lang="es-CO" sz="1600" b="1" dirty="0">
                <a:solidFill>
                  <a:srgbClr val="7030A0"/>
                </a:solidFill>
                <a:latin typeface="Barlow"/>
                <a:cs typeface="Arial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A64581A-5F6B-29B1-3F57-09B7D2717F9E}"/>
                </a:ext>
              </a:extLst>
            </p:cNvPr>
            <p:cNvSpPr txBox="1"/>
            <p:nvPr/>
          </p:nvSpPr>
          <p:spPr>
            <a:xfrm>
              <a:off x="5272386" y="6133756"/>
              <a:ext cx="2768601" cy="370167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SzPts val="1600"/>
                <a:buNone/>
                <a:defRPr sz="1600">
                  <a:solidFill>
                    <a:schemeClr val="tx1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pPr algn="r"/>
              <a:r>
                <a:rPr lang="es-MX" sz="1400" b="1" dirty="0"/>
                <a:t>Total </a:t>
              </a:r>
              <a:r>
                <a:rPr lang="es-MX" sz="1400" b="1" dirty="0" err="1"/>
                <a:t>MinCiencias</a:t>
              </a:r>
              <a:endParaRPr lang="es-CO" sz="1400" b="1" dirty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AED71C6-EBCF-A711-B989-F22961279E1A}"/>
                </a:ext>
              </a:extLst>
            </p:cNvPr>
            <p:cNvSpPr/>
            <p:nvPr/>
          </p:nvSpPr>
          <p:spPr>
            <a:xfrm>
              <a:off x="8848541" y="6118388"/>
              <a:ext cx="1259675" cy="407189"/>
            </a:xfrm>
            <a:prstGeom prst="rect">
              <a:avLst/>
            </a:prstGeom>
            <a:noFill/>
            <a:ln>
              <a:solidFill>
                <a:srgbClr val="00C991"/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r">
                <a:buSzPts val="1600"/>
              </a:pPr>
              <a:r>
                <a:rPr lang="es-MX" sz="1600" b="1" dirty="0">
                  <a:latin typeface="Barlow"/>
                  <a:cs typeface="Arial"/>
                </a:rPr>
                <a:t>$379.856</a:t>
              </a:r>
              <a:endParaRPr lang="es-CO" sz="1600" b="1" dirty="0">
                <a:latin typeface="Barlow"/>
                <a:cs typeface="Arial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3EC109CA-018C-1344-7605-93B91157D8AC}"/>
                </a:ext>
              </a:extLst>
            </p:cNvPr>
            <p:cNvSpPr txBox="1"/>
            <p:nvPr/>
          </p:nvSpPr>
          <p:spPr>
            <a:xfrm>
              <a:off x="447039" y="5925391"/>
              <a:ext cx="2194279" cy="333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dirty="0"/>
                <a:t>*</a:t>
              </a:r>
              <a:r>
                <a:rPr lang="es-MX" sz="1200" dirty="0"/>
                <a:t>Ley 2259 del PGN 2026</a:t>
              </a:r>
              <a:endParaRPr lang="es-CO" sz="1200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620FB037-0347-2B57-9EF0-3C965A18CAD4}"/>
                </a:ext>
              </a:extLst>
            </p:cNvPr>
            <p:cNvSpPr txBox="1"/>
            <p:nvPr/>
          </p:nvSpPr>
          <p:spPr>
            <a:xfrm>
              <a:off x="4845714" y="5561804"/>
              <a:ext cx="424940" cy="555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/>
                <a:t>+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CF3F1CC-3689-5957-332E-73E2D167832D}"/>
                </a:ext>
              </a:extLst>
            </p:cNvPr>
            <p:cNvSpPr txBox="1"/>
            <p:nvPr/>
          </p:nvSpPr>
          <p:spPr>
            <a:xfrm>
              <a:off x="4845714" y="6034618"/>
              <a:ext cx="424940" cy="555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/>
                <a:t>=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FA3B66B-1828-A7E4-6090-6599A07E2A48}"/>
              </a:ext>
            </a:extLst>
          </p:cNvPr>
          <p:cNvGrpSpPr/>
          <p:nvPr/>
        </p:nvGrpSpPr>
        <p:grpSpPr>
          <a:xfrm>
            <a:off x="7122363" y="-56429"/>
            <a:ext cx="5207351" cy="882377"/>
            <a:chOff x="6242041" y="-228805"/>
            <a:chExt cx="6648929" cy="882377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B548991B-252C-8335-BD70-A038C542F41F}"/>
                </a:ext>
              </a:extLst>
            </p:cNvPr>
            <p:cNvSpPr/>
            <p:nvPr/>
          </p:nvSpPr>
          <p:spPr>
            <a:xfrm>
              <a:off x="6242041" y="-228805"/>
              <a:ext cx="6648929" cy="882377"/>
            </a:xfrm>
            <a:prstGeom prst="roundRect">
              <a:avLst>
                <a:gd name="adj" fmla="val 7485"/>
              </a:avLst>
            </a:prstGeom>
            <a:solidFill>
              <a:srgbClr val="2F64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F6B88F27-E50C-6729-233E-376E23BFEBFC}"/>
                </a:ext>
              </a:extLst>
            </p:cNvPr>
            <p:cNvSpPr txBox="1"/>
            <p:nvPr/>
          </p:nvSpPr>
          <p:spPr>
            <a:xfrm>
              <a:off x="7656802" y="-50648"/>
              <a:ext cx="4427574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MX" sz="18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GESTIÓN PRESUPUESTAL</a:t>
              </a: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6000"/>
                <a:buFont typeface="Verdana"/>
                <a:buNone/>
              </a:pPr>
              <a:r>
                <a:rPr lang="es-CO" sz="1800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Planeación y Gestión</a:t>
              </a:r>
              <a:endParaRPr lang="es-MX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214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1696</Words>
  <Application>Microsoft Macintosh PowerPoint</Application>
  <PresentationFormat>Panorámica</PresentationFormat>
  <Paragraphs>240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Barlow</vt:lpstr>
      <vt:lpstr>Helvetica Neue</vt:lpstr>
      <vt:lpstr>Verdana</vt:lpstr>
      <vt:lpstr>Arial</vt:lpstr>
      <vt:lpstr>Arial Narrow</vt:lpstr>
      <vt:lpstr>Tema de Office</vt:lpstr>
      <vt:lpstr>Oficina Asesora de Planeación e Innovación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Yuri Andrea López Mora</dc:creator>
  <cp:lastModifiedBy>Edna Paez</cp:lastModifiedBy>
  <cp:revision>10</cp:revision>
  <dcterms:created xsi:type="dcterms:W3CDTF">2024-08-21T13:34:59Z</dcterms:created>
  <dcterms:modified xsi:type="dcterms:W3CDTF">2026-04-23T23:36:26Z</dcterms:modified>
</cp:coreProperties>
</file>